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7E749D8-9868-4924-BB57-30BA198EBD11}">
  <a:tblStyle styleId="{37E749D8-9868-4924-BB57-30BA198EBD1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f195e4f6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4f195e4f6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4f195e4f60_0_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4f195e4f60_0_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Image">
  <p:cSld name="Title and Imag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>
            <p:ph idx="2" type="pic"/>
          </p:nvPr>
        </p:nvSpPr>
        <p:spPr>
          <a:xfrm>
            <a:off x="-1" y="-1786"/>
            <a:ext cx="8809500" cy="433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0" name="Google Shape;80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" type="body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3" name="Google Shape;93;p20"/>
          <p:cNvSpPr txBox="1"/>
          <p:nvPr>
            <p:ph idx="2" type="body"/>
          </p:nvPr>
        </p:nvSpPr>
        <p:spPr>
          <a:xfrm>
            <a:off x="629841" y="1878806"/>
            <a:ext cx="38685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4" name="Google Shape;94;p20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5" name="Google Shape;95;p20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7" name="Google Shape;107;p22"/>
          <p:cNvSpPr txBox="1"/>
          <p:nvPr>
            <p:ph idx="2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8" name="Google Shape;108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3" name="Google Shape;113;p23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exto e Título Vertical" type="vertTitleAndTx">
  <p:cSld name="VERTICAL_TITLE_AND_VERTICAL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/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/>
          <p:nvPr/>
        </p:nvSpPr>
        <p:spPr>
          <a:xfrm>
            <a:off x="0" y="0"/>
            <a:ext cx="9144000" cy="443400"/>
          </a:xfrm>
          <a:prstGeom prst="rect">
            <a:avLst/>
          </a:prstGeom>
          <a:solidFill>
            <a:srgbClr val="54813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GLOSSÁRIO DE VENDAS</a:t>
            </a:r>
            <a:endParaRPr sz="1100"/>
          </a:p>
        </p:txBody>
      </p:sp>
      <p:graphicFrame>
        <p:nvGraphicFramePr>
          <p:cNvPr id="135" name="Google Shape;135;p26"/>
          <p:cNvGraphicFramePr/>
          <p:nvPr/>
        </p:nvGraphicFramePr>
        <p:xfrm>
          <a:off x="186819" y="5873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{37E749D8-9868-4924-BB57-30BA198EBD11}</a:tableStyleId>
              </a:tblPr>
              <a:tblGrid>
                <a:gridCol w="873050"/>
                <a:gridCol w="7813975"/>
              </a:tblGrid>
              <a:tr h="416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B2B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u="none" cap="none" strike="noStrike"/>
                        <a:t>Business to Business, em português, de negócios para negócios. Quando uma empresa realiza a venda para outra empresa</a:t>
                      </a:r>
                      <a:endParaRPr b="0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359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B2C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u="none" cap="none" strike="noStrike"/>
                        <a:t>Business to Consumer, em português, de negócios para Consumidores. Quando uma empresa realiza a venda para um consumidor final</a:t>
                      </a:r>
                      <a:endParaRPr b="0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Budget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u="none" cap="none" strike="noStrike"/>
                        <a:t>Em português, orçamento. É o valor financeiro disponível para determinado projeto, geralmente definido para períodos de 12 meses</a:t>
                      </a:r>
                      <a:endParaRPr b="0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3397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Canais de Comunicação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u="none" cap="none" strike="noStrike"/>
                        <a:t>São os meios pelos quais a informação chega ao cliente. Exemplos: Site, e-mail, cartas, telefonema, Aplicativo, Facebook, LInkedIn, Banners, Eventos, etc.</a:t>
                      </a:r>
                      <a:endParaRPr b="0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  <a:tr h="3863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Cold call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 u="none" cap="none" strike="noStrike"/>
                        <a:t>Em português, ligação fria. É o contato inicial feito de forma não consultiva, que não teve preparação, que aborda o cliente de forma não customizada.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Crossell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Cross sell é uma técnica de marketing que oferta um produto complementar ao que o cliente decidiu comprar para aumentar o faturamento do negócio.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CRM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Em português, Gestão do Relacionamento com o Cliente. É o processo de  focar na utilização de informações para um um melhor atendimento ao cliente, antecipando as necessidades e proporcionando uma comunicação mais personalizada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4048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Curva ABC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 uma metodologia baseada no princípio de Pareto, também conhecido como lei 80/20, segundo a qual 80% dos resultados advêm de 20% dos esforços. Ao aplicar esse conceito em vendas, identificamos quais produtos devem ser priorizados e quais clientes nos trazem o maior % do resultado, portanto, deveríamos aplicar mais esforços ali.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Customer Success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Essa área da empresa busca garantir que o cliente tenha um retorno sobre seu investimento, ajudando a utilizar a solução em seu potencial máximo e ter o máximo sucesso em seu projeto. Com isso garantem a satisfação e retenção dos clientes, desenvolvendo promotores orgânicos para empresa. 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Funil de vendas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 funil de vendas é a demonstração em etapas da jornada de compra do cliente, que geralmente vai da prospecção até o fechamento. Geralmente o número de leads vai diminuindo à medida que o processo chega mais perto da finalização, ou seja, se afunila assim como um funil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Inbound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Inbound Sales é uma abordagem de vendas que visa conduzir o lead gradualmente no processo de compra. Assim, utiliza técnicas menos invasivas do que os métodos tradicionais, educando o consumidor durante a jornada de compra, até que esteja preparado para o fechamento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2"/>
                    </a:solidFill>
                  </a:tcPr>
                </a:tc>
              </a:tr>
              <a:tr h="3590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Insidesales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 Inside Sales também é conhecido como vendas internas, ou seja: o vendedor não tem contato presencial com o cliente. Geralmente utilizam ferramentas como Skype e Voip, e todo o processo é eletrônico. Não é a mesma coisa que Telemarketing, entre as principais diferenças: o Inside Sales geralmente é usado para vendas B2B</a:t>
                      </a:r>
                      <a:endParaRPr sz="1100"/>
                    </a:p>
                  </a:txBody>
                  <a:tcPr marT="5450" marB="0" marR="5450" marL="5450" anchor="ctr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/>
          <p:nvPr/>
        </p:nvSpPr>
        <p:spPr>
          <a:xfrm>
            <a:off x="0" y="0"/>
            <a:ext cx="9144000" cy="443400"/>
          </a:xfrm>
          <a:prstGeom prst="rect">
            <a:avLst/>
          </a:prstGeom>
          <a:solidFill>
            <a:srgbClr val="548135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GLOSSÁRIO DE VENDAS</a:t>
            </a:r>
            <a:endParaRPr sz="1100"/>
          </a:p>
        </p:txBody>
      </p:sp>
      <p:graphicFrame>
        <p:nvGraphicFramePr>
          <p:cNvPr id="141" name="Google Shape;141;p27"/>
          <p:cNvGraphicFramePr/>
          <p:nvPr/>
        </p:nvGraphicFramePr>
        <p:xfrm>
          <a:off x="166255" y="58730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{37E749D8-9868-4924-BB57-30BA198EBD11}</a:tableStyleId>
              </a:tblPr>
              <a:tblGrid>
                <a:gridCol w="872825"/>
                <a:gridCol w="7918100"/>
              </a:tblGrid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Lead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 lead é um potencial cliente, que demonstrou algum interesse no produto ou serviço da empresa e deverá ser nutrido pelo marketing ou pela área de vendas até que esteja preparado para a compra.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Objeção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É a ação de se opor ou o que se opõe, o que se posiciona de forma contrária ou de modo a apresentar resistência ou contestação. Quando o cliente apresenta argumentos contrários aos da solução, demonstrando resistência.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Outbound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Essa é uma forma tradicional de marketing, no qual o papel da marca na prospecção de clientes é mais ativa. Enquanto o Inbound nutre o lead para que ele mesmo venha até a empresa, o outbound cumpre uma função mais impositiva de atração e vai em busca de seus potenciais clientes.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P2P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rPr lang="en" sz="800" u="none" cap="none" strike="noStrike"/>
                        <a:t>People to People, em português, de pessoas para Pessoas. Quando uma pessoa realiza a venda para outra pessoa, reforçando a relação humana.</a:t>
                      </a:r>
                      <a:endParaRPr b="0" i="0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Pipeline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 significado de Pipeline de Vendas está ligado à funil de vendas, representando assim, as etapas que o lead passa no processo de vendas até a conversão.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Os CRMs de Vendas têm com uma das principais funções representar o pipeline da empresa em uma plataforma online com praticidade de manuseio e boa visibilidade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Porspect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Muitas vezes é confundido com o conceito de lead, mas está em uma etapa anterior a este. Eles fazem parte da etapa de prospecção, poderão ser descartados (falta de perfil ou timing errado) ou poderão se tornar leads caso demonstrem interesse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Pré vendas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Diferente das operações de marketing e vendas, as pré-vendas oferecem um conjunto específico de atividades que educam o seu cliente e fazem com que ele esteja pronto para comprar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Prospecção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É a etapa de buscar e conquistas novos clientes, um processo organizado e estruturado de buscar novos leads para comprar os produtos/serviços que sua empresa oferece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Taxa de conversão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taxa de conversão serve para medir os resultados alcançados em determinada ação. Na área de vendas, por exemplo, você pode medir qual foi a taxa de conversão de prospects que se tornaram leads, ou de leads que fecharam a venda. Analisar as taxas entre as fases do funil de vendas é importante para verificar em qual etapa está havendo mais gaps e quais fatores podem estar influenciando.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Ticket médio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É a média de valores que o cliente compra na sua empresa. Para calcular basta dividir o montante das vendas pelo número de clientes que geraram essas compras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1"/>
                    </a:solidFill>
                  </a:tcPr>
                </a:tc>
              </a:tr>
              <a:tr h="385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00" u="none" cap="none" strike="noStrike"/>
                        <a:t>Upsell</a:t>
                      </a:r>
                      <a:endParaRPr b="1" i="0" sz="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Nessa situação, ao contrário do downsell, o cliente contratou determinado pacote, mas no decorrer do contrato comprou mais serviços ou produtos, aumentando o valor mensal pago (MRR).</a:t>
                      </a:r>
                      <a:endParaRPr sz="1100"/>
                    </a:p>
                  </a:txBody>
                  <a:tcPr marT="5925" marB="0" marR="5925" marL="5925" anchor="ctr"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