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embeddedFontLst>
    <p:embeddedFont>
      <p:font typeface="Maven Pro" panose="020B0604020202020204" charset="0"/>
      <p:regular r:id="rId21"/>
      <p:bold r:id="rId22"/>
    </p:embeddedFont>
    <p:embeddedFont>
      <p:font typeface="Nunito" panose="00000500000000000000" pitchFamily="2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51EFB95-763F-4AD1-940A-5F4D93364D1F}">
  <a:tblStyle styleId="{751EFB95-763F-4AD1-940A-5F4D93364D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12974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3773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41aac61f94_0_8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41aac61f94_0_8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4255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41aac61f94_0_8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41aac61f94_0_8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71377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41aac61f94_0_9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41aac61f94_0_9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53732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41aac61f94_0_9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41aac61f94_0_9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37414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41aac61f94_0_9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41aac61f94_0_9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71737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41aac61f94_0_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41aac61f94_0_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8887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41aac61f94_0_9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41aac61f94_0_9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12029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41aac61f94_0_9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41aac61f94_0_9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12965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41aac61f94_0_9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" name="Google Shape;390;g41aac61f94_0_9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8224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41aac61f94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41aac61f94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4078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41aac61f94_0_8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41aac61f94_0_8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717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41aac61f94_0_9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41aac61f94_0_9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5727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41aac61f94_0_9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41aac61f94_0_9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9778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41aac61f94_0_9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41aac61f94_0_9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3828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41aac61f94_0_9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41aac61f94_0_9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5681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41aac61f94_0_9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41aac61f94_0_9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1659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41aac61f94_0_9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41aac61f94_0_9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441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oodi.com.br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docs.google.com/spreadsheets/d/1SgmANIj8nsK2axD60xIMCOFjbxKpRHueb5jZJ1msOKs/edit?usp=sharing" TargetMode="External"/><Relationship Id="rId4" Type="http://schemas.openxmlformats.org/officeDocument/2006/relationships/hyperlink" Target="https://www.iestudos.com.br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1drv.ms/b/s!AtJ-feCqFPPSladhRa6ZLw1Pj-6yNw?e=wzWEOw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hyperlink" Target="https://1drv.ms/b/s!AtJ-feCqFPPSlacro-aIiaw3tB3pMg?e=1ClcE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hyperlink" Target="https://1drv.ms/b/s!AtJ-feCqFPPSlacro-aIiaw3tB3pMg?e=1ClcE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1drv.ms/u/s!AtJ-feCqFPPSlahvTsuC9NTFbVm9YQ?e=EjTmA3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1drv.ms/b/s!AtJ-feCqFPPSlacDjFz9NwbVi80Amw?e=Eidnfk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1drv.ms/b/s!AtJ-feCqFPPSlacDjFz9NwbVi80Amw?e=Eidnf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Melhorias no fluxo do plano de estudos</a:t>
            </a:r>
            <a:endParaRPr/>
          </a:p>
        </p:txBody>
      </p:sp>
      <p:sp>
        <p:nvSpPr>
          <p:cNvPr id="278" name="Google Shape;278;p13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Plataforma da MusicDot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2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Concorrentes indiretos</a:t>
            </a:r>
            <a:endParaRPr/>
          </a:p>
        </p:txBody>
      </p:sp>
      <p:graphicFrame>
        <p:nvGraphicFramePr>
          <p:cNvPr id="334" name="Google Shape;334;p22"/>
          <p:cNvGraphicFramePr/>
          <p:nvPr/>
        </p:nvGraphicFramePr>
        <p:xfrm>
          <a:off x="499450" y="1461550"/>
          <a:ext cx="8435500" cy="2574104"/>
        </p:xfrm>
        <a:graphic>
          <a:graphicData uri="http://schemas.openxmlformats.org/drawingml/2006/table">
            <a:tbl>
              <a:tblPr>
                <a:noFill/>
                <a:tableStyleId>{751EFB95-763F-4AD1-940A-5F4D93364D1F}</a:tableStyleId>
              </a:tblPr>
              <a:tblGrid>
                <a:gridCol w="1405925"/>
                <a:gridCol w="3956050"/>
                <a:gridCol w="3073525"/>
              </a:tblGrid>
              <a:tr h="2359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/>
                        <a:t>Competidor</a:t>
                      </a:r>
                      <a:endParaRPr sz="1800" b="1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/>
                        <a:t>Público-alvo</a:t>
                      </a:r>
                      <a:endParaRPr sz="1800" b="1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/>
                        <a:t>Site</a:t>
                      </a:r>
                      <a:endParaRPr sz="1800" b="1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45775">
                <a:tc row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Stoodi</a:t>
                      </a:r>
                      <a:endParaRPr sz="18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Alunos do ensino médio e que estão fazendo vestibular</a:t>
                      </a:r>
                      <a:endParaRPr sz="18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sng">
                          <a:solidFill>
                            <a:schemeClr val="hlink"/>
                          </a:solidFill>
                          <a:hlinkClick r:id="rId3"/>
                        </a:rPr>
                        <a:t>https://www.stoodi.com.br/</a:t>
                      </a:r>
                      <a:endParaRPr sz="1800" u="sng">
                        <a:solidFill>
                          <a:schemeClr val="hlink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73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10200">
                <a:tc rowSpan="7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iEstudos</a:t>
                      </a:r>
                      <a:endParaRPr sz="18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7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Alunos do ensino médio e que estão fazendo vestibular</a:t>
                      </a:r>
                      <a:endParaRPr sz="18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7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sng">
                          <a:solidFill>
                            <a:schemeClr val="hlink"/>
                          </a:solidFill>
                          <a:hlinkClick r:id="rId4"/>
                        </a:rPr>
                        <a:t>https://www.iestudos.com.br/</a:t>
                      </a:r>
                      <a:endParaRPr sz="1800" u="sng">
                        <a:solidFill>
                          <a:schemeClr val="hlink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73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3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3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3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3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3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5" name="Google Shape;335;p22"/>
          <p:cNvSpPr txBox="1"/>
          <p:nvPr/>
        </p:nvSpPr>
        <p:spPr>
          <a:xfrm>
            <a:off x="6026947" y="4727400"/>
            <a:ext cx="3519900" cy="4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u="sng" dirty="0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  <a:hlinkClick r:id="rId5"/>
              </a:rPr>
              <a:t>Link para planilha completa</a:t>
            </a:r>
            <a:endParaRPr sz="1800" dirty="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3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iEstudos - Plano de estudos</a:t>
            </a:r>
            <a:endParaRPr/>
          </a:p>
        </p:txBody>
      </p:sp>
      <p:pic>
        <p:nvPicPr>
          <p:cNvPr id="341" name="Google Shape;341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8900" y="1165025"/>
            <a:ext cx="4201099" cy="3804950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p23"/>
          <p:cNvSpPr txBox="1"/>
          <p:nvPr/>
        </p:nvSpPr>
        <p:spPr>
          <a:xfrm>
            <a:off x="5795099" y="4702500"/>
            <a:ext cx="3030844" cy="44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u="sng" dirty="0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  <a:hlinkClick r:id="rId4"/>
              </a:rPr>
              <a:t>Fluxo de tarefas completo</a:t>
            </a:r>
            <a:endParaRPr sz="1800" dirty="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MusicDot novo</a:t>
            </a:r>
            <a:endParaRPr/>
          </a:p>
        </p:txBody>
      </p:sp>
      <p:pic>
        <p:nvPicPr>
          <p:cNvPr id="348" name="Google Shape;34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50275"/>
            <a:ext cx="8911574" cy="279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MusicDot - Criar plano de estudos</a:t>
            </a:r>
            <a:endParaRPr/>
          </a:p>
        </p:txBody>
      </p:sp>
      <p:pic>
        <p:nvPicPr>
          <p:cNvPr id="354" name="Google Shape;354;p25"/>
          <p:cNvPicPr preferRelativeResize="0"/>
          <p:nvPr/>
        </p:nvPicPr>
        <p:blipFill rotWithShape="1">
          <a:blip r:embed="rId3">
            <a:alphaModFix/>
          </a:blip>
          <a:srcRect t="21500"/>
          <a:stretch/>
        </p:blipFill>
        <p:spPr>
          <a:xfrm>
            <a:off x="148849" y="1577525"/>
            <a:ext cx="5410450" cy="1593850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p25"/>
          <p:cNvSpPr txBox="1"/>
          <p:nvPr/>
        </p:nvSpPr>
        <p:spPr>
          <a:xfrm>
            <a:off x="5671275" y="2009175"/>
            <a:ext cx="1301100" cy="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latin typeface="Nunito"/>
                <a:ea typeface="Nunito"/>
                <a:cs typeface="Nunito"/>
                <a:sym typeface="Nunito"/>
              </a:rPr>
              <a:t>Antigo</a:t>
            </a:r>
            <a:endParaRPr sz="2400" b="1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6" name="Google Shape;356;p25"/>
          <p:cNvSpPr txBox="1"/>
          <p:nvPr/>
        </p:nvSpPr>
        <p:spPr>
          <a:xfrm>
            <a:off x="5671275" y="3661250"/>
            <a:ext cx="1301100" cy="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latin typeface="Nunito"/>
                <a:ea typeface="Nunito"/>
                <a:cs typeface="Nunito"/>
                <a:sym typeface="Nunito"/>
              </a:rPr>
              <a:t>Novo</a:t>
            </a:r>
            <a:endParaRPr sz="2400" b="1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7" name="Google Shape;357;p25"/>
          <p:cNvSpPr txBox="1"/>
          <p:nvPr/>
        </p:nvSpPr>
        <p:spPr>
          <a:xfrm>
            <a:off x="6565400" y="4827500"/>
            <a:ext cx="2321100" cy="4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 dirty="0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  <a:hlinkClick r:id="rId4"/>
              </a:rPr>
              <a:t>Fluxo de tarefas completo</a:t>
            </a: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58" name="Google Shape;358;p25"/>
          <p:cNvPicPr preferRelativeResize="0"/>
          <p:nvPr/>
        </p:nvPicPr>
        <p:blipFill rotWithShape="1">
          <a:blip r:embed="rId5">
            <a:alphaModFix/>
          </a:blip>
          <a:srcRect t="13993"/>
          <a:stretch/>
        </p:blipFill>
        <p:spPr>
          <a:xfrm>
            <a:off x="101450" y="3538950"/>
            <a:ext cx="5523127" cy="149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2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MusicDot - Arquivar plano de estudos</a:t>
            </a:r>
            <a:endParaRPr/>
          </a:p>
        </p:txBody>
      </p:sp>
      <p:sp>
        <p:nvSpPr>
          <p:cNvPr id="364" name="Google Shape;364;p26"/>
          <p:cNvSpPr txBox="1"/>
          <p:nvPr/>
        </p:nvSpPr>
        <p:spPr>
          <a:xfrm>
            <a:off x="6862550" y="2069925"/>
            <a:ext cx="1301100" cy="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latin typeface="Nunito"/>
                <a:ea typeface="Nunito"/>
                <a:cs typeface="Nunito"/>
                <a:sym typeface="Nunito"/>
              </a:rPr>
              <a:t>Antigo</a:t>
            </a:r>
            <a:endParaRPr sz="2400" b="1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65" name="Google Shape;365;p26"/>
          <p:cNvSpPr txBox="1"/>
          <p:nvPr/>
        </p:nvSpPr>
        <p:spPr>
          <a:xfrm>
            <a:off x="6862550" y="3688175"/>
            <a:ext cx="1301100" cy="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latin typeface="Nunito"/>
                <a:ea typeface="Nunito"/>
                <a:cs typeface="Nunito"/>
                <a:sym typeface="Nunito"/>
              </a:rPr>
              <a:t>Novo</a:t>
            </a:r>
            <a:endParaRPr sz="2400" b="1"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66" name="Google Shape;366;p26"/>
          <p:cNvPicPr preferRelativeResize="0"/>
          <p:nvPr/>
        </p:nvPicPr>
        <p:blipFill rotWithShape="1">
          <a:blip r:embed="rId3">
            <a:alphaModFix/>
          </a:blip>
          <a:srcRect t="31450"/>
          <a:stretch/>
        </p:blipFill>
        <p:spPr>
          <a:xfrm>
            <a:off x="152400" y="1885175"/>
            <a:ext cx="6542363" cy="999300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26"/>
          <p:cNvSpPr txBox="1"/>
          <p:nvPr/>
        </p:nvSpPr>
        <p:spPr>
          <a:xfrm>
            <a:off x="152400" y="4732200"/>
            <a:ext cx="3506100" cy="4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  <a:hlinkClick r:id="rId4"/>
              </a:rPr>
              <a:t>Fluxo de tarefas completo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68" name="Google Shape;368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7075" y="3552086"/>
            <a:ext cx="6542374" cy="8899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Sugestão final de tela</a:t>
            </a:r>
            <a:endParaRPr/>
          </a:p>
        </p:txBody>
      </p:sp>
      <p:sp>
        <p:nvSpPr>
          <p:cNvPr id="374" name="Google Shape;374;p27"/>
          <p:cNvSpPr txBox="1">
            <a:spLocks noGrp="1"/>
          </p:cNvSpPr>
          <p:nvPr>
            <p:ph type="body" idx="1"/>
          </p:nvPr>
        </p:nvSpPr>
        <p:spPr>
          <a:xfrm>
            <a:off x="1231881" y="4613835"/>
            <a:ext cx="3312000" cy="4513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sz="1800" u="sng" dirty="0">
                <a:solidFill>
                  <a:schemeClr val="hlink"/>
                </a:solidFill>
                <a:hlinkClick r:id="rId3"/>
              </a:rPr>
              <a:t>Protótipo navegável</a:t>
            </a:r>
            <a:endParaRPr sz="1800" dirty="0">
              <a:solidFill>
                <a:srgbClr val="000000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40" r="14276"/>
          <a:stretch/>
        </p:blipFill>
        <p:spPr>
          <a:xfrm>
            <a:off x="5404207" y="0"/>
            <a:ext cx="2979505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28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Sugestões de funcionalidades futuras</a:t>
            </a:r>
            <a:endParaRPr/>
          </a:p>
        </p:txBody>
      </p:sp>
      <p:sp>
        <p:nvSpPr>
          <p:cNvPr id="381" name="Google Shape;381;p28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pt-BR" sz="2400"/>
              <a:t>Grau de dificuldade para colaboradores</a:t>
            </a:r>
            <a:endParaRPr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2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Ciclo de desenvolvimento</a:t>
            </a:r>
            <a:endParaRPr/>
          </a:p>
        </p:txBody>
      </p:sp>
      <p:graphicFrame>
        <p:nvGraphicFramePr>
          <p:cNvPr id="387" name="Google Shape;387;p29"/>
          <p:cNvGraphicFramePr/>
          <p:nvPr/>
        </p:nvGraphicFramePr>
        <p:xfrm>
          <a:off x="275100" y="1453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{751EFB95-763F-4AD1-940A-5F4D93364D1F}</a:tableStyleId>
              </a:tblPr>
              <a:tblGrid>
                <a:gridCol w="1613350"/>
                <a:gridCol w="6501850"/>
              </a:tblGrid>
              <a:tr h="2667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/>
                        <a:t>Priorização</a:t>
                      </a:r>
                      <a:endParaRPr sz="18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/>
                        <a:t>Item apontado</a:t>
                      </a:r>
                      <a:endParaRPr sz="1800" b="1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4572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1 sprint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Processo de criação do plano de estudos</a:t>
                      </a:r>
                      <a:endParaRPr sz="18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4572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1 sprint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Consultar pessoas de um plano de estudos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4572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1 sprint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Remover pessoas de um plano de estudos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4572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2 sprint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Consultar planos de estudos de uma pessoa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4572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2 sprint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Relatório de quantidades de atividades realizadas por pessoa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4572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3 sprint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Carga horária dos cursos nos relatórios</a:t>
                      </a:r>
                      <a:endParaRPr sz="18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4572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3 sprint</a:t>
                      </a:r>
                      <a:endParaRPr sz="1800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Relatório entradas dos colaboradores</a:t>
                      </a:r>
                      <a:endParaRPr sz="1800"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30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Grata!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/>
              <a:t>Contato: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/>
              <a:t>email@empresa.com.br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Pesquisa realizada: </a:t>
            </a:r>
            <a:br>
              <a:rPr lang="pt-BR"/>
            </a:br>
            <a:r>
              <a:rPr lang="pt-BR"/>
              <a:t>Julho e Agosto/2019</a:t>
            </a:r>
            <a:br>
              <a:rPr lang="pt-BR"/>
            </a:br>
            <a:r>
              <a:rPr lang="pt-BR"/>
              <a:t/>
            </a:r>
            <a:br>
              <a:rPr lang="pt-BR"/>
            </a:br>
            <a:r>
              <a:rPr lang="pt-BR"/>
              <a:t>Time da pesquisa: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Livia Gabos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Objetivo da pesquisa</a:t>
            </a:r>
            <a:endParaRPr/>
          </a:p>
        </p:txBody>
      </p:sp>
      <p:sp>
        <p:nvSpPr>
          <p:cNvPr id="289" name="Google Shape;289;p15"/>
          <p:cNvSpPr txBox="1">
            <a:spLocks noGrp="1"/>
          </p:cNvSpPr>
          <p:nvPr>
            <p:ph type="body" idx="1"/>
          </p:nvPr>
        </p:nvSpPr>
        <p:spPr>
          <a:xfrm>
            <a:off x="1303800" y="1450100"/>
            <a:ext cx="7030500" cy="30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/>
              <a:t>Melhorar fluxo de tarefas da funcionalidade de plano de estudos da área B2B da MusicDot</a:t>
            </a:r>
            <a:endParaRPr sz="2400"/>
          </a:p>
          <a:p>
            <a:pPr marL="457200" lvl="0" indent="-381000" algn="l" rtl="0">
              <a:spcBef>
                <a:spcPts val="1600"/>
              </a:spcBef>
              <a:spcAft>
                <a:spcPts val="0"/>
              </a:spcAft>
              <a:buSzPts val="2400"/>
              <a:buChar char="-"/>
            </a:pPr>
            <a:r>
              <a:rPr lang="pt-BR" sz="2400"/>
              <a:t>Criar/Alterar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pt-BR" sz="2400"/>
              <a:t>Excluir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pt-BR" sz="2400"/>
              <a:t>Vincular colaborador ao plano de estudos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Telas anteriores</a:t>
            </a:r>
            <a:endParaRPr/>
          </a:p>
        </p:txBody>
      </p:sp>
      <p:sp>
        <p:nvSpPr>
          <p:cNvPr id="295" name="Google Shape;295;p16"/>
          <p:cNvSpPr txBox="1">
            <a:spLocks noGrp="1"/>
          </p:cNvSpPr>
          <p:nvPr>
            <p:ph type="body" idx="1"/>
          </p:nvPr>
        </p:nvSpPr>
        <p:spPr>
          <a:xfrm>
            <a:off x="1303800" y="1450100"/>
            <a:ext cx="7030500" cy="30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96" name="Google Shape;29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205350"/>
            <a:ext cx="4350775" cy="466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MusicDot antigo</a:t>
            </a:r>
            <a:endParaRPr/>
          </a:p>
        </p:txBody>
      </p:sp>
      <p:pic>
        <p:nvPicPr>
          <p:cNvPr id="302" name="Google Shape;30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93350"/>
            <a:ext cx="8921225" cy="349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8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MusicDot antigo</a:t>
            </a:r>
            <a:endParaRPr/>
          </a:p>
        </p:txBody>
      </p:sp>
      <p:pic>
        <p:nvPicPr>
          <p:cNvPr id="308" name="Google Shape;30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3925" y="1140325"/>
            <a:ext cx="5936900" cy="3934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MusicDot antigo</a:t>
            </a:r>
            <a:endParaRPr/>
          </a:p>
        </p:txBody>
      </p:sp>
      <p:sp>
        <p:nvSpPr>
          <p:cNvPr id="314" name="Google Shape;314;p19"/>
          <p:cNvSpPr txBox="1"/>
          <p:nvPr/>
        </p:nvSpPr>
        <p:spPr>
          <a:xfrm>
            <a:off x="520525" y="4499025"/>
            <a:ext cx="4437000" cy="44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u="sng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  <a:hlinkClick r:id="rId3"/>
              </a:rPr>
              <a:t>Fluxo de tarefas completo</a:t>
            </a:r>
            <a:endParaRPr sz="1800"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15" name="Google Shape;31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750275"/>
            <a:ext cx="8675824" cy="156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0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MusicDot antigo</a:t>
            </a:r>
            <a:endParaRPr/>
          </a:p>
        </p:txBody>
      </p:sp>
      <p:sp>
        <p:nvSpPr>
          <p:cNvPr id="321" name="Google Shape;321;p20"/>
          <p:cNvSpPr txBox="1"/>
          <p:nvPr/>
        </p:nvSpPr>
        <p:spPr>
          <a:xfrm>
            <a:off x="520525" y="4499025"/>
            <a:ext cx="4437000" cy="44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u="sng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  <a:hlinkClick r:id="rId3"/>
              </a:rPr>
              <a:t>Fluxo de tarefas completo</a:t>
            </a:r>
            <a:endParaRPr sz="1800"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22" name="Google Shape;32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750275"/>
            <a:ext cx="8293500" cy="170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1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Problemas identificados nos fluxos</a:t>
            </a:r>
            <a:endParaRPr/>
          </a:p>
        </p:txBody>
      </p:sp>
      <p:sp>
        <p:nvSpPr>
          <p:cNvPr id="328" name="Google Shape;328;p21"/>
          <p:cNvSpPr txBox="1">
            <a:spLocks noGrp="1"/>
          </p:cNvSpPr>
          <p:nvPr>
            <p:ph type="body" idx="1"/>
          </p:nvPr>
        </p:nvSpPr>
        <p:spPr>
          <a:xfrm>
            <a:off x="1303800" y="1524450"/>
            <a:ext cx="7030500" cy="30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BR" sz="1800"/>
              <a:t>Entrar sem adicionar cursos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BR" sz="1800"/>
              <a:t>Ter que entrar na opção de editar para excluir um plano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Apresentação na tela (16:9)</PresentationFormat>
  <Paragraphs>66</Paragraphs>
  <Slides>18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Maven Pro</vt:lpstr>
      <vt:lpstr>Arial</vt:lpstr>
      <vt:lpstr>Nunito</vt:lpstr>
      <vt:lpstr>Momentum</vt:lpstr>
      <vt:lpstr>Melhorias no fluxo do plano de estudos</vt:lpstr>
      <vt:lpstr>Pesquisa realizada:  Julho e Agosto/2019  Time da pesquisa: Livia Gabos</vt:lpstr>
      <vt:lpstr>Objetivo da pesquisa</vt:lpstr>
      <vt:lpstr>Telas anteriores</vt:lpstr>
      <vt:lpstr>MusicDot antigo</vt:lpstr>
      <vt:lpstr>MusicDot antigo</vt:lpstr>
      <vt:lpstr>MusicDot antigo</vt:lpstr>
      <vt:lpstr>MusicDot antigo</vt:lpstr>
      <vt:lpstr>Problemas identificados nos fluxos</vt:lpstr>
      <vt:lpstr>Concorrentes indiretos</vt:lpstr>
      <vt:lpstr>iEstudos - Plano de estudos</vt:lpstr>
      <vt:lpstr>MusicDot novo</vt:lpstr>
      <vt:lpstr>MusicDot - Criar plano de estudos</vt:lpstr>
      <vt:lpstr>MusicDot - Arquivar plano de estudos</vt:lpstr>
      <vt:lpstr>Sugestão final de tela</vt:lpstr>
      <vt:lpstr>Sugestões de funcionalidades futuras</vt:lpstr>
      <vt:lpstr>Ciclo de desenvolvimento</vt:lpstr>
      <vt:lpstr>Grata!  Contato: email@empresa.com.br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Melhorias no fluxo do plano de estudos</dc:title>
  <cp:lastModifiedBy>Livia Gabos</cp:lastModifiedBy>
  <cp:revision>1</cp:revision>
  <dcterms:modified xsi:type="dcterms:W3CDTF">2019-09-11T20:57:57Z</dcterms:modified>
</cp:coreProperties>
</file>