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9144000" cx="16256000"/>
  <p:notesSz cx="16256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1d910326d_0_217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e1d910326d_0_217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1d910326d_0_225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e1d910326d_0_225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1d910326d_0_68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e1d910326d_0_68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1d910326d_0_7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e1d910326d_0_7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1d910326d_0_12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e1d910326d_0_12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910326d_0_9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e1d910326d_0_93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1d910326d_0_11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e1d910326d_0_11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1d910326d_0_13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e1d910326d_0_13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1d910326d_0_15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e1d910326d_0_15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1d910326d_0_25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e1d910326d_0_25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1d910326d_0_19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e1d910326d_0_193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1d910326d_0_368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e1d910326d_0_368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1d910326d_0_20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e1d910326d_0_20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1d910326d_0_205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e1d910326d_0_205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1d910326d_0_209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e1d910326d_0_209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1d910326d_0_21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e1d910326d_0_213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1d910326d_0_33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e1d910326d_0_33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d910326d_0_312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e1d910326d_0_312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d910326d_0_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e1d910326d_0_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1d910326d_0_2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e1d910326d_0_2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1d910326d_0_292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e1d910326d_0_292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1d910326d_0_58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e1d910326d_0_58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0" y="8177530"/>
            <a:ext cx="299719" cy="19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834" y="8177530"/>
            <a:ext cx="194944" cy="20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25" y="8177530"/>
            <a:ext cx="186689" cy="19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8000" y="8128000"/>
            <a:ext cx="142875" cy="24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5480" y="8177530"/>
            <a:ext cx="200660" cy="20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67255" y="8183244"/>
            <a:ext cx="119380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96160" y="8177530"/>
            <a:ext cx="200660" cy="20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38730" y="8177530"/>
            <a:ext cx="299719" cy="19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69564" y="8177530"/>
            <a:ext cx="200025" cy="20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04514" y="8303260"/>
            <a:ext cx="62230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7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882014" y="782319"/>
            <a:ext cx="14491970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ctrTitle"/>
          </p:nvPr>
        </p:nvSpPr>
        <p:spPr>
          <a:xfrm>
            <a:off x="1219200" y="2834640"/>
            <a:ext cx="13817599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subTitle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882014" y="782319"/>
            <a:ext cx="14491970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" type="body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2" type="body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type="title"/>
          </p:nvPr>
        </p:nvSpPr>
        <p:spPr>
          <a:xfrm>
            <a:off x="882014" y="782319"/>
            <a:ext cx="14491970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36"/>
          <p:cNvSpPr txBox="1"/>
          <p:nvPr>
            <p:ph type="title"/>
          </p:nvPr>
        </p:nvSpPr>
        <p:spPr>
          <a:xfrm>
            <a:off x="882014" y="782319"/>
            <a:ext cx="14491970" cy="39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6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6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jpg"/><Relationship Id="rId13" Type="http://schemas.openxmlformats.org/officeDocument/2006/relationships/image" Target="../media/image18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38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40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39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41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44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jpg"/><Relationship Id="rId13" Type="http://schemas.openxmlformats.org/officeDocument/2006/relationships/image" Target="../media/image22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jpg"/><Relationship Id="rId13" Type="http://schemas.openxmlformats.org/officeDocument/2006/relationships/image" Target="../media/image22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jpg"/><Relationship Id="rId13" Type="http://schemas.openxmlformats.org/officeDocument/2006/relationships/image" Target="../media/image2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jpg"/><Relationship Id="rId13" Type="http://schemas.openxmlformats.org/officeDocument/2006/relationships/image" Target="../media/image24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jpg"/><Relationship Id="rId13" Type="http://schemas.openxmlformats.org/officeDocument/2006/relationships/image" Target="../media/image26.jp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Relationship Id="rId14" Type="http://schemas.openxmlformats.org/officeDocument/2006/relationships/image" Target="../media/image27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1"/>
          <p:cNvGrpSpPr/>
          <p:nvPr/>
        </p:nvGrpSpPr>
        <p:grpSpPr>
          <a:xfrm>
            <a:off x="1025198" y="8127682"/>
            <a:ext cx="2141546" cy="264655"/>
            <a:chOff x="1025198" y="8127682"/>
            <a:chExt cx="2141546" cy="264655"/>
          </a:xfrm>
        </p:grpSpPr>
        <p:pic>
          <p:nvPicPr>
            <p:cNvPr id="57" name="Google Shape;5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5198" y="8186949"/>
              <a:ext cx="290212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6593" y="8177326"/>
              <a:ext cx="195023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1434" y="8186949"/>
              <a:ext cx="18663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7961" y="8127682"/>
              <a:ext cx="142345" cy="24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79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66899" y="8173719"/>
              <a:ext cx="119181" cy="19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96159" y="8186699"/>
              <a:ext cx="200025" cy="2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38564" y="8186949"/>
              <a:ext cx="29957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69564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4514" y="8302855"/>
              <a:ext cx="62230" cy="729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"/>
          <p:cNvSpPr txBox="1"/>
          <p:nvPr/>
        </p:nvSpPr>
        <p:spPr>
          <a:xfrm>
            <a:off x="882014" y="655319"/>
            <a:ext cx="73716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13">
            <a:alphaModFix/>
          </a:blip>
          <a:srcRect b="-10" l="26417" r="161" t="10"/>
          <a:stretch/>
        </p:blipFill>
        <p:spPr>
          <a:xfrm>
            <a:off x="7453625" y="1520325"/>
            <a:ext cx="8170350" cy="76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762000" y="1676400"/>
            <a:ext cx="6288900" cy="4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157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 que é UX Writing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 texto desenvolvido para melhorar a experiência das pessoas, guiar os usuários, ajudá-los a tomar decisões, realizar ações como comprar algo, utilizar um app ou mudar um comportamento ao interagir com o produto.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1d910326d_0_217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e1d910326d_0_217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e1d910326d_0_217"/>
          <p:cNvSpPr txBox="1"/>
          <p:nvPr/>
        </p:nvSpPr>
        <p:spPr>
          <a:xfrm>
            <a:off x="778525" y="2252050"/>
            <a:ext cx="5481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Copywriting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2020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É o conteúdo que você cria para  sites, catálogos, anúncios, e-mails e pode ter foco em vendas.</a:t>
            </a:r>
            <a:endParaRPr sz="20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4" name="Google Shape;214;ge1d910326d_0_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25" y="4579875"/>
            <a:ext cx="67627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e1d910326d_0_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375" y="1816025"/>
            <a:ext cx="6468426" cy="52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1d910326d_0_225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400">
                <a:solidFill>
                  <a:schemeClr val="dk1"/>
                </a:solidFill>
              </a:rPr>
              <a:t>ó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dulo </a:t>
            </a:r>
            <a:r>
              <a:rPr b="1" lang="en-US" sz="2400">
                <a:solidFill>
                  <a:schemeClr val="dk1"/>
                </a:solidFill>
              </a:rPr>
              <a:t>XX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1" lang="en-US" sz="2400">
                <a:solidFill>
                  <a:schemeClr val="dk1"/>
                </a:solidFill>
              </a:rPr>
              <a:t>UX Writing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e1d910326d_0_225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e1d910326d_0_225"/>
          <p:cNvSpPr txBox="1"/>
          <p:nvPr/>
        </p:nvSpPr>
        <p:spPr>
          <a:xfrm>
            <a:off x="854725" y="2175850"/>
            <a:ext cx="5089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Microcopy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Textos da interface que compõe os títulos, subtítulos, CTA, botões e mensagens de erro.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82020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23" name="Google Shape;223;ge1d910326d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25" y="5026475"/>
            <a:ext cx="8899775" cy="23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e1d910326d_0_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9825" y="1899950"/>
            <a:ext cx="5270500" cy="55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/>
        </p:nvSpPr>
        <p:spPr>
          <a:xfrm>
            <a:off x="882014" y="655319"/>
            <a:ext cx="73716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ó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dulo 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XX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– 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Guia de redação e estilo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450" y="1872875"/>
            <a:ext cx="9425550" cy="56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/>
          <p:nvPr/>
        </p:nvSpPr>
        <p:spPr>
          <a:xfrm>
            <a:off x="854725" y="2937850"/>
            <a:ext cx="5380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Criar um guia de redação é parte da estratégia para suprir a necessidade dos usuários e os objetivos da empresa.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Deve conter princípios chave como: Persona, </a:t>
            </a: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princípios</a:t>
            </a: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 de conteúdo, tom e voz, diretrizes de gramática e formatação.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1d910326d_0_68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e1d910326d_0_68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e1d910326d_0_68"/>
          <p:cNvSpPr txBox="1"/>
          <p:nvPr/>
        </p:nvSpPr>
        <p:spPr>
          <a:xfrm>
            <a:off x="930925" y="2328250"/>
            <a:ext cx="58113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Persona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Persona é um personagem semifictício, baseado em dados e comportamentos reais, que representa o cliente ideal de uma marca ou empresa.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Ferramentas: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Pesquisa qualitativa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Make my persona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Fantástico gerador de personas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39" name="Google Shape;239;ge1d910326d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000" y="2247675"/>
            <a:ext cx="9072999" cy="6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1d910326d_0_76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Voz 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Tom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5" name="Google Shape;245;ge1d910326d_0_76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e1d910326d_0_76"/>
          <p:cNvSpPr txBox="1"/>
          <p:nvPr/>
        </p:nvSpPr>
        <p:spPr>
          <a:xfrm>
            <a:off x="930925" y="4461850"/>
            <a:ext cx="5582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Tom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O tom segue sempre a mesma voz mas pode e deve mudar dependendo do contexto e com qual público estamos falando.</a:t>
            </a:r>
            <a:endParaRPr/>
          </a:p>
        </p:txBody>
      </p:sp>
      <p:sp>
        <p:nvSpPr>
          <p:cNvPr id="247" name="Google Shape;247;ge1d910326d_0_76"/>
          <p:cNvSpPr txBox="1"/>
          <p:nvPr/>
        </p:nvSpPr>
        <p:spPr>
          <a:xfrm>
            <a:off x="930925" y="2252050"/>
            <a:ext cx="537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Voz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A voz não muda e indica a personalidade da marca, sua missão e seus valores</a:t>
            </a:r>
            <a:endParaRPr/>
          </a:p>
        </p:txBody>
      </p:sp>
      <p:pic>
        <p:nvPicPr>
          <p:cNvPr id="248" name="Google Shape;248;ge1d910326d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275" y="1392800"/>
            <a:ext cx="7932125" cy="673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1d910326d_0_126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Tom e voz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e1d910326d_0_126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e1d910326d_0_126"/>
          <p:cNvSpPr txBox="1"/>
          <p:nvPr/>
        </p:nvSpPr>
        <p:spPr>
          <a:xfrm>
            <a:off x="930925" y="2099650"/>
            <a:ext cx="56334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Como criar o tom e a voz?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Defina o tipo de relacionamento que existirá entre a marca e o público.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Considere para quem a marca está falando? 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Os problemas e necessidades dos usuários.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Sonhos e desejos do público ao interagir com o produto.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O que pode impedir o usuário de usar o produto.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Preferências dos usuários. </a:t>
            </a:r>
            <a:endParaRPr/>
          </a:p>
        </p:txBody>
      </p:sp>
      <p:pic>
        <p:nvPicPr>
          <p:cNvPr id="256" name="Google Shape;256;ge1d910326d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550" y="-2"/>
            <a:ext cx="730057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1"/>
          <p:cNvGrpSpPr/>
          <p:nvPr/>
        </p:nvGrpSpPr>
        <p:grpSpPr>
          <a:xfrm>
            <a:off x="513715" y="8448040"/>
            <a:ext cx="2150744" cy="255270"/>
            <a:chOff x="513715" y="8448040"/>
            <a:chExt cx="2150744" cy="255270"/>
          </a:xfrm>
        </p:grpSpPr>
        <p:pic>
          <p:nvPicPr>
            <p:cNvPr id="262" name="Google Shape;26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3715" y="8497570"/>
              <a:ext cx="29972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550" y="8497570"/>
              <a:ext cx="194944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340" y="8497570"/>
              <a:ext cx="18669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5715" y="8448040"/>
              <a:ext cx="142875" cy="24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319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664970" y="8503285"/>
              <a:ext cx="119380" cy="1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9387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036445" y="8497570"/>
              <a:ext cx="299719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67279" y="8497570"/>
              <a:ext cx="200025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02229" y="8623300"/>
              <a:ext cx="62230" cy="73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11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Exemplo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- Tom e voz - Nubank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40800" y="2161150"/>
            <a:ext cx="10726400" cy="56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ge1d910326d_0_93"/>
          <p:cNvGrpSpPr/>
          <p:nvPr/>
        </p:nvGrpSpPr>
        <p:grpSpPr>
          <a:xfrm>
            <a:off x="513715" y="8448040"/>
            <a:ext cx="2150744" cy="255270"/>
            <a:chOff x="513715" y="8448040"/>
            <a:chExt cx="2150744" cy="255270"/>
          </a:xfrm>
        </p:grpSpPr>
        <p:pic>
          <p:nvPicPr>
            <p:cNvPr id="279" name="Google Shape;279;ge1d910326d_0_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3715" y="8497570"/>
              <a:ext cx="29972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e1d910326d_0_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550" y="8497570"/>
              <a:ext cx="194944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ge1d910326d_0_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340" y="8497570"/>
              <a:ext cx="18669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ge1d910326d_0_9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5715" y="8448040"/>
              <a:ext cx="142875" cy="24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ge1d910326d_0_9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319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ge1d910326d_0_9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664970" y="8503285"/>
              <a:ext cx="119380" cy="1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e1d910326d_0_9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9387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ge1d910326d_0_9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036445" y="8497570"/>
              <a:ext cx="299719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ge1d910326d_0_9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67279" y="8497570"/>
              <a:ext cx="200025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ge1d910326d_0_9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02229" y="8623300"/>
              <a:ext cx="62230" cy="73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ge1d910326d_0_93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Exemplo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- Tom e voz - Nubank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90" name="Google Shape;290;ge1d910326d_0_9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45725" y="2014800"/>
            <a:ext cx="9492550" cy="61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ge1d910326d_0_110"/>
          <p:cNvGrpSpPr/>
          <p:nvPr/>
        </p:nvGrpSpPr>
        <p:grpSpPr>
          <a:xfrm>
            <a:off x="513715" y="8448040"/>
            <a:ext cx="2150744" cy="255270"/>
            <a:chOff x="513715" y="8448040"/>
            <a:chExt cx="2150744" cy="255270"/>
          </a:xfrm>
        </p:grpSpPr>
        <p:pic>
          <p:nvPicPr>
            <p:cNvPr id="296" name="Google Shape;296;ge1d910326d_0_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3715" y="8497570"/>
              <a:ext cx="29972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e1d910326d_0_1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550" y="8497570"/>
              <a:ext cx="194944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ge1d910326d_0_1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340" y="8497570"/>
              <a:ext cx="18669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ge1d910326d_0_1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5715" y="8448040"/>
              <a:ext cx="142875" cy="24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ge1d910326d_0_1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319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e1d910326d_0_1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664970" y="8503285"/>
              <a:ext cx="119380" cy="1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e1d910326d_0_1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9387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ge1d910326d_0_1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036445" y="8497570"/>
              <a:ext cx="299719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ge1d910326d_0_1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67279" y="8497570"/>
              <a:ext cx="200025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ge1d910326d_0_1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02229" y="8623300"/>
              <a:ext cx="62230" cy="73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ge1d910326d_0_110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Exemplo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- Tom e voz - Mercado Livre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07" name="Google Shape;307;ge1d910326d_0_1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50675" y="2124500"/>
            <a:ext cx="10159400" cy="58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ge1d910326d_0_134"/>
          <p:cNvGrpSpPr/>
          <p:nvPr/>
        </p:nvGrpSpPr>
        <p:grpSpPr>
          <a:xfrm>
            <a:off x="513715" y="8448040"/>
            <a:ext cx="2150744" cy="255270"/>
            <a:chOff x="513715" y="8448040"/>
            <a:chExt cx="2150744" cy="255270"/>
          </a:xfrm>
        </p:grpSpPr>
        <p:pic>
          <p:nvPicPr>
            <p:cNvPr id="313" name="Google Shape;313;ge1d910326d_0_1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3715" y="8497570"/>
              <a:ext cx="29972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e1d910326d_0_1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550" y="8497570"/>
              <a:ext cx="194944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ge1d910326d_0_1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340" y="8497570"/>
              <a:ext cx="18669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ge1d910326d_0_1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5715" y="8448040"/>
              <a:ext cx="142875" cy="24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ge1d910326d_0_1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319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e1d910326d_0_1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664970" y="8503285"/>
              <a:ext cx="119380" cy="1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ge1d910326d_0_1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9387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ge1d910326d_0_1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036445" y="8497570"/>
              <a:ext cx="299719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ge1d910326d_0_1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67279" y="8497570"/>
              <a:ext cx="200025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ge1d910326d_0_13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02229" y="8623300"/>
              <a:ext cx="62230" cy="73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ge1d910326d_0_134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Exemplo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- Tom e voz - Mercado Livre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24" name="Google Shape;324;ge1d910326d_0_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3050" y="2290675"/>
            <a:ext cx="10267824" cy="543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/>
        </p:nvSpPr>
        <p:spPr>
          <a:xfrm>
            <a:off x="882025" y="3398525"/>
            <a:ext cx="4758600" cy="2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Palavras são, na minha nada humilde opinião, nossa inesgotável fonte de magia. Capazes de formar grandes sofrimentos e também de remediá-los</a:t>
            </a:r>
            <a:r>
              <a:rPr b="1" lang="en-US" sz="24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975" y="1445413"/>
            <a:ext cx="9940026" cy="66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/>
        </p:nvSpPr>
        <p:spPr>
          <a:xfrm>
            <a:off x="685800" y="457200"/>
            <a:ext cx="423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ge1d910326d_0_151"/>
          <p:cNvGrpSpPr/>
          <p:nvPr/>
        </p:nvGrpSpPr>
        <p:grpSpPr>
          <a:xfrm>
            <a:off x="513715" y="8448040"/>
            <a:ext cx="2150744" cy="255270"/>
            <a:chOff x="513715" y="8448040"/>
            <a:chExt cx="2150744" cy="255270"/>
          </a:xfrm>
        </p:grpSpPr>
        <p:pic>
          <p:nvPicPr>
            <p:cNvPr id="330" name="Google Shape;330;ge1d910326d_0_1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3715" y="8497570"/>
              <a:ext cx="29972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ge1d910326d_0_1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4550" y="8497570"/>
              <a:ext cx="194944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ge1d910326d_0_1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340" y="8497570"/>
              <a:ext cx="186690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ge1d910326d_0_1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5715" y="8448040"/>
              <a:ext cx="142875" cy="248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ge1d910326d_0_15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319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e1d910326d_0_1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664970" y="8503285"/>
              <a:ext cx="119380" cy="19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ge1d910326d_0_15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93875" y="8497570"/>
              <a:ext cx="200660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e1d910326d_0_15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036445" y="8497570"/>
              <a:ext cx="299719" cy="198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ge1d910326d_0_15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67279" y="8497570"/>
              <a:ext cx="200025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ge1d910326d_0_15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602229" y="8623300"/>
              <a:ext cx="62230" cy="73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ge1d910326d_0_151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Exemplo</a:t>
            </a: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- Tom e voz - Mercado Livre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41" name="Google Shape;341;ge1d910326d_0_15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59325" y="2273963"/>
            <a:ext cx="10137349" cy="52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1d910326d_0_256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e1d910326d_0_256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e1d910326d_0_256"/>
          <p:cNvSpPr txBox="1"/>
          <p:nvPr/>
        </p:nvSpPr>
        <p:spPr>
          <a:xfrm>
            <a:off x="882025" y="1923400"/>
            <a:ext cx="7226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Diretrizes de gramática e formatação.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Quando há inconsistência na gramática, pontuação e formatação, o texto perde credibilidade.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O que considerar: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Abreviações permitidas;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Utilização de negrito;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Itálico;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Uso da pontuação;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406400" rtl="0" algn="l">
              <a:spcBef>
                <a:spcPts val="0"/>
              </a:spcBef>
              <a:spcAft>
                <a:spcPts val="0"/>
              </a:spcAft>
              <a:buClr>
                <a:srgbClr val="171923"/>
              </a:buClr>
              <a:buSzPts val="2400"/>
              <a:buFont typeface="Lucida Sans"/>
              <a:buChar char="●"/>
            </a:pPr>
            <a:r>
              <a:rPr lang="en-US" sz="2400">
                <a:solidFill>
                  <a:srgbClr val="17192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Como organizar títulos e subtítulos;</a:t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192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49" name="Google Shape;349;ge1d910326d_0_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125" y="1739825"/>
            <a:ext cx="8469874" cy="53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1d910326d_0_193"/>
          <p:cNvSpPr txBox="1"/>
          <p:nvPr/>
        </p:nvSpPr>
        <p:spPr>
          <a:xfrm>
            <a:off x="882014" y="655319"/>
            <a:ext cx="73716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400">
                <a:solidFill>
                  <a:schemeClr val="dk1"/>
                </a:solidFill>
              </a:rPr>
              <a:t>ó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dulo </a:t>
            </a:r>
            <a:r>
              <a:rPr b="1" lang="en-US" sz="2400">
                <a:solidFill>
                  <a:schemeClr val="dk1"/>
                </a:solidFill>
              </a:rPr>
              <a:t>XX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1" lang="en-US" sz="2400">
                <a:solidFill>
                  <a:schemeClr val="dk1"/>
                </a:solidFill>
              </a:rPr>
              <a:t>UX Writing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Fluxos em UX Writing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e1d910326d_0_193"/>
          <p:cNvSpPr txBox="1"/>
          <p:nvPr/>
        </p:nvSpPr>
        <p:spPr>
          <a:xfrm>
            <a:off x="778525" y="2556850"/>
            <a:ext cx="6933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Antes de iniciar a criação do texto, precisamos conhecer as interações e todo o fluxo do usuário ao utilizar o serviço e produto.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Criar fluxos em UX writing é como criar o roteiro de um filme, não é possível iniciar a ação sem saber ao certo o destino dos personagens.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6" name="Google Shape;356;ge1d910326d_0_193"/>
          <p:cNvSpPr/>
          <p:nvPr/>
        </p:nvSpPr>
        <p:spPr>
          <a:xfrm>
            <a:off x="8454375" y="-125"/>
            <a:ext cx="7801500" cy="9144000"/>
          </a:xfrm>
          <a:prstGeom prst="rect">
            <a:avLst/>
          </a:prstGeom>
          <a:solidFill>
            <a:srgbClr val="33333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7" name="Google Shape;357;ge1d910326d_0_193"/>
          <p:cNvSpPr txBox="1"/>
          <p:nvPr/>
        </p:nvSpPr>
        <p:spPr>
          <a:xfrm>
            <a:off x="9092925" y="485300"/>
            <a:ext cx="6589800" cy="7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Jornada do Cliente: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 é o caminho percorrido pelo cliente durante todo o seu relacionamento com uma empresa.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Fluxo do Usuário (User Flow):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 eles detalham cada interação e os caminhos que podem ser seguidos durante a experiência.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Wireflows:</a:t>
            </a: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 são uma combinação de fluxo de usuário com wireframe, simulando as experiências reais do usuário: ao clicar num botão aparece a tela que será aberta a partir desta ação.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1d910326d_0_368"/>
          <p:cNvSpPr txBox="1"/>
          <p:nvPr/>
        </p:nvSpPr>
        <p:spPr>
          <a:xfrm>
            <a:off x="882014" y="655319"/>
            <a:ext cx="73716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400">
                <a:solidFill>
                  <a:schemeClr val="dk1"/>
                </a:solidFill>
              </a:rPr>
              <a:t>ó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dulo </a:t>
            </a:r>
            <a:r>
              <a:rPr b="1" lang="en-US" sz="2400">
                <a:solidFill>
                  <a:schemeClr val="dk1"/>
                </a:solidFill>
              </a:rPr>
              <a:t>XX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1" lang="en-US" sz="2400">
                <a:solidFill>
                  <a:schemeClr val="dk1"/>
                </a:solidFill>
              </a:rPr>
              <a:t>UX Writing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Fluxos em UX Writing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e1d910326d_0_368"/>
          <p:cNvSpPr txBox="1"/>
          <p:nvPr/>
        </p:nvSpPr>
        <p:spPr>
          <a:xfrm>
            <a:off x="778525" y="2556850"/>
            <a:ext cx="7475100" cy="5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O fluxo permite criar a hieraquia entre as páginas e seus elementos para suprir os pontos de interação.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Perguntas essenciais para construir um fluxo em UX Writing: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ucida Sans"/>
              <a:buChar char="●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Qual é a solução e seu contexto de utilização?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ucida Sans"/>
              <a:buChar char="●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Que etapas são necessárias?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ucida Sans"/>
              <a:buChar char="●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Como tornar mais simples?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Lucida Sans"/>
              <a:buChar char="●"/>
            </a:pP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Quais tarefas precisamos cumprir e seu nível de complexidade?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64" name="Google Shape;364;ge1d910326d_0_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575" y="2196600"/>
            <a:ext cx="8222950" cy="563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1d910326d_0_201"/>
          <p:cNvSpPr txBox="1"/>
          <p:nvPr/>
        </p:nvSpPr>
        <p:spPr>
          <a:xfrm>
            <a:off x="882014" y="655319"/>
            <a:ext cx="7371600" cy="3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Por que fazer pesquisa em UX?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e1d910326d_0_201"/>
          <p:cNvSpPr txBox="1"/>
          <p:nvPr/>
        </p:nvSpPr>
        <p:spPr>
          <a:xfrm>
            <a:off x="778525" y="2556850"/>
            <a:ext cx="6799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A pesquisa é a melhor forma de descobrir as dores dos usuários, e direcionar a criação de um produto ou serviço.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Através dela também conseguimos descobrir a jornada real das pessoas, para ter mais criatividade e inovação ao propor soluções.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71" name="Google Shape;371;ge1d910326d_0_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750" y="1872874"/>
            <a:ext cx="8678249" cy="480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1d910326d_0_205"/>
          <p:cNvSpPr txBox="1"/>
          <p:nvPr/>
        </p:nvSpPr>
        <p:spPr>
          <a:xfrm>
            <a:off x="882014" y="655319"/>
            <a:ext cx="7371600" cy="4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Roteiro de pesquisa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e1d910326d_0_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216" y="2500850"/>
            <a:ext cx="10861041" cy="658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e1d910326d_0_205"/>
          <p:cNvSpPr txBox="1"/>
          <p:nvPr/>
        </p:nvSpPr>
        <p:spPr>
          <a:xfrm>
            <a:off x="778525" y="2937850"/>
            <a:ext cx="7475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1 - Defina um roteiro para a pesquisa;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2 - Explore o tema;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3 - Identifique possíveis problemas;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4 - Reuna o grupo de usuários;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5 - Escolha a melhor metodologia;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6 - Recrute participantes;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7 - Faça o mapeamento do perfil e problemas;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8 - Compartilhe os resultados.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1d910326d_0_209"/>
          <p:cNvSpPr txBox="1"/>
          <p:nvPr/>
        </p:nvSpPr>
        <p:spPr>
          <a:xfrm>
            <a:off x="882014" y="655319"/>
            <a:ext cx="7371600" cy="3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Voice User Interface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e1d910326d_0_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825" y="2937851"/>
            <a:ext cx="9548174" cy="31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e1d910326d_0_209"/>
          <p:cNvSpPr txBox="1"/>
          <p:nvPr/>
        </p:nvSpPr>
        <p:spPr>
          <a:xfrm>
            <a:off x="778525" y="2937850"/>
            <a:ext cx="5929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A VUI possibilita</a:t>
            </a:r>
            <a:r>
              <a:rPr lang="en-US" sz="2400">
                <a:solidFill>
                  <a:srgbClr val="292929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 interação </a:t>
            </a: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mais rápida e natural entre os usuários e os produtos digitais.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1111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IBM, Google, Amazon, Apple e Facebook desenvolveram, ou estão desenvolvendo, assistentes de IA habilitados para voz.</a:t>
            </a:r>
            <a:endParaRPr sz="2400">
              <a:solidFill>
                <a:srgbClr val="292929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1d910326d_0_213"/>
          <p:cNvSpPr txBox="1"/>
          <p:nvPr/>
        </p:nvSpPr>
        <p:spPr>
          <a:xfrm>
            <a:off x="882014" y="655319"/>
            <a:ext cx="7371600" cy="3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Continue aprendendo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ge1d910326d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375" y="3152375"/>
            <a:ext cx="2088900" cy="277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e1d910326d_0_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250" y="3152375"/>
            <a:ext cx="1982300" cy="26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e1d910326d_0_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325" y="3152374"/>
            <a:ext cx="2088900" cy="283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e1d910326d_0_213"/>
          <p:cNvSpPr/>
          <p:nvPr/>
        </p:nvSpPr>
        <p:spPr>
          <a:xfrm>
            <a:off x="8454375" y="-125"/>
            <a:ext cx="7801500" cy="9144000"/>
          </a:xfrm>
          <a:prstGeom prst="rect">
            <a:avLst/>
          </a:prstGeom>
          <a:solidFill>
            <a:srgbClr val="33333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5" name="Google Shape;395;ge1d910326d_0_213"/>
          <p:cNvSpPr txBox="1"/>
          <p:nvPr/>
        </p:nvSpPr>
        <p:spPr>
          <a:xfrm>
            <a:off x="9092925" y="485300"/>
            <a:ext cx="6589800" cy="7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Artigos</a:t>
            </a:r>
            <a:endParaRPr sz="25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Lucida Sans"/>
              <a:buChar char="-"/>
            </a:pPr>
            <a:r>
              <a:rPr lang="en-US" sz="25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UX Writing: o que é e por onde começar?  Brasil UX Design </a:t>
            </a:r>
            <a:endParaRPr sz="25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Lucida Sans"/>
              <a:buChar char="-"/>
            </a:pPr>
            <a:r>
              <a:rPr lang="en-US" sz="25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O que é UX Writing? Linkedin</a:t>
            </a:r>
            <a:endParaRPr sz="25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Podcasts</a:t>
            </a:r>
            <a:r>
              <a:rPr b="1"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: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Lucida Sans"/>
              <a:buChar char="-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Writers in tech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Lucida Sans"/>
              <a:buChar char="-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Writers of Silicon Valley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Canais no Youtube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Lucida Sans"/>
              <a:buChar char="-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UX Writers Brasil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Lucida Sans"/>
              <a:buChar char="-"/>
            </a:pP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Nielsen Norman Group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1d910326d_0_331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ge1d910326d_0_331"/>
          <p:cNvGrpSpPr/>
          <p:nvPr/>
        </p:nvGrpSpPr>
        <p:grpSpPr>
          <a:xfrm>
            <a:off x="1025198" y="8127682"/>
            <a:ext cx="2141546" cy="264655"/>
            <a:chOff x="1025198" y="8127682"/>
            <a:chExt cx="2141546" cy="264655"/>
          </a:xfrm>
        </p:grpSpPr>
        <p:pic>
          <p:nvPicPr>
            <p:cNvPr id="84" name="Google Shape;84;ge1d910326d_0_3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5198" y="8186949"/>
              <a:ext cx="290212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ge1d910326d_0_3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6593" y="8177326"/>
              <a:ext cx="195023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ge1d910326d_0_3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1434" y="8186949"/>
              <a:ext cx="18663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ge1d910326d_0_3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7961" y="8127682"/>
              <a:ext cx="142345" cy="24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ge1d910326d_0_3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79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ge1d910326d_0_3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66899" y="8173719"/>
              <a:ext cx="119181" cy="19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ge1d910326d_0_3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96159" y="8186699"/>
              <a:ext cx="200025" cy="2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e1d910326d_0_3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38564" y="8186949"/>
              <a:ext cx="29957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ge1d910326d_0_3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69564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ge1d910326d_0_33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4514" y="8302855"/>
              <a:ext cx="62230" cy="729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ge1d910326d_0_331"/>
          <p:cNvSpPr txBox="1"/>
          <p:nvPr/>
        </p:nvSpPr>
        <p:spPr>
          <a:xfrm>
            <a:off x="882014" y="655319"/>
            <a:ext cx="73716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5" name="Google Shape;95;ge1d910326d_0_331"/>
          <p:cNvSpPr txBox="1"/>
          <p:nvPr/>
        </p:nvSpPr>
        <p:spPr>
          <a:xfrm>
            <a:off x="762000" y="1676400"/>
            <a:ext cx="6288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1575" wrap="square" tIns="91425">
            <a:spAutoFit/>
          </a:bodyPr>
          <a:lstStyle/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ge1d910326d_0_3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79800" y="1485900"/>
            <a:ext cx="92964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e1d910326d_0_331"/>
          <p:cNvSpPr/>
          <p:nvPr/>
        </p:nvSpPr>
        <p:spPr>
          <a:xfrm>
            <a:off x="3591500" y="1586425"/>
            <a:ext cx="1938900" cy="26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e1d910326d_0_331"/>
          <p:cNvSpPr/>
          <p:nvPr/>
        </p:nvSpPr>
        <p:spPr>
          <a:xfrm>
            <a:off x="3820100" y="2815500"/>
            <a:ext cx="8832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99" name="Google Shape;99;ge1d910326d_0_331"/>
          <p:cNvSpPr/>
          <p:nvPr/>
        </p:nvSpPr>
        <p:spPr>
          <a:xfrm>
            <a:off x="5115500" y="2815525"/>
            <a:ext cx="8832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0" name="Google Shape;100;ge1d910326d_0_331"/>
          <p:cNvSpPr/>
          <p:nvPr/>
        </p:nvSpPr>
        <p:spPr>
          <a:xfrm>
            <a:off x="6334700" y="28155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1" name="Google Shape;101;ge1d910326d_0_331"/>
          <p:cNvSpPr/>
          <p:nvPr/>
        </p:nvSpPr>
        <p:spPr>
          <a:xfrm>
            <a:off x="3820100" y="4110925"/>
            <a:ext cx="8832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2" name="Google Shape;102;ge1d910326d_0_331"/>
          <p:cNvSpPr/>
          <p:nvPr/>
        </p:nvSpPr>
        <p:spPr>
          <a:xfrm>
            <a:off x="5115500" y="4110925"/>
            <a:ext cx="8832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3" name="Google Shape;103;ge1d910326d_0_331"/>
          <p:cNvSpPr/>
          <p:nvPr/>
        </p:nvSpPr>
        <p:spPr>
          <a:xfrm>
            <a:off x="6334700" y="41109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4" name="Google Shape;104;ge1d910326d_0_331"/>
          <p:cNvSpPr/>
          <p:nvPr/>
        </p:nvSpPr>
        <p:spPr>
          <a:xfrm>
            <a:off x="7630100" y="2815525"/>
            <a:ext cx="10548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5" name="Google Shape;105;ge1d910326d_0_331"/>
          <p:cNvSpPr/>
          <p:nvPr/>
        </p:nvSpPr>
        <p:spPr>
          <a:xfrm>
            <a:off x="7630100" y="41109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6" name="Google Shape;106;ge1d910326d_0_331"/>
          <p:cNvSpPr/>
          <p:nvPr/>
        </p:nvSpPr>
        <p:spPr>
          <a:xfrm>
            <a:off x="8925500" y="28155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7" name="Google Shape;107;ge1d910326d_0_331"/>
          <p:cNvSpPr/>
          <p:nvPr/>
        </p:nvSpPr>
        <p:spPr>
          <a:xfrm>
            <a:off x="8925500" y="41109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8" name="Google Shape;108;ge1d910326d_0_331"/>
          <p:cNvSpPr/>
          <p:nvPr/>
        </p:nvSpPr>
        <p:spPr>
          <a:xfrm>
            <a:off x="10297100" y="28155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9" name="Google Shape;109;ge1d910326d_0_331"/>
          <p:cNvSpPr/>
          <p:nvPr/>
        </p:nvSpPr>
        <p:spPr>
          <a:xfrm>
            <a:off x="10297100" y="41109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0" name="Google Shape;110;ge1d910326d_0_331"/>
          <p:cNvSpPr/>
          <p:nvPr/>
        </p:nvSpPr>
        <p:spPr>
          <a:xfrm>
            <a:off x="11516300" y="28155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1" name="Google Shape;111;ge1d910326d_0_331"/>
          <p:cNvSpPr/>
          <p:nvPr/>
        </p:nvSpPr>
        <p:spPr>
          <a:xfrm>
            <a:off x="11516300" y="4110925"/>
            <a:ext cx="992400" cy="3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2" name="Google Shape;112;ge1d910326d_0_331"/>
          <p:cNvSpPr/>
          <p:nvPr/>
        </p:nvSpPr>
        <p:spPr>
          <a:xfrm>
            <a:off x="3701675" y="5266075"/>
            <a:ext cx="2633100" cy="191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e1d910326d_0_331"/>
          <p:cNvSpPr/>
          <p:nvPr/>
        </p:nvSpPr>
        <p:spPr>
          <a:xfrm>
            <a:off x="6749675" y="5266075"/>
            <a:ext cx="2633100" cy="191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e1d910326d_0_331"/>
          <p:cNvSpPr/>
          <p:nvPr/>
        </p:nvSpPr>
        <p:spPr>
          <a:xfrm>
            <a:off x="9873875" y="5266075"/>
            <a:ext cx="2633100" cy="191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e1d910326d_0_331"/>
          <p:cNvSpPr/>
          <p:nvPr/>
        </p:nvSpPr>
        <p:spPr>
          <a:xfrm>
            <a:off x="3701675" y="7323475"/>
            <a:ext cx="8805300" cy="264600"/>
          </a:xfrm>
          <a:prstGeom prst="rect">
            <a:avLst/>
          </a:prstGeom>
          <a:solidFill>
            <a:srgbClr val="33333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1d910326d_0_312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ge1d910326d_0_312"/>
          <p:cNvGrpSpPr/>
          <p:nvPr/>
        </p:nvGrpSpPr>
        <p:grpSpPr>
          <a:xfrm>
            <a:off x="1025198" y="8127682"/>
            <a:ext cx="2141546" cy="264655"/>
            <a:chOff x="1025198" y="8127682"/>
            <a:chExt cx="2141546" cy="264655"/>
          </a:xfrm>
        </p:grpSpPr>
        <p:pic>
          <p:nvPicPr>
            <p:cNvPr id="122" name="Google Shape;122;ge1d910326d_0_3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5198" y="8186949"/>
              <a:ext cx="290212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e1d910326d_0_3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6593" y="8177326"/>
              <a:ext cx="195023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e1d910326d_0_3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1434" y="8186949"/>
              <a:ext cx="18663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e1d910326d_0_3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7961" y="8127682"/>
              <a:ext cx="142345" cy="24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e1d910326d_0_3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79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ge1d910326d_0_3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66899" y="8173719"/>
              <a:ext cx="119181" cy="19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ge1d910326d_0_3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96159" y="8186699"/>
              <a:ext cx="200025" cy="2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e1d910326d_0_3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38564" y="8186949"/>
              <a:ext cx="29957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e1d910326d_0_3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69564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e1d910326d_0_3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4514" y="8302855"/>
              <a:ext cx="62230" cy="729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ge1d910326d_0_312"/>
          <p:cNvSpPr txBox="1"/>
          <p:nvPr/>
        </p:nvSpPr>
        <p:spPr>
          <a:xfrm>
            <a:off x="882014" y="655319"/>
            <a:ext cx="73716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" name="Google Shape;133;ge1d910326d_0_312"/>
          <p:cNvSpPr txBox="1"/>
          <p:nvPr/>
        </p:nvSpPr>
        <p:spPr>
          <a:xfrm>
            <a:off x="762000" y="1676400"/>
            <a:ext cx="6288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1575" wrap="square" tIns="91425">
            <a:spAutoFit/>
          </a:bodyPr>
          <a:lstStyle/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ge1d910326d_0_31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79800" y="1485900"/>
            <a:ext cx="9296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2"/>
          <p:cNvGrpSpPr/>
          <p:nvPr/>
        </p:nvGrpSpPr>
        <p:grpSpPr>
          <a:xfrm>
            <a:off x="1025198" y="8127682"/>
            <a:ext cx="2141546" cy="264655"/>
            <a:chOff x="1025198" y="8127682"/>
            <a:chExt cx="2141546" cy="264655"/>
          </a:xfrm>
        </p:grpSpPr>
        <p:pic>
          <p:nvPicPr>
            <p:cNvPr id="141" name="Google Shape;14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5198" y="8186949"/>
              <a:ext cx="290212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6593" y="8177326"/>
              <a:ext cx="195023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1434" y="8186949"/>
              <a:ext cx="18663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7961" y="8127682"/>
              <a:ext cx="142345" cy="24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79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66899" y="8173719"/>
              <a:ext cx="119181" cy="19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96159" y="8186699"/>
              <a:ext cx="200025" cy="2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38564" y="8186949"/>
              <a:ext cx="29957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69564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4514" y="8302855"/>
              <a:ext cx="62230" cy="729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99775" y="1674576"/>
            <a:ext cx="10025725" cy="72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 txBox="1"/>
          <p:nvPr/>
        </p:nvSpPr>
        <p:spPr>
          <a:xfrm>
            <a:off x="805823" y="655325"/>
            <a:ext cx="6339600" cy="58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Como começar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Precisamos conhecer os processos de design e pesquisa para descobrir quem usa o serviço ou produto, quais são as dificuldades e necessidades. A escrita em UX considera dados para que cada palavra tenha intenção e seja parte ativa do design.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UX Writing não é inspiração, é empatia para compreender o que as pessoas precisam. 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1d910326d_0_0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ge1d910326d_0_0"/>
          <p:cNvGrpSpPr/>
          <p:nvPr/>
        </p:nvGrpSpPr>
        <p:grpSpPr>
          <a:xfrm>
            <a:off x="1025198" y="8127682"/>
            <a:ext cx="2141546" cy="264655"/>
            <a:chOff x="1025198" y="8127682"/>
            <a:chExt cx="2141546" cy="264655"/>
          </a:xfrm>
        </p:grpSpPr>
        <p:pic>
          <p:nvPicPr>
            <p:cNvPr id="159" name="Google Shape;159;ge1d910326d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5198" y="8186949"/>
              <a:ext cx="290212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e1d910326d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6593" y="8177326"/>
              <a:ext cx="195023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ge1d910326d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1434" y="8186949"/>
              <a:ext cx="18663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ge1d910326d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7961" y="8127682"/>
              <a:ext cx="142345" cy="24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ge1d910326d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79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e1d910326d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66899" y="8173719"/>
              <a:ext cx="119181" cy="19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e1d910326d_0_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96159" y="8186699"/>
              <a:ext cx="200025" cy="2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ge1d910326d_0_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38564" y="8186949"/>
              <a:ext cx="29957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ge1d910326d_0_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69564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ge1d910326d_0_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4514" y="8302855"/>
              <a:ext cx="62230" cy="729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ge1d910326d_0_0"/>
          <p:cNvSpPr txBox="1"/>
          <p:nvPr/>
        </p:nvSpPr>
        <p:spPr>
          <a:xfrm>
            <a:off x="805825" y="655325"/>
            <a:ext cx="6405600" cy="59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Princípios básicos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A escrita para produtos digitais deve seguir três práticas centrais, o conteúdo precisa ser: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Claro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Livre de palavras difíceis e termos técnicos. 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O texto precisa ser simples, e ter o contexto que soluciona os problemas dos usuários. </a:t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70" name="Google Shape;170;ge1d910326d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572525" y="1775075"/>
            <a:ext cx="3465952" cy="3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e1d910326d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20250" y="5329950"/>
            <a:ext cx="3582400" cy="30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1d910326d_0_20"/>
          <p:cNvSpPr/>
          <p:nvPr/>
        </p:nvSpPr>
        <p:spPr>
          <a:xfrm>
            <a:off x="-635" y="0"/>
            <a:ext cx="16256635" cy="9145270"/>
          </a:xfrm>
          <a:custGeom>
            <a:rect b="b" l="l" r="r" t="t"/>
            <a:pathLst>
              <a:path extrusionOk="0" h="9145270" w="16256635">
                <a:moveTo>
                  <a:pt x="16256635" y="0"/>
                </a:moveTo>
                <a:lnTo>
                  <a:pt x="16256000" y="0"/>
                </a:lnTo>
                <a:lnTo>
                  <a:pt x="16256000" y="635"/>
                </a:lnTo>
                <a:lnTo>
                  <a:pt x="16256000" y="9144635"/>
                </a:lnTo>
                <a:lnTo>
                  <a:pt x="635" y="9144635"/>
                </a:lnTo>
                <a:lnTo>
                  <a:pt x="635" y="635"/>
                </a:lnTo>
                <a:lnTo>
                  <a:pt x="16256000" y="635"/>
                </a:lnTo>
                <a:lnTo>
                  <a:pt x="16256000" y="0"/>
                </a:lnTo>
                <a:lnTo>
                  <a:pt x="635" y="0"/>
                </a:lnTo>
                <a:lnTo>
                  <a:pt x="0" y="0"/>
                </a:lnTo>
                <a:lnTo>
                  <a:pt x="0" y="9145270"/>
                </a:lnTo>
                <a:lnTo>
                  <a:pt x="635" y="9145270"/>
                </a:lnTo>
                <a:lnTo>
                  <a:pt x="16256000" y="9145270"/>
                </a:lnTo>
                <a:lnTo>
                  <a:pt x="16256635" y="9145270"/>
                </a:lnTo>
                <a:lnTo>
                  <a:pt x="1625663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ge1d910326d_0_20"/>
          <p:cNvGrpSpPr/>
          <p:nvPr/>
        </p:nvGrpSpPr>
        <p:grpSpPr>
          <a:xfrm>
            <a:off x="1025198" y="8127682"/>
            <a:ext cx="2141546" cy="264655"/>
            <a:chOff x="1025198" y="8127682"/>
            <a:chExt cx="2141546" cy="264655"/>
          </a:xfrm>
        </p:grpSpPr>
        <p:pic>
          <p:nvPicPr>
            <p:cNvPr id="178" name="Google Shape;178;ge1d910326d_0_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5198" y="8186949"/>
              <a:ext cx="290212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ge1d910326d_0_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6593" y="8177326"/>
              <a:ext cx="195023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e1d910326d_0_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71434" y="8186949"/>
              <a:ext cx="18663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e1d910326d_0_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7961" y="8127682"/>
              <a:ext cx="142345" cy="248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ge1d910326d_0_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35479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ge1d910326d_0_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66899" y="8173719"/>
              <a:ext cx="119181" cy="19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ge1d910326d_0_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96159" y="8186699"/>
              <a:ext cx="200025" cy="205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ge1d910326d_0_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38564" y="8186949"/>
              <a:ext cx="299575" cy="198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e1d910326d_0_2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869564" y="8177326"/>
              <a:ext cx="200025" cy="205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ge1d910326d_0_2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104514" y="8302855"/>
              <a:ext cx="62230" cy="729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ge1d910326d_0_20"/>
          <p:cNvSpPr txBox="1"/>
          <p:nvPr/>
        </p:nvSpPr>
        <p:spPr>
          <a:xfrm>
            <a:off x="882024" y="655325"/>
            <a:ext cx="6824400" cy="4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1270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Conciso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De acordo com estudos do Nielsen Norman Group os 11 primeiros caracteres são os mais valiosos para captar a atenção do leitor, por isso precisamos criar mensagens que funcionem e que vão direto ao ponto.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9" name="Google Shape;189;ge1d910326d_0_20"/>
          <p:cNvSpPr txBox="1"/>
          <p:nvPr/>
        </p:nvSpPr>
        <p:spPr>
          <a:xfrm>
            <a:off x="838200" y="5638800"/>
            <a:ext cx="682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Útil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Todo texto deve ter intenção e levar a uma ação, por isso precisamos orientar o usuário sobre o que deve fazer. </a:t>
            </a:r>
            <a:endParaRPr/>
          </a:p>
        </p:txBody>
      </p:sp>
      <p:pic>
        <p:nvPicPr>
          <p:cNvPr id="190" name="Google Shape;190;ge1d910326d_0_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43649" y="2247450"/>
            <a:ext cx="5173425" cy="26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e1d910326d_0_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146871" y="5350950"/>
            <a:ext cx="5143878" cy="26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d910326d_0_292"/>
          <p:cNvSpPr txBox="1"/>
          <p:nvPr/>
        </p:nvSpPr>
        <p:spPr>
          <a:xfrm>
            <a:off x="882025" y="655325"/>
            <a:ext cx="5595900" cy="6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 que faz o UX Writer </a:t>
            </a:r>
            <a:endParaRPr b="1"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Atua com os times de produto, pesquisa, design e tecnologia desde a etapa inicial do projeto, para criar os fluxos e textos com linguagem simples adequada para a interface.</a:t>
            </a:r>
            <a:endParaRPr sz="24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33"/>
                </a:solidFill>
                <a:highlight>
                  <a:schemeClr val="lt1"/>
                </a:highlight>
                <a:latin typeface="Lucida Sans"/>
                <a:ea typeface="Lucida Sans"/>
                <a:cs typeface="Lucida Sans"/>
                <a:sym typeface="Lucida Sans"/>
              </a:rPr>
              <a:t>As visões divergentes e complementares permitem entregar um produto final mais assertivo.</a:t>
            </a:r>
            <a:endParaRPr sz="24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chemeClr val="lt1"/>
              </a:highlight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7" name="Google Shape;197;ge1d910326d_0_292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e1d910326d_0_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865" y="1721525"/>
            <a:ext cx="9285085" cy="57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d910326d_0_58"/>
          <p:cNvSpPr txBox="1"/>
          <p:nvPr/>
        </p:nvSpPr>
        <p:spPr>
          <a:xfrm>
            <a:off x="882025" y="655325"/>
            <a:ext cx="99366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Módulo XX – UX Writing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e1d910326d_0_58"/>
          <p:cNvSpPr txBox="1"/>
          <p:nvPr/>
        </p:nvSpPr>
        <p:spPr>
          <a:xfrm>
            <a:off x="882014" y="2633345"/>
            <a:ext cx="3156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e1d910326d_0_58"/>
          <p:cNvSpPr txBox="1"/>
          <p:nvPr/>
        </p:nvSpPr>
        <p:spPr>
          <a:xfrm>
            <a:off x="778525" y="2099650"/>
            <a:ext cx="508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Webwriting</a:t>
            </a:r>
            <a:endParaRPr b="1" sz="2400">
              <a:solidFill>
                <a:srgbClr val="292929"/>
              </a:solidFill>
              <a:highlight>
                <a:srgbClr val="FFFFFF"/>
              </a:highlight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40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92929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</a:rPr>
              <a:t>É o conteúdo de artigos, notícias, relatórios e posts de um blog.</a:t>
            </a:r>
            <a:endParaRPr/>
          </a:p>
        </p:txBody>
      </p:sp>
      <p:pic>
        <p:nvPicPr>
          <p:cNvPr id="206" name="Google Shape;206;ge1d910326d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850" y="1243100"/>
            <a:ext cx="8571100" cy="79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