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Proxima Nova"/>
      <p:regular r:id="rId55"/>
      <p:bold r:id="rId56"/>
      <p:italic r:id="rId57"/>
      <p:boldItalic r:id="rId58"/>
    </p:embeddedFont>
    <p:embeddedFont>
      <p:font typeface="Alfa Slab One"/>
      <p:regular r:id="rId5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ProximaNova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ProximaNova-italic.fntdata"/><Relationship Id="rId12" Type="http://schemas.openxmlformats.org/officeDocument/2006/relationships/slide" Target="slides/slide7.xml"/><Relationship Id="rId56" Type="http://schemas.openxmlformats.org/officeDocument/2006/relationships/font" Target="fonts/ProximaNova-bold.fntdata"/><Relationship Id="rId15" Type="http://schemas.openxmlformats.org/officeDocument/2006/relationships/slide" Target="slides/slide10.xml"/><Relationship Id="rId59" Type="http://schemas.openxmlformats.org/officeDocument/2006/relationships/font" Target="fonts/AlfaSlabOne-regular.fntdata"/><Relationship Id="rId14" Type="http://schemas.openxmlformats.org/officeDocument/2006/relationships/slide" Target="slides/slide9.xml"/><Relationship Id="rId58" Type="http://schemas.openxmlformats.org/officeDocument/2006/relationships/font" Target="fonts/ProximaNova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6b63d485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f6b63d485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f6b63d485c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f6b63d485c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6b63d485c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f6b63d485c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f6b63d485c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f6b63d485c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f6b63d485c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f6b63d485c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6b63d485c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6b63d485c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f6b63d485c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f6b63d485c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f6b63d485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f6b63d485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6b63d485c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f6b63d485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6b63d485c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f6b63d485c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6b63d485c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f6b63d485c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817136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0817136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f6b63d485c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f6b63d485c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f6b63d485c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f6b63d485c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f6b63d485c_0_2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f6b63d485c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f6b63d485c_0_2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f6b63d485c_0_2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6b63d485c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6b63d485c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f6b63d485c_0_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f6b63d485c_0_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f6b63d485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f6b63d485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f6b63d485c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f6b63d485c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f6b63d485c_0_2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f6b63d485c_0_2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f6b63d485c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f6b63d485c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f6b63d485c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f6b63d485c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f6b63d485c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f6b63d485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f6b63d485c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f6b63d485c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f6b63d485c_0_3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f6b63d485c_0_3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f6b63d485c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f6b63d485c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6b63d485c_0_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6b63d485c_0_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f6b63d485c_0_3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f6b63d485c_0_3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f6b63d485c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f6b63d485c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f6b63d485c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f6b63d485c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f6b63d485c_0_3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f6b63d485c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6b63d485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6b63d485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f6b63d485c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f6b63d485c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f6b63d485c_0_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f6b63d485c_0_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f6b63d485c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f6b63d485c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6b63d485c_0_3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6b63d485c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f6b63d485c_0_3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f6b63d485c_0_3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f6b63d485c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f6b63d485c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6b63d485c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6b63d485c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f6b63d485c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f6b63d485c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f6b63d485c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f6b63d485c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f6b63d485c_0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f6b63d485c_0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6b63d485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f6b63d485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f6b63d485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f6b63d485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6b63d485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6b63d485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6b63d485c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6b63d485c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f6b63d485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f6b63d485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docs.google.com/document/d/1WWQKgnnMddfgRla3N3KSfNJXBMx10avpv4ISunvVRy0/edit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hyperlink" Target="https://docs.google.com/document/d/1Qc5xGpIqOpOuI4A_MSnQt3UTiVkIef4F_YXTgERf0PY/edit#heading=h.yfqr1vvyuj3m" TargetMode="Externa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hyperlink" Target="https://docs.google.com/document/d/1vzqFIEBfSraAeT7fAwLyvFeaJzM-NjOxtSpTxPk1W1w/edit#heading=h.fbv59fif2rdc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Escrevo VSLs de 8 Dígitos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Para você entender isso… vamos ter que falar sobre o que é copywriting. </a:t>
            </a:r>
            <a:r>
              <a:rPr lang="pt-BR" sz="4800" u="sng"/>
              <a:t>Fique comigo.</a:t>
            </a:r>
            <a:endParaRPr sz="4800" u="sng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490250" y="526350"/>
            <a:ext cx="7753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Copywriting = Vendas Multiplicadas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Então...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A Lead, a História, o Mecanismo, e a Oferta, isso tudo são coisas que o seu vendedor irá falar para você.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Você pode imaginar que a sua copy é um “mini-vendedor” que trabalha para você 24 por dia, 7 dias por semana, 365 dias por ano.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Se ele for bom, você vai vender muito e ficar rico. Se não for… aí bom, complica!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/>
          <p:nvPr>
            <p:ph type="title"/>
          </p:nvPr>
        </p:nvSpPr>
        <p:spPr>
          <a:xfrm>
            <a:off x="490250" y="526350"/>
            <a:ext cx="7753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um vendedor vende?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9 vendas que você sempre deve fazer</a:t>
            </a:r>
            <a:endParaRPr/>
          </a:p>
        </p:txBody>
      </p:sp>
      <p:sp>
        <p:nvSpPr>
          <p:cNvPr id="147" name="Google Shape;14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Atenção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Visualização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Credibilidade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do Problema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Solução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do Valor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Segurança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conveniência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escassez/urgência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As 9 vendas que você sempre deve fazer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Atenção </a:t>
            </a:r>
            <a:r>
              <a:rPr lang="pt-BR">
                <a:solidFill>
                  <a:srgbClr val="FF0000"/>
                </a:solidFill>
              </a:rPr>
              <a:t>-</a:t>
            </a:r>
            <a:r>
              <a:rPr lang="pt-BR">
                <a:solidFill>
                  <a:srgbClr val="FF0000"/>
                </a:solidFill>
              </a:rPr>
              <a:t> </a:t>
            </a:r>
            <a:r>
              <a:rPr b="1" lang="pt-BR">
                <a:solidFill>
                  <a:srgbClr val="FF0000"/>
                </a:solidFill>
              </a:rPr>
              <a:t>Headline/</a:t>
            </a:r>
            <a:r>
              <a:rPr b="1" lang="pt-BR">
                <a:solidFill>
                  <a:srgbClr val="FF0000"/>
                </a:solidFill>
              </a:rPr>
              <a:t>Lead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Visualização </a:t>
            </a:r>
            <a:r>
              <a:rPr lang="pt-BR">
                <a:solidFill>
                  <a:srgbClr val="FF0000"/>
                </a:solidFill>
              </a:rPr>
              <a:t>- </a:t>
            </a:r>
            <a:r>
              <a:rPr b="1" lang="pt-BR">
                <a:solidFill>
                  <a:srgbClr val="FF0000"/>
                </a:solidFill>
              </a:rPr>
              <a:t>Headline/Lead 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Credibilidade </a:t>
            </a:r>
            <a:r>
              <a:rPr b="1" lang="pt-BR">
                <a:solidFill>
                  <a:srgbClr val="FF0000"/>
                </a:solidFill>
              </a:rPr>
              <a:t>- História </a:t>
            </a:r>
            <a:endParaRPr b="1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do Problema </a:t>
            </a:r>
            <a:r>
              <a:rPr b="1" lang="pt-BR">
                <a:solidFill>
                  <a:srgbClr val="FF0000"/>
                </a:solidFill>
              </a:rPr>
              <a:t>- Mecanismo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Solução </a:t>
            </a:r>
            <a:r>
              <a:rPr b="1" lang="pt-BR">
                <a:solidFill>
                  <a:srgbClr val="FF0000"/>
                </a:solidFill>
              </a:rPr>
              <a:t>- Mecanismo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do Valor </a:t>
            </a:r>
            <a:r>
              <a:rPr b="1" lang="pt-BR">
                <a:solidFill>
                  <a:srgbClr val="FF0000"/>
                </a:solidFill>
              </a:rPr>
              <a:t>- Oferta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Segurança </a:t>
            </a:r>
            <a:r>
              <a:rPr b="1" lang="pt-BR">
                <a:solidFill>
                  <a:srgbClr val="FF0000"/>
                </a:solidFill>
              </a:rPr>
              <a:t>- Oferta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conveniência </a:t>
            </a:r>
            <a:r>
              <a:rPr b="1" lang="pt-BR">
                <a:solidFill>
                  <a:srgbClr val="FF0000"/>
                </a:solidFill>
              </a:rPr>
              <a:t>- Oferta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pt-BR"/>
              <a:t>Venda da urgência </a:t>
            </a:r>
            <a:r>
              <a:rPr b="1" lang="pt-BR">
                <a:solidFill>
                  <a:srgbClr val="FF0000"/>
                </a:solidFill>
              </a:rPr>
              <a:t>- Oferta</a:t>
            </a:r>
            <a:endParaRPr/>
          </a:p>
        </p:txBody>
      </p:sp>
      <p:sp>
        <p:nvSpPr>
          <p:cNvPr id="154" name="Google Shape;154;p27"/>
          <p:cNvSpPr txBox="1"/>
          <p:nvPr/>
        </p:nvSpPr>
        <p:spPr>
          <a:xfrm>
            <a:off x="6217200" y="2147450"/>
            <a:ext cx="210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Lead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História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Mecanismo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Oferta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155" name="Google Shape;155;p27"/>
          <p:cNvCxnSpPr/>
          <p:nvPr/>
        </p:nvCxnSpPr>
        <p:spPr>
          <a:xfrm flipH="1" rot="10800000">
            <a:off x="6208575" y="3359900"/>
            <a:ext cx="588900" cy="978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27"/>
          <p:cNvCxnSpPr/>
          <p:nvPr/>
        </p:nvCxnSpPr>
        <p:spPr>
          <a:xfrm rot="10800000">
            <a:off x="4346725" y="3394450"/>
            <a:ext cx="1809900" cy="93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90250" y="526350"/>
            <a:ext cx="7753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Esse é o </a:t>
            </a:r>
            <a:r>
              <a:rPr lang="pt-BR" u="sng"/>
              <a:t>seu objetivo</a:t>
            </a:r>
            <a:r>
              <a:rPr lang="pt-BR"/>
              <a:t> com cada “bloco” ali da sua copy. São essas vendas que você deve fazer.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Agora que nós sabemos o que cada bloquinho faz...</a:t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464200"/>
            <a:ext cx="8633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BR" sz="1800"/>
              <a:t>Está na hora de a gente ir atrá</a:t>
            </a:r>
            <a:r>
              <a:rPr lang="pt-BR" sz="1800"/>
              <a:t>s de como construir cada um deles. Porque quando a gente juntar tudo, vamos ter o seu VSL pronto! :) </a:t>
            </a:r>
            <a:endParaRPr sz="1800"/>
          </a:p>
        </p:txBody>
      </p:sp>
      <p:cxnSp>
        <p:nvCxnSpPr>
          <p:cNvPr id="168" name="Google Shape;168;p29"/>
          <p:cNvCxnSpPr/>
          <p:nvPr/>
        </p:nvCxnSpPr>
        <p:spPr>
          <a:xfrm>
            <a:off x="3828963" y="3501163"/>
            <a:ext cx="16071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9" name="Google Shape;169;p29"/>
          <p:cNvSpPr/>
          <p:nvPr/>
        </p:nvSpPr>
        <p:spPr>
          <a:xfrm>
            <a:off x="1759563" y="2912413"/>
            <a:ext cx="2069400" cy="117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/>
              <a:t>VSL</a:t>
            </a:r>
            <a:endParaRPr b="1" sz="3400"/>
          </a:p>
        </p:txBody>
      </p:sp>
      <p:sp>
        <p:nvSpPr>
          <p:cNvPr id="170" name="Google Shape;170;p29"/>
          <p:cNvSpPr txBox="1"/>
          <p:nvPr/>
        </p:nvSpPr>
        <p:spPr>
          <a:xfrm>
            <a:off x="4828100" y="3004725"/>
            <a:ext cx="13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71" name="Google Shape;171;p29"/>
          <p:cNvSpPr txBox="1"/>
          <p:nvPr/>
        </p:nvSpPr>
        <p:spPr>
          <a:xfrm>
            <a:off x="5392738" y="2978725"/>
            <a:ext cx="210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Lead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História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Mecanismo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Oferta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0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Encontrar esses bloquinhos</a:t>
            </a:r>
            <a:endParaRPr/>
          </a:p>
        </p:txBody>
      </p:sp>
      <p:sp>
        <p:nvSpPr>
          <p:cNvPr id="177" name="Google Shape;177;p30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meu processo</a:t>
            </a:r>
            <a:endParaRPr/>
          </a:p>
        </p:txBody>
      </p:sp>
      <p:sp>
        <p:nvSpPr>
          <p:cNvPr id="183" name="Google Shape;183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Estou usando muito o RMBC, do Stefan Georgi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Esse método consiste em: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Pesquisa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Criação do Mecanismo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Criação de um Brief (ou resumo)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Copy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Research</a:t>
            </a:r>
            <a:r>
              <a:rPr lang="pt-BR"/>
              <a:t>, Mechanism, Brief, Copy - RMBC</a:t>
            </a:r>
            <a:endParaRPr/>
          </a:p>
        </p:txBody>
      </p:sp>
      <p:pic>
        <p:nvPicPr>
          <p:cNvPr id="184" name="Google Shape;18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30775" y="848575"/>
            <a:ext cx="2395775" cy="10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que você vai aprender hoje?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Como eu </a:t>
            </a:r>
            <a:r>
              <a:rPr lang="pt-BR" u="sng"/>
              <a:t>penso</a:t>
            </a:r>
            <a:r>
              <a:rPr lang="pt-BR"/>
              <a:t> para criar um VSL de 8 Dígitos.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Pensar vs. Executar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490250" y="526350"/>
            <a:ext cx="77532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No fim, é tudo igual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Pesquisa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Há um checklist que eu uso para pesquisar</a:t>
            </a:r>
            <a:endParaRPr/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Nós vamos pesquisar…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Produto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Mercado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Competição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Credibilidade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Copies antigas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A mídia que vamos veicular o VSL (FB, Google, etc)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As ofertas atuais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Consciência e sofisticação do mercado.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 u="sng">
                <a:solidFill>
                  <a:schemeClr val="hlink"/>
                </a:solidFill>
                <a:hlinkClick r:id="rId3"/>
              </a:rPr>
              <a:t>Aqui está o meu checklist pessoal.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Exemplo do Renova31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pesquisa é muito importante</a:t>
            </a:r>
            <a:endParaRPr/>
          </a:p>
        </p:txBody>
      </p:sp>
      <p:sp>
        <p:nvSpPr>
          <p:cNvPr id="206" name="Google Shape;206;p35"/>
          <p:cNvSpPr txBox="1"/>
          <p:nvPr>
            <p:ph idx="1" type="body"/>
          </p:nvPr>
        </p:nvSpPr>
        <p:spPr>
          <a:xfrm>
            <a:off x="311700" y="1152475"/>
            <a:ext cx="4102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Exemplo do Argatensyl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pt-BR"/>
              <a:t>“Cabras Marroquinas Defecam </a:t>
            </a:r>
            <a:r>
              <a:rPr b="1" lang="pt-BR"/>
              <a:t>Fonte da Juventude!”</a:t>
            </a:r>
            <a:endParaRPr b="1"/>
          </a:p>
        </p:txBody>
      </p:sp>
      <p:pic>
        <p:nvPicPr>
          <p:cNvPr id="207" name="Google Shape;20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3675" y="1071548"/>
            <a:ext cx="4162850" cy="277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pesquisa é muito importante</a:t>
            </a:r>
            <a:endParaRPr/>
          </a:p>
        </p:txBody>
      </p:sp>
      <p:sp>
        <p:nvSpPr>
          <p:cNvPr id="213" name="Google Shape;213;p36"/>
          <p:cNvSpPr txBox="1"/>
          <p:nvPr>
            <p:ph idx="1" type="body"/>
          </p:nvPr>
        </p:nvSpPr>
        <p:spPr>
          <a:xfrm>
            <a:off x="-471650" y="1108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Exemplo da Cola </a:t>
            </a:r>
            <a:r>
              <a:rPr lang="pt-BR"/>
              <a:t>Egípcia</a:t>
            </a:r>
            <a:endParaRPr/>
          </a:p>
        </p:txBody>
      </p:sp>
      <p:pic>
        <p:nvPicPr>
          <p:cNvPr id="214" name="Google Shape;21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9425" y="1844350"/>
            <a:ext cx="4433475" cy="24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Use livros da Amazon</a:t>
            </a:r>
            <a:endParaRPr/>
          </a:p>
        </p:txBody>
      </p:sp>
      <p:pic>
        <p:nvPicPr>
          <p:cNvPr id="220" name="Google Shape;22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2950787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Use livros da Amazon</a:t>
            </a:r>
            <a:endParaRPr/>
          </a:p>
        </p:txBody>
      </p:sp>
      <p:pic>
        <p:nvPicPr>
          <p:cNvPr id="226" name="Google Shape;2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088" y="1343300"/>
            <a:ext cx="7207823" cy="3251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Use livros da Amazon</a:t>
            </a:r>
            <a:endParaRPr/>
          </a:p>
        </p:txBody>
      </p:sp>
      <p:pic>
        <p:nvPicPr>
          <p:cNvPr id="232" name="Google Shape;23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8351" y="1624225"/>
            <a:ext cx="7614802" cy="3093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Onde pesquisar?</a:t>
            </a:r>
            <a:endParaRPr/>
          </a:p>
        </p:txBody>
      </p:sp>
      <p:sp>
        <p:nvSpPr>
          <p:cNvPr id="238" name="Google Shape;238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Fórums…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Grupos do Facebook…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Comentários do Youtube…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Depoimentos de clientes…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Biblioteca de Anúncios do Facebook...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1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“Big Idea”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Quem sou eu?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João Campos, 27 anos, copywriter e empresário;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No mercado desde 2014;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Big Idea é tipo uma “historinha” sobre o que é a sua copy.</a:t>
            </a:r>
            <a:endParaRPr/>
          </a:p>
        </p:txBody>
      </p:sp>
      <p:sp>
        <p:nvSpPr>
          <p:cNvPr id="249" name="Google Shape;249;p42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Renova 31 - Colágeno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A maioria das pessoas toma colágeno, mas usa o tipo errado.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Esse tipo vai para articulações, não para pele.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Se você usar o colágeno do tipo 3 e 1, como o Renova31, aí você rejuvenesce!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pt-BR">
                <a:highlight>
                  <a:srgbClr val="FFFF00"/>
                </a:highlight>
              </a:rPr>
              <a:t>Descubra a incrível cola egípcia usada por dermatologistas que tem medo de cirurgia plástica!</a:t>
            </a:r>
            <a:endParaRPr b="1"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Renova 31 - Coreanas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As coreanas não envelhecem nunca.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Isso porque a dieta delas é rica em colágeno do tipo 3 e 1.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Você não precisa comer como uma coreana. Basta usar o Renova31!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pt-BR">
                <a:highlight>
                  <a:srgbClr val="FFFF00"/>
                </a:highlight>
              </a:rPr>
              <a:t>O segredo que coreanas de 60 usam para fingir ter 30!</a:t>
            </a:r>
            <a:endParaRPr b="1">
              <a:highlight>
                <a:srgbClr val="FFFF00"/>
              </a:highlight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pt-BR">
                <a:highlight>
                  <a:srgbClr val="FFFF00"/>
                </a:highlight>
              </a:rPr>
              <a:t>Por Que Coreanas Não Envelhecem nunca</a:t>
            </a: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Big Idea é tipo uma “historinha” sobre o que é a sua copy.</a:t>
            </a:r>
            <a:endParaRPr/>
          </a:p>
        </p:txBody>
      </p:sp>
      <p:sp>
        <p:nvSpPr>
          <p:cNvPr id="255" name="Google Shape;255;p43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Carboblan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Pastas whitening não clareiam a boca, mas somente estragam os seus dentes!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Você deve parar de usar elas, e usar o carboblan se vc quiser clarear os dentes!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pt-BR">
                <a:highlight>
                  <a:srgbClr val="FFFF00"/>
                </a:highlight>
              </a:rPr>
              <a:t>Descubra por que esse dentista diz: "Não uso pasta de dentes há 30 anos!"</a:t>
            </a:r>
            <a:endParaRPr b="1">
              <a:highlight>
                <a:srgbClr val="FFFF00"/>
              </a:highlight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pt-BR">
                <a:highlight>
                  <a:srgbClr val="FFFF00"/>
                </a:highlight>
              </a:rPr>
              <a:t>Descubra por que esse dentista diz: "Se você quer dentes brancos, pare AGORA de escovar os dentes!"</a:t>
            </a:r>
            <a:endParaRPr b="1">
              <a:highlight>
                <a:srgbClr val="FFFF00"/>
              </a:highlight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pt-BR">
                <a:highlight>
                  <a:srgbClr val="FFFF00"/>
                </a:highlight>
              </a:rPr>
              <a:t>Se sua pasta de dentes estiver nessa lista, pare AGORA de escovar os dentes</a:t>
            </a:r>
            <a:endParaRPr b="1">
              <a:highlight>
                <a:srgbClr val="FFFF00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t/>
            </a:r>
            <a:endParaRPr b="1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4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Relevância e Elegância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5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Relevante: o prospect liga para isso?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Elegante: ele entende facilmente?</a:t>
            </a:r>
            <a:endParaRPr b="1">
              <a:highlight>
                <a:srgbClr val="FFFF00"/>
              </a:highlight>
            </a:endParaRPr>
          </a:p>
        </p:txBody>
      </p:sp>
      <p:sp>
        <p:nvSpPr>
          <p:cNvPr id="266" name="Google Shape;26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sua Big Idea tem que ser Relevante e Elegante!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Imagine uma copy para vender drones...</a:t>
            </a:r>
            <a:endParaRPr/>
          </a:p>
        </p:txBody>
      </p:sp>
      <p:pic>
        <p:nvPicPr>
          <p:cNvPr id="272" name="Google Shape;27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9413" y="1519225"/>
            <a:ext cx="2505075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075" y="1719263"/>
            <a:ext cx="2600325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6"/>
          <p:cNvSpPr txBox="1"/>
          <p:nvPr>
            <p:ph type="title"/>
          </p:nvPr>
        </p:nvSpPr>
        <p:spPr>
          <a:xfrm>
            <a:off x="74450" y="3624250"/>
            <a:ext cx="4116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Elegante, mas não relevante</a:t>
            </a:r>
            <a:endParaRPr/>
          </a:p>
        </p:txBody>
      </p:sp>
      <p:sp>
        <p:nvSpPr>
          <p:cNvPr id="275" name="Google Shape;275;p46"/>
          <p:cNvSpPr txBox="1"/>
          <p:nvPr>
            <p:ph type="title"/>
          </p:nvPr>
        </p:nvSpPr>
        <p:spPr>
          <a:xfrm>
            <a:off x="4850800" y="3664100"/>
            <a:ext cx="3375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Relevante, mas não elegante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7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Era uma Big Idea extremamente relevante… e ao mesmo tempo, extremamente elegante!</a:t>
            </a:r>
            <a:endParaRPr/>
          </a:p>
        </p:txBody>
      </p:sp>
      <p:sp>
        <p:nvSpPr>
          <p:cNvPr id="281" name="Google Shape;28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Por isso que o Renova31 fez +50MM!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Onde procurar as Big Ideas? Só há </a:t>
            </a:r>
            <a:r>
              <a:rPr lang="pt-BR" u="sng"/>
              <a:t>dois tipos!</a:t>
            </a:r>
            <a:endParaRPr u="sng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Big Ideas internas: onde você procura muito bem o seu produto, a sua história, etc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Big Ideas externas: onde você olha o mercado e vê o que está acontecendo</a:t>
            </a:r>
            <a:endParaRPr/>
          </a:p>
        </p:txBody>
      </p:sp>
      <p:sp>
        <p:nvSpPr>
          <p:cNvPr id="292" name="Google Shape;292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Big Ideas internas e externas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50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pt-BR"/>
              <a:t>Professora usa fibras naturais para defecar 33kg de gordura!</a:t>
            </a:r>
            <a:endParaRPr b="1"/>
          </a:p>
        </p:txBody>
      </p:sp>
      <p:sp>
        <p:nvSpPr>
          <p:cNvPr id="298" name="Google Shape;298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Exemplos: Big Ideas Internas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1"/>
          <p:cNvSpPr txBox="1"/>
          <p:nvPr>
            <p:ph idx="1" type="body"/>
          </p:nvPr>
        </p:nvSpPr>
        <p:spPr>
          <a:xfrm>
            <a:off x="311700" y="1543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pt-BR"/>
              <a:t>Se seu colágeno estiver nessa lista… pare AGORA de usá-lo!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pt-BR"/>
              <a:t>O Fim do Brasil</a:t>
            </a:r>
            <a:endParaRPr b="1"/>
          </a:p>
        </p:txBody>
      </p:sp>
      <p:sp>
        <p:nvSpPr>
          <p:cNvPr id="304" name="Google Shape;304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Exemplos: Big Ideas Externas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Quem sou eu?</a:t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Co-fundador Neolife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A Neolife é uma empresa de marketing direto que promove múltiplos produtos em diferentes nichos.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150MM+ faturamento nos últimos 4 anos</a:t>
            </a:r>
            <a:endParaRPr/>
          </a:p>
        </p:txBody>
      </p:sp>
      <p:sp>
        <p:nvSpPr>
          <p:cNvPr id="76" name="Google Shape;76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Co-fundador VTurb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O VTurb é um player que aumenta a conversão do seu VSL instantaneamente. Ao invés de usar youtube ou vimeo, você</a:t>
            </a:r>
            <a:r>
              <a:rPr lang="pt-BR"/>
              <a:t> pode usar o VTurb e vender mais.</a:t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2162" y="2948450"/>
            <a:ext cx="3420375" cy="120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675" y="2600338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2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Mecanismo</a:t>
            </a:r>
            <a:endParaRPr u="sng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53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Por que nada deu certo antes…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E por que </a:t>
            </a:r>
            <a:r>
              <a:rPr lang="pt-BR" u="sng"/>
              <a:t>agora vai dar!</a:t>
            </a:r>
            <a:endParaRPr u="sng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 u="sng">
                <a:highlight>
                  <a:srgbClr val="FFFF00"/>
                </a:highlight>
              </a:rPr>
              <a:t>Ele tem o objetivo de gerar esperança para a pessoa. porque quando a pessoa vê o mecanisom, ela pensa. "aah, caramba, agora eu entendi porque antes tava dando errado... e agora entendo também o que preciso fazer para que o negócio dê certo!"</a:t>
            </a:r>
            <a:endParaRPr u="sng">
              <a:highlight>
                <a:srgbClr val="FFFF00"/>
              </a:highlight>
            </a:endParaRPr>
          </a:p>
        </p:txBody>
      </p:sp>
      <p:sp>
        <p:nvSpPr>
          <p:cNvPr id="315" name="Google Shape;31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Mecanismo explica...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4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Você está usando o treino para homens, por isso que não deu certo. Se você usasse o para mulheres, aí daria!</a:t>
            </a:r>
            <a:endParaRPr u="sng">
              <a:highlight>
                <a:srgbClr val="FFFF00"/>
              </a:highlight>
            </a:endParaRPr>
          </a:p>
        </p:txBody>
      </p:sp>
      <p:sp>
        <p:nvSpPr>
          <p:cNvPr id="321" name="Google Shape;321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Mecanismo da minha namorada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5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/>
              <a:t>Você não está renovando a sua pele. Aí, você usa cremes em uma pele que já tá velha, mas isso é como por tempero em uma carne estragada. Não dá certo. Você precisa de uma nova pele, e para isso, você precisa acelerar a sua renovação celular.</a:t>
            </a:r>
            <a:endParaRPr u="sng">
              <a:highlight>
                <a:srgbClr val="FFFF00"/>
              </a:highlight>
            </a:endParaRPr>
          </a:p>
        </p:txBody>
      </p:sp>
      <p:sp>
        <p:nvSpPr>
          <p:cNvPr id="327" name="Google Shape;327;p5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Mecanismo da Renovação Celular, do SPR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6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>
                <a:highlight>
                  <a:schemeClr val="lt1"/>
                </a:highlight>
              </a:rPr>
              <a:t>A maioria dos players foram feitos para conteúdo, e não para vendas. Por isso que você deixa muitas vendas na mesa ao usar vimeo ou youtube. o VTurb foi feito só para VSLs, por isso, ele vende muito mais!</a:t>
            </a:r>
            <a:endParaRPr u="sng">
              <a:highlight>
                <a:schemeClr val="lt1"/>
              </a:highlight>
            </a:endParaRPr>
          </a:p>
        </p:txBody>
      </p:sp>
      <p:sp>
        <p:nvSpPr>
          <p:cNvPr id="333" name="Google Shape;333;p56"/>
          <p:cNvSpPr txBox="1"/>
          <p:nvPr>
            <p:ph type="title"/>
          </p:nvPr>
        </p:nvSpPr>
        <p:spPr>
          <a:xfrm>
            <a:off x="272250" y="468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Mecanismo do VTurb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7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>
                <a:highlight>
                  <a:schemeClr val="lt1"/>
                </a:highlight>
              </a:rPr>
              <a:t>Eu gosto de usar Pontos Lógicos. </a:t>
            </a:r>
            <a:r>
              <a:rPr lang="pt-BR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Aqui tem um exemplo.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>
                <a:highlight>
                  <a:schemeClr val="lt1"/>
                </a:highlight>
              </a:rPr>
              <a:t>Começ</a:t>
            </a:r>
            <a:r>
              <a:rPr lang="pt-BR">
                <a:highlight>
                  <a:schemeClr val="lt1"/>
                </a:highlight>
              </a:rPr>
              <a:t>amos com algo que a pessoa acredita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>
                <a:highlight>
                  <a:schemeClr val="lt1"/>
                </a:highlight>
              </a:rPr>
              <a:t>Passa</a:t>
            </a:r>
            <a:r>
              <a:rPr lang="pt-BR">
                <a:highlight>
                  <a:schemeClr val="lt1"/>
                </a:highlight>
              </a:rPr>
              <a:t>mos pelo motivo pelo qual ela não conseguiu ter resultado.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>
                <a:highlight>
                  <a:schemeClr val="lt1"/>
                </a:highlight>
              </a:rPr>
              <a:t>Terminamos</a:t>
            </a:r>
            <a:r>
              <a:rPr lang="pt-BR">
                <a:highlight>
                  <a:schemeClr val="lt1"/>
                </a:highlight>
              </a:rPr>
              <a:t> com a pessoa acreditando que o nosso mecanismo é a solução.</a:t>
            </a:r>
            <a:endParaRPr>
              <a:highlight>
                <a:schemeClr val="lt1"/>
              </a:highlight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>
                <a:highlight>
                  <a:schemeClr val="lt1"/>
                </a:highlight>
              </a:rPr>
              <a:t>Dois tipos de argumentos:</a:t>
            </a:r>
            <a:endParaRPr>
              <a:highlight>
                <a:schemeClr val="lt1"/>
              </a:highlight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>
                <a:highlight>
                  <a:schemeClr val="lt1"/>
                </a:highlight>
              </a:rPr>
              <a:t>Causa Raíz</a:t>
            </a:r>
            <a:endParaRPr>
              <a:highlight>
                <a:schemeClr val="lt1"/>
              </a:highlight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>
                <a:highlight>
                  <a:schemeClr val="lt1"/>
                </a:highlight>
              </a:rPr>
              <a:t>Melhor Solução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39" name="Google Shape;339;p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criar o Mecanismo?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5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Brief</a:t>
            </a:r>
            <a:endParaRPr u="sng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Brief é um “resumo” do que você vai escrever. 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0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Outline</a:t>
            </a:r>
            <a:endParaRPr u="sng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61"/>
          <p:cNvSpPr txBox="1"/>
          <p:nvPr>
            <p:ph idx="1" type="body"/>
          </p:nvPr>
        </p:nvSpPr>
        <p:spPr>
          <a:xfrm>
            <a:off x="311700" y="15594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pt-BR">
                <a:highlight>
                  <a:schemeClr val="lt1"/>
                </a:highlight>
              </a:rPr>
              <a:t>Finalmente, juntamos tudo e colocamos </a:t>
            </a:r>
            <a:r>
              <a:rPr lang="pt-BR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nesse outline aqui</a:t>
            </a:r>
            <a:r>
              <a:rPr lang="pt-BR">
                <a:highlight>
                  <a:schemeClr val="lt1"/>
                </a:highlight>
              </a:rPr>
              <a:t>.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360" name="Google Shape;360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Brief é um “resumo” do que você vai escrever.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</a:t>
            </a:r>
            <a:r>
              <a:rPr i="1" lang="pt-BR" u="sng"/>
              <a:t>eu</a:t>
            </a:r>
            <a:r>
              <a:rPr lang="pt-BR"/>
              <a:t> vejo um VSL?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/>
          <p:nvPr/>
        </p:nvSpPr>
        <p:spPr>
          <a:xfrm>
            <a:off x="3636825" y="1645225"/>
            <a:ext cx="2069400" cy="117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/>
              <a:t>VSL</a:t>
            </a:r>
            <a:endParaRPr b="1" sz="3400"/>
          </a:p>
        </p:txBody>
      </p:sp>
      <p:cxnSp>
        <p:nvCxnSpPr>
          <p:cNvPr id="89" name="Google Shape;89;p18"/>
          <p:cNvCxnSpPr>
            <a:stCxn id="88" idx="3"/>
          </p:cNvCxnSpPr>
          <p:nvPr/>
        </p:nvCxnSpPr>
        <p:spPr>
          <a:xfrm>
            <a:off x="5706225" y="2233975"/>
            <a:ext cx="1377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0" name="Google Shape;90;p18"/>
          <p:cNvCxnSpPr>
            <a:endCxn id="88" idx="1"/>
          </p:cNvCxnSpPr>
          <p:nvPr/>
        </p:nvCxnSpPr>
        <p:spPr>
          <a:xfrm>
            <a:off x="2095425" y="2233975"/>
            <a:ext cx="154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1" name="Google Shape;91;p18"/>
          <p:cNvSpPr txBox="1"/>
          <p:nvPr/>
        </p:nvSpPr>
        <p:spPr>
          <a:xfrm>
            <a:off x="1281525" y="2033875"/>
            <a:ext cx="81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Proxima Nova"/>
                <a:ea typeface="Proxima Nova"/>
                <a:cs typeface="Proxima Nova"/>
                <a:sym typeface="Proxima Nova"/>
              </a:rPr>
              <a:t>Cliques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2" name="Google Shape;92;p18"/>
          <p:cNvSpPr txBox="1"/>
          <p:nvPr/>
        </p:nvSpPr>
        <p:spPr>
          <a:xfrm>
            <a:off x="7045025" y="2033875"/>
            <a:ext cx="98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93C47D"/>
                </a:solidFill>
                <a:latin typeface="Proxima Nova"/>
                <a:ea typeface="Proxima Nova"/>
                <a:cs typeface="Proxima Nova"/>
                <a:sym typeface="Proxima Nova"/>
              </a:rPr>
              <a:t>$$$$</a:t>
            </a:r>
            <a:endParaRPr b="1">
              <a:solidFill>
                <a:srgbClr val="93C47D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VSL é uma máquina, que converte cliques em dinheiro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Logo, há </a:t>
            </a:r>
            <a:r>
              <a:rPr b="1" lang="pt-BR" u="sng"/>
              <a:t>duas maneiras</a:t>
            </a:r>
            <a:r>
              <a:rPr lang="pt-BR"/>
              <a:t> de ganhar mais $$$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pt-BR"/>
              <a:t>Ou você aumenta a quantidade de cliques, mantendo o mesmo custo</a:t>
            </a:r>
            <a:r>
              <a:rPr lang="pt-BR"/>
              <a:t>.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pt-BR"/>
              <a:t>Dessa forma, mais cliques vai ter na sua máquina… e mais $$ você vai ter.</a:t>
            </a:r>
            <a:endParaRPr/>
          </a:p>
        </p:txBody>
      </p:sp>
      <p:sp>
        <p:nvSpPr>
          <p:cNvPr id="100" name="Google Shape;100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b="1" lang="pt-BR"/>
              <a:t>Ou você aumenta a eficiência da sua máquina, ou seja, suga mais dinheiro da mesma quantidade de cliques</a:t>
            </a:r>
            <a:endParaRPr b="1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lang="pt-BR"/>
              <a:t>Dessa forma, com o mesmo tráfego, a sua conversão vai ser maior</a:t>
            </a:r>
            <a:endParaRPr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-"/>
            </a:pPr>
            <a:r>
              <a:rPr b="1" lang="pt-BR" u="sng">
                <a:highlight>
                  <a:srgbClr val="FFFF00"/>
                </a:highlight>
              </a:rPr>
              <a:t>Hoje, nós vamos fazer isso aqui</a:t>
            </a:r>
            <a:endParaRPr b="1" u="sng">
              <a:highlight>
                <a:srgbClr val="FFFF00"/>
              </a:highlight>
            </a:endParaRPr>
          </a:p>
        </p:txBody>
      </p:sp>
      <p:cxnSp>
        <p:nvCxnSpPr>
          <p:cNvPr id="101" name="Google Shape;101;p19"/>
          <p:cNvCxnSpPr>
            <a:endCxn id="100" idx="1"/>
          </p:cNvCxnSpPr>
          <p:nvPr/>
        </p:nvCxnSpPr>
        <p:spPr>
          <a:xfrm flipH="1" rot="10800000">
            <a:off x="3099900" y="2860675"/>
            <a:ext cx="1732500" cy="6462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Mas se o VSL é uma “máquina”... o que tem dentro? Como ela funciona?</a:t>
            </a:r>
            <a:endParaRPr/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0725" y="1804325"/>
            <a:ext cx="2938900" cy="197357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9925" y="2014825"/>
            <a:ext cx="2933700" cy="1552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9" name="Google Shape;109;p20"/>
          <p:cNvCxnSpPr>
            <a:stCxn id="108" idx="3"/>
          </p:cNvCxnSpPr>
          <p:nvPr/>
        </p:nvCxnSpPr>
        <p:spPr>
          <a:xfrm>
            <a:off x="3683625" y="2791113"/>
            <a:ext cx="16071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Mas se o VSL é uma “máquina”... o que tem dentro? Como ela funciona?</a:t>
            </a:r>
            <a:endParaRPr u="sng"/>
          </a:p>
        </p:txBody>
      </p:sp>
      <p:cxnSp>
        <p:nvCxnSpPr>
          <p:cNvPr id="115" name="Google Shape;115;p21"/>
          <p:cNvCxnSpPr>
            <a:stCxn id="116" idx="3"/>
          </p:cNvCxnSpPr>
          <p:nvPr/>
        </p:nvCxnSpPr>
        <p:spPr>
          <a:xfrm>
            <a:off x="3683625" y="2791113"/>
            <a:ext cx="16071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7" name="Google Shape;117;p21"/>
          <p:cNvSpPr/>
          <p:nvPr/>
        </p:nvSpPr>
        <p:spPr>
          <a:xfrm>
            <a:off x="1614225" y="2202363"/>
            <a:ext cx="2069400" cy="117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400"/>
              <a:t>VSL</a:t>
            </a:r>
            <a:endParaRPr b="1" sz="3400"/>
          </a:p>
        </p:txBody>
      </p:sp>
      <p:sp>
        <p:nvSpPr>
          <p:cNvPr id="118" name="Google Shape;118;p21"/>
          <p:cNvSpPr txBox="1"/>
          <p:nvPr/>
        </p:nvSpPr>
        <p:spPr>
          <a:xfrm>
            <a:off x="6130625" y="2086850"/>
            <a:ext cx="13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19" name="Google Shape;119;p21"/>
          <p:cNvSpPr txBox="1"/>
          <p:nvPr/>
        </p:nvSpPr>
        <p:spPr>
          <a:xfrm>
            <a:off x="5247400" y="2268675"/>
            <a:ext cx="2104200" cy="10467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Lead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História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Mecanismo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roxima Nova"/>
              <a:buChar char="●"/>
            </a:pPr>
            <a:r>
              <a:rPr lang="pt-BR">
                <a:latin typeface="Proxima Nova"/>
                <a:ea typeface="Proxima Nova"/>
                <a:cs typeface="Proxima Nova"/>
                <a:sym typeface="Proxima Nova"/>
              </a:rPr>
              <a:t>Oferta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4698425" y="3598725"/>
            <a:ext cx="3164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Mas o que são essas coisas… e por que elas funcionam?</a:t>
            </a:r>
            <a:endParaRPr b="1">
              <a:highlight>
                <a:srgbClr val="FFFF00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