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5"/>
  </p:notesMasterIdLst>
  <p:sldIdLst>
    <p:sldId id="339" r:id="rId2"/>
    <p:sldId id="344" r:id="rId3"/>
    <p:sldId id="345" r:id="rId4"/>
    <p:sldId id="347" r:id="rId5"/>
    <p:sldId id="346" r:id="rId6"/>
    <p:sldId id="348" r:id="rId7"/>
    <p:sldId id="349" r:id="rId8"/>
    <p:sldId id="350" r:id="rId9"/>
    <p:sldId id="351" r:id="rId10"/>
    <p:sldId id="374" r:id="rId11"/>
    <p:sldId id="380" r:id="rId12"/>
    <p:sldId id="382" r:id="rId13"/>
    <p:sldId id="383" r:id="rId14"/>
    <p:sldId id="381" r:id="rId15"/>
    <p:sldId id="384" r:id="rId16"/>
    <p:sldId id="385" r:id="rId17"/>
    <p:sldId id="386" r:id="rId18"/>
    <p:sldId id="373" r:id="rId19"/>
    <p:sldId id="375" r:id="rId20"/>
    <p:sldId id="378" r:id="rId21"/>
    <p:sldId id="377" r:id="rId22"/>
    <p:sldId id="388" r:id="rId23"/>
    <p:sldId id="379" r:id="rId24"/>
    <p:sldId id="352" r:id="rId25"/>
    <p:sldId id="354" r:id="rId26"/>
    <p:sldId id="353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89" r:id="rId45"/>
    <p:sldId id="372" r:id="rId46"/>
    <p:sldId id="395" r:id="rId47"/>
    <p:sldId id="394" r:id="rId48"/>
    <p:sldId id="390" r:id="rId49"/>
    <p:sldId id="397" r:id="rId50"/>
    <p:sldId id="398" r:id="rId51"/>
    <p:sldId id="399" r:id="rId52"/>
    <p:sldId id="400" r:id="rId53"/>
    <p:sldId id="401" r:id="rId54"/>
    <p:sldId id="402" r:id="rId55"/>
    <p:sldId id="403" r:id="rId56"/>
    <p:sldId id="404" r:id="rId57"/>
    <p:sldId id="405" r:id="rId58"/>
    <p:sldId id="406" r:id="rId59"/>
    <p:sldId id="407" r:id="rId60"/>
    <p:sldId id="408" r:id="rId61"/>
    <p:sldId id="409" r:id="rId62"/>
    <p:sldId id="410" r:id="rId63"/>
    <p:sldId id="396" r:id="rId64"/>
    <p:sldId id="411" r:id="rId65"/>
    <p:sldId id="412" r:id="rId66"/>
    <p:sldId id="422" r:id="rId67"/>
    <p:sldId id="421" r:id="rId68"/>
    <p:sldId id="423" r:id="rId69"/>
    <p:sldId id="424" r:id="rId70"/>
    <p:sldId id="425" r:id="rId71"/>
    <p:sldId id="426" r:id="rId72"/>
    <p:sldId id="427" r:id="rId73"/>
    <p:sldId id="428" r:id="rId74"/>
    <p:sldId id="429" r:id="rId75"/>
    <p:sldId id="430" r:id="rId76"/>
    <p:sldId id="431" r:id="rId77"/>
    <p:sldId id="432" r:id="rId78"/>
    <p:sldId id="433" r:id="rId79"/>
    <p:sldId id="434" r:id="rId80"/>
    <p:sldId id="435" r:id="rId81"/>
    <p:sldId id="437" r:id="rId82"/>
    <p:sldId id="438" r:id="rId83"/>
    <p:sldId id="436" r:id="rId84"/>
    <p:sldId id="439" r:id="rId85"/>
    <p:sldId id="440" r:id="rId86"/>
    <p:sldId id="441" r:id="rId87"/>
    <p:sldId id="442" r:id="rId88"/>
    <p:sldId id="443" r:id="rId89"/>
    <p:sldId id="444" r:id="rId90"/>
    <p:sldId id="416" r:id="rId91"/>
    <p:sldId id="413" r:id="rId92"/>
    <p:sldId id="414" r:id="rId93"/>
    <p:sldId id="415" r:id="rId94"/>
  </p:sldIdLst>
  <p:sldSz cx="18288000" cy="10287000"/>
  <p:notesSz cx="6858000" cy="9144000"/>
  <p:embeddedFontLst>
    <p:embeddedFont>
      <p:font typeface="Big Shoulders Display Bold" panose="020B0604020202020204" charset="0"/>
      <p:regular r:id="rId96"/>
      <p:bold r:id="rId97"/>
    </p:embeddedFont>
    <p:embeddedFont>
      <p:font typeface="Calibri" panose="020F0502020204030204" pitchFamily="34" charset="0"/>
      <p:regular r:id="rId98"/>
      <p:bold r:id="rId99"/>
      <p:italic r:id="rId100"/>
      <p:boldItalic r:id="rId101"/>
    </p:embeddedFont>
    <p:embeddedFont>
      <p:font typeface="Cambria Math" panose="02040503050406030204" pitchFamily="18" charset="0"/>
      <p:regular r:id="rId102"/>
    </p:embeddedFont>
    <p:embeddedFont>
      <p:font typeface="Lato" panose="020F0502020204030203" pitchFamily="34" charset="0"/>
      <p:regular r:id="rId103"/>
      <p:bold r:id="rId104"/>
      <p:italic r:id="rId105"/>
      <p:boldItalic r:id="rId10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elipe Pimentel" initials="FP" lastIdx="8" clrIdx="0">
    <p:extLst>
      <p:ext uri="{19B8F6BF-5375-455C-9EA6-DF929625EA0E}">
        <p15:presenceInfo xmlns:p15="http://schemas.microsoft.com/office/powerpoint/2012/main" userId="5541f771e94123b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14"/>
    <a:srgbClr val="2078B5"/>
    <a:srgbClr val="FF953A"/>
    <a:srgbClr val="4E81BD"/>
    <a:srgbClr val="397EB8"/>
    <a:srgbClr val="11538A"/>
    <a:srgbClr val="FFC331"/>
    <a:srgbClr val="0000FF"/>
    <a:srgbClr val="072D4D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30" autoAdjust="0"/>
    <p:restoredTop sz="91770" autoAdjust="0"/>
  </p:normalViewPr>
  <p:slideViewPr>
    <p:cSldViewPr>
      <p:cViewPr varScale="1">
        <p:scale>
          <a:sx n="64" d="100"/>
          <a:sy n="64" d="100"/>
        </p:scale>
        <p:origin x="90" y="216"/>
      </p:cViewPr>
      <p:guideLst>
        <p:guide orient="horz" pos="2280"/>
        <p:guide pos="2880"/>
      </p:guideLst>
    </p:cSldViewPr>
  </p:slideViewPr>
  <p:outlineViewPr>
    <p:cViewPr>
      <p:scale>
        <a:sx n="33" d="100"/>
        <a:sy n="33" d="100"/>
      </p:scale>
      <p:origin x="0" y="-55446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commentAuthors" Target="commentAuthor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7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8.fntdata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1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4.fntdata"/><Relationship Id="rId10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2.fntdata"/><Relationship Id="rId104" Type="http://schemas.openxmlformats.org/officeDocument/2006/relationships/font" Target="fonts/font9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5.fntdata"/><Relationship Id="rId105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3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0">
                <a:solidFill>
                  <a:schemeClr val="accent1"/>
                </a:solidFill>
              </a:ln>
              <a:effectLst/>
            </c:spPr>
          </c:marker>
          <c:xVal>
            <c:numRef>
              <c:f>Planilha1!$A$2:$A$4</c:f>
              <c:numCache>
                <c:formatCode>General</c:formatCode>
                <c:ptCount val="3"/>
                <c:pt idx="0">
                  <c:v>5</c:v>
                </c:pt>
                <c:pt idx="1">
                  <c:v>7</c:v>
                </c:pt>
              </c:numCache>
            </c:numRef>
          </c:xVal>
          <c:yVal>
            <c:numRef>
              <c:f>Planilha1!$B$2:$B$4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8EA-DD4A-9738-2019E9544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81788431"/>
        <c:axId val="1281949023"/>
      </c:scatterChart>
      <c:valAx>
        <c:axId val="1281788431"/>
        <c:scaling>
          <c:orientation val="minMax"/>
          <c:max val="12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81949023"/>
        <c:crosses val="autoZero"/>
        <c:crossBetween val="midCat"/>
      </c:valAx>
      <c:valAx>
        <c:axId val="12819490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17884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0">
                <a:solidFill>
                  <a:schemeClr val="accent1"/>
                </a:solidFill>
              </a:ln>
              <a:effectLst/>
            </c:spPr>
          </c:marker>
          <c:xVal>
            <c:numRef>
              <c:f>Planilha1!$A$2:$A$4</c:f>
              <c:numCache>
                <c:formatCode>General</c:formatCode>
                <c:ptCount val="3"/>
                <c:pt idx="0">
                  <c:v>5</c:v>
                </c:pt>
                <c:pt idx="1">
                  <c:v>7</c:v>
                </c:pt>
              </c:numCache>
            </c:numRef>
          </c:xVal>
          <c:yVal>
            <c:numRef>
              <c:f>Planilha1!$B$2:$B$4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8EA-DD4A-9738-2019E9544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81788431"/>
        <c:axId val="1281949023"/>
      </c:scatterChart>
      <c:valAx>
        <c:axId val="1281788431"/>
        <c:scaling>
          <c:orientation val="minMax"/>
          <c:max val="12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81949023"/>
        <c:crosses val="autoZero"/>
        <c:crossBetween val="midCat"/>
      </c:valAx>
      <c:valAx>
        <c:axId val="12819490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17884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0">
                <a:solidFill>
                  <a:schemeClr val="accent1"/>
                </a:solidFill>
              </a:ln>
              <a:effectLst/>
            </c:spPr>
          </c:marker>
          <c:xVal>
            <c:numRef>
              <c:f>Planilha1!$A$2:$A$4</c:f>
              <c:numCache>
                <c:formatCode>General</c:formatCode>
                <c:ptCount val="3"/>
                <c:pt idx="0">
                  <c:v>5</c:v>
                </c:pt>
                <c:pt idx="1">
                  <c:v>7</c:v>
                </c:pt>
              </c:numCache>
            </c:numRef>
          </c:xVal>
          <c:yVal>
            <c:numRef>
              <c:f>Planilha1!$B$2:$B$4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8EA-DD4A-9738-2019E9544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81788431"/>
        <c:axId val="1281949023"/>
      </c:scatterChart>
      <c:valAx>
        <c:axId val="1281788431"/>
        <c:scaling>
          <c:orientation val="minMax"/>
          <c:max val="12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81949023"/>
        <c:crosses val="autoZero"/>
        <c:crossBetween val="midCat"/>
      </c:valAx>
      <c:valAx>
        <c:axId val="12819490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17884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0">
                <a:solidFill>
                  <a:schemeClr val="accent1"/>
                </a:solidFill>
              </a:ln>
              <a:effectLst/>
            </c:spPr>
          </c:marker>
          <c:xVal>
            <c:numRef>
              <c:f>Planilha1!$A$2:$A$4</c:f>
              <c:numCache>
                <c:formatCode>General</c:formatCode>
                <c:ptCount val="3"/>
                <c:pt idx="0">
                  <c:v>5</c:v>
                </c:pt>
                <c:pt idx="1">
                  <c:v>7</c:v>
                </c:pt>
                <c:pt idx="2">
                  <c:v>9</c:v>
                </c:pt>
              </c:numCache>
            </c:numRef>
          </c:xVal>
          <c:yVal>
            <c:numRef>
              <c:f>Planilha1!$B$2:$B$4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8EA-DD4A-9738-2019E9544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81788431"/>
        <c:axId val="1281949023"/>
      </c:scatterChart>
      <c:valAx>
        <c:axId val="1281788431"/>
        <c:scaling>
          <c:orientation val="minMax"/>
          <c:max val="12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81949023"/>
        <c:crosses val="autoZero"/>
        <c:crossBetween val="midCat"/>
      </c:valAx>
      <c:valAx>
        <c:axId val="12819490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17884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0">
                <a:solidFill>
                  <a:schemeClr val="accent1"/>
                </a:solidFill>
              </a:ln>
              <a:effectLst/>
            </c:spPr>
          </c:marker>
          <c:xVal>
            <c:numRef>
              <c:f>Planilha1!$A$2:$A$4</c:f>
              <c:numCache>
                <c:formatCode>General</c:formatCode>
                <c:ptCount val="3"/>
                <c:pt idx="0">
                  <c:v>5</c:v>
                </c:pt>
                <c:pt idx="1">
                  <c:v>7</c:v>
                </c:pt>
                <c:pt idx="2">
                  <c:v>9</c:v>
                </c:pt>
              </c:numCache>
            </c:numRef>
          </c:xVal>
          <c:yVal>
            <c:numRef>
              <c:f>Planilha1!$B$2:$B$4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8EA-DD4A-9738-2019E9544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81788431"/>
        <c:axId val="1281949023"/>
      </c:scatterChart>
      <c:valAx>
        <c:axId val="1281788431"/>
        <c:scaling>
          <c:orientation val="minMax"/>
          <c:max val="12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81949023"/>
        <c:crosses val="autoZero"/>
        <c:crossBetween val="midCat"/>
      </c:valAx>
      <c:valAx>
        <c:axId val="12819490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17884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0">
                <a:solidFill>
                  <a:schemeClr val="accent1"/>
                </a:solidFill>
              </a:ln>
              <a:effectLst/>
            </c:spPr>
          </c:marker>
          <c:xVal>
            <c:numRef>
              <c:f>Planilha1!$A$2:$A$4</c:f>
              <c:numCache>
                <c:formatCode>General</c:formatCode>
                <c:ptCount val="3"/>
                <c:pt idx="0">
                  <c:v>5</c:v>
                </c:pt>
                <c:pt idx="1">
                  <c:v>7</c:v>
                </c:pt>
                <c:pt idx="2">
                  <c:v>9</c:v>
                </c:pt>
              </c:numCache>
            </c:numRef>
          </c:xVal>
          <c:yVal>
            <c:numRef>
              <c:f>Planilha1!$B$2:$B$4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8EA-DD4A-9738-2019E9544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81788431"/>
        <c:axId val="1281949023"/>
      </c:scatterChart>
      <c:valAx>
        <c:axId val="1281788431"/>
        <c:scaling>
          <c:orientation val="minMax"/>
          <c:max val="14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81949023"/>
        <c:crosses val="autoZero"/>
        <c:crossBetween val="midCat"/>
      </c:valAx>
      <c:valAx>
        <c:axId val="12819490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17884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0">
                <a:solidFill>
                  <a:schemeClr val="accent1"/>
                </a:solidFill>
              </a:ln>
              <a:effectLst/>
            </c:spPr>
          </c:marker>
          <c:xVal>
            <c:numRef>
              <c:f>Planilha1!$A$2:$A$5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9</c:v>
                </c:pt>
                <c:pt idx="3">
                  <c:v>100</c:v>
                </c:pt>
              </c:numCache>
            </c:numRef>
          </c:xVal>
          <c:yVal>
            <c:numRef>
              <c:f>Planilha1!$B$2:$B$5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8EA-DD4A-9738-2019E9544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81788431"/>
        <c:axId val="1281949023"/>
      </c:scatterChart>
      <c:valAx>
        <c:axId val="1281788431"/>
        <c:scaling>
          <c:orientation val="minMax"/>
          <c:max val="105"/>
          <c:min val="0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81949023"/>
        <c:crosses val="autoZero"/>
        <c:crossBetween val="midCat"/>
      </c:valAx>
      <c:valAx>
        <c:axId val="12819490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17884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20"/>
            <c:spPr>
              <a:solidFill>
                <a:srgbClr val="00206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Planilha1!$A$2:$A$5</c:f>
              <c:numCache>
                <c:formatCode>#,##0</c:formatCode>
                <c:ptCount val="4"/>
                <c:pt idx="0">
                  <c:v>1000</c:v>
                </c:pt>
                <c:pt idx="1">
                  <c:v>2155</c:v>
                </c:pt>
                <c:pt idx="2">
                  <c:v>3000</c:v>
                </c:pt>
                <c:pt idx="3">
                  <c:v>5100</c:v>
                </c:pt>
              </c:numCache>
            </c:numRef>
          </c:cat>
          <c:val>
            <c:numRef>
              <c:f>Planilha1!$B$2:$B$5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917-0642-8D15-D658B734AD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243312"/>
        <c:axId val="101612880"/>
      </c:lineChart>
      <c:catAx>
        <c:axId val="101243312"/>
        <c:scaling>
          <c:orientation val="minMax"/>
        </c:scaling>
        <c:delete val="0"/>
        <c:axPos val="b"/>
        <c:numFmt formatCode="#,##0" sourceLinked="1"/>
        <c:majorTickMark val="none"/>
        <c:minorTickMark val="none"/>
        <c:tickLblPos val="nextTo"/>
        <c:spPr>
          <a:noFill/>
          <a:ln w="2857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1612880"/>
        <c:crosses val="autoZero"/>
        <c:auto val="1"/>
        <c:lblAlgn val="ctr"/>
        <c:lblOffset val="100"/>
        <c:noMultiLvlLbl val="0"/>
      </c:catAx>
      <c:valAx>
        <c:axId val="101612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1243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06AB7-22F7-4FE9-97DA-D7277530E6A8}" type="datetimeFigureOut">
              <a:rPr lang="pt-BR" smtClean="0"/>
              <a:t>11/05/2022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BF896-9269-4A84-AA55-52043446AA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6056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3232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03925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7390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4695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8741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1631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90192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3420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31771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859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2299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15006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47630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97835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07786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03040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7663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99009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5487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2806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88569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2410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56835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0942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39523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32522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55231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46785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76285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81740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81531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23278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39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5146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015776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61711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80388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787774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178850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69522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290749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55709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921572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29550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49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258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8965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86442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834442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598260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41906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994708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699352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725090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81364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02372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59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8002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59843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010349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00123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17507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562805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37695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212315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722570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369742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001232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69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187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418120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3631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351449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693358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824724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829437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834020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827268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52473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713659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79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8623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247400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32591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794764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046460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887641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431379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811410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98590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528075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4614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89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453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6457597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90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9803519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91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204823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92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812644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BF896-9269-4A84-AA55-52043446AA9B}" type="slidenum">
              <a:rPr lang="pt-BR" smtClean="0"/>
              <a:t>93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4896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0.png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0.png"/><Relationship Id="rId4" Type="http://schemas.openxmlformats.org/officeDocument/2006/relationships/chart" Target="../charts/char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0.png"/><Relationship Id="rId4" Type="http://schemas.openxmlformats.org/officeDocument/2006/relationships/chart" Target="../charts/char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5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6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6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sv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sv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INTRODUÇÃO </a:t>
            </a:r>
            <a:r>
              <a:rPr lang="en-US" sz="6248" dirty="0" err="1">
                <a:solidFill>
                  <a:srgbClr val="FFC331"/>
                </a:solidFill>
                <a:latin typeface="Big Shoulders Display Bold"/>
              </a:rPr>
              <a:t>À</a:t>
            </a: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 ESTATÍSTICA</a:t>
            </a:r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A385F7F5-BF09-5874-5DBD-D65186179A17}"/>
              </a:ext>
            </a:extLst>
          </p:cNvPr>
          <p:cNvSpPr/>
          <p:nvPr/>
        </p:nvSpPr>
        <p:spPr>
          <a:xfrm>
            <a:off x="4724400" y="5448300"/>
            <a:ext cx="10972800" cy="2253952"/>
          </a:xfrm>
          <a:prstGeom prst="rect">
            <a:avLst/>
          </a:prstGeom>
          <a:solidFill>
            <a:srgbClr val="13538A"/>
          </a:solidFill>
        </p:spPr>
        <p:txBody>
          <a:bodyPr/>
          <a:lstStyle/>
          <a:p>
            <a:endParaRPr lang="pt-BR"/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E0D85472-6129-79AA-4B78-BCE5C14033A5}"/>
              </a:ext>
            </a:extLst>
          </p:cNvPr>
          <p:cNvSpPr txBox="1"/>
          <p:nvPr/>
        </p:nvSpPr>
        <p:spPr>
          <a:xfrm>
            <a:off x="1427438" y="2508548"/>
            <a:ext cx="15433125" cy="5269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O que </a:t>
            </a:r>
            <a:r>
              <a:rPr lang="en-US" sz="15425" spc="2313" dirty="0" err="1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é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  <a:p>
            <a:pPr algn="r">
              <a:lnSpc>
                <a:spcPts val="21596"/>
              </a:lnSpc>
            </a:pPr>
            <a:r>
              <a:rPr lang="en-US" sz="15425" spc="2313" dirty="0" err="1">
                <a:solidFill>
                  <a:srgbClr val="FFC331"/>
                </a:solidFill>
                <a:latin typeface="Big Shoulders Display Bold"/>
              </a:rPr>
              <a:t>Estatística</a:t>
            </a: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4235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ESTATÍSTICA DESCRITIVA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39608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Descrição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e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apresentação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dos dados de forma a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facilitar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o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entendimento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de um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grande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conjunto de dados</a:t>
            </a:r>
          </a:p>
          <a:p>
            <a:pPr>
              <a:lnSpc>
                <a:spcPts val="6299"/>
              </a:lnSpc>
            </a:pPr>
            <a:endParaRPr lang="en-US" sz="4500" dirty="0">
              <a:solidFill>
                <a:srgbClr val="072D4D"/>
              </a:solidFill>
              <a:latin typeface="Big Shoulders Display Bold"/>
            </a:endParaRPr>
          </a:p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Fornece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um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resumo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sobre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os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dados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apresentados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podendo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ser visual (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tabelas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de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frequência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histogramas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gráficos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)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ou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quantitativo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(media,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mediana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moda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89324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7" name="Imagem 6" descr="Forma&#10;&#10;Descrição gerada automaticamente com confiança baixa">
            <a:extLst>
              <a:ext uri="{FF2B5EF4-FFF2-40B4-BE49-F238E27FC236}">
                <a16:creationId xmlns:a16="http://schemas.microsoft.com/office/drawing/2014/main" id="{5E9EAC2F-807B-E74A-55B5-407D3B32D7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381500"/>
            <a:ext cx="1524000" cy="1524000"/>
          </a:xfrm>
          <a:prstGeom prst="rect">
            <a:avLst/>
          </a:prstGeom>
        </p:spPr>
      </p:pic>
      <p:pic>
        <p:nvPicPr>
          <p:cNvPr id="10" name="Imagem 9" descr="Forma&#10;&#10;Descrição gerada automaticamente com confiança baixa">
            <a:extLst>
              <a:ext uri="{FF2B5EF4-FFF2-40B4-BE49-F238E27FC236}">
                <a16:creationId xmlns:a16="http://schemas.microsoft.com/office/drawing/2014/main" id="{F778320B-4F1F-3CC2-C501-2AC1CE4164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3746500"/>
            <a:ext cx="635000" cy="635000"/>
          </a:xfrm>
          <a:prstGeom prst="rect">
            <a:avLst/>
          </a:prstGeom>
        </p:spPr>
      </p:pic>
      <p:pic>
        <p:nvPicPr>
          <p:cNvPr id="11" name="Imagem 10" descr="Forma&#10;&#10;Descrição gerada automaticamente com confiança baixa">
            <a:extLst>
              <a:ext uri="{FF2B5EF4-FFF2-40B4-BE49-F238E27FC236}">
                <a16:creationId xmlns:a16="http://schemas.microsoft.com/office/drawing/2014/main" id="{F4BF7867-4122-4017-31BF-F330463CF7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043" y="4826000"/>
            <a:ext cx="635000" cy="635000"/>
          </a:xfrm>
          <a:prstGeom prst="rect">
            <a:avLst/>
          </a:prstGeom>
        </p:spPr>
      </p:pic>
      <p:pic>
        <p:nvPicPr>
          <p:cNvPr id="12" name="Imagem 11" descr="Forma&#10;&#10;Descrição gerada automaticamente com confiança baixa">
            <a:extLst>
              <a:ext uri="{FF2B5EF4-FFF2-40B4-BE49-F238E27FC236}">
                <a16:creationId xmlns:a16="http://schemas.microsoft.com/office/drawing/2014/main" id="{8F2D6D35-D354-7ADB-9174-4466DE0220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5905500"/>
            <a:ext cx="635000" cy="635000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CD40AC2-2A5D-EF2A-100E-736AA0FF520E}"/>
              </a:ext>
            </a:extLst>
          </p:cNvPr>
          <p:cNvSpPr txBox="1"/>
          <p:nvPr/>
        </p:nvSpPr>
        <p:spPr>
          <a:xfrm>
            <a:off x="4392043" y="3766701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3k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ADC446D-846D-1163-4BDD-964857F556C8}"/>
              </a:ext>
            </a:extLst>
          </p:cNvPr>
          <p:cNvSpPr txBox="1"/>
          <p:nvPr/>
        </p:nvSpPr>
        <p:spPr>
          <a:xfrm>
            <a:off x="4358460" y="5933464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302DDE6E-D84B-C755-6E59-FB1950DFF406}"/>
              </a:ext>
            </a:extLst>
          </p:cNvPr>
          <p:cNvSpPr txBox="1"/>
          <p:nvPr/>
        </p:nvSpPr>
        <p:spPr>
          <a:xfrm>
            <a:off x="4982269" y="4851112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8EFF52B-8B7E-AA3A-DC98-FFCA1373E3C2}"/>
              </a:ext>
            </a:extLst>
          </p:cNvPr>
          <p:cNvSpPr txBox="1"/>
          <p:nvPr/>
        </p:nvSpPr>
        <p:spPr>
          <a:xfrm>
            <a:off x="1733909" y="5886738"/>
            <a:ext cx="904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4,5k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ESTATÍSTICA DESCRITIVA</a:t>
            </a:r>
          </a:p>
        </p:txBody>
      </p:sp>
    </p:spTree>
    <p:extLst>
      <p:ext uri="{BB962C8B-B14F-4D97-AF65-F5344CB8AC3E}">
        <p14:creationId xmlns:p14="http://schemas.microsoft.com/office/powerpoint/2010/main" val="231158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A410BB79-63E8-F5DA-D74B-E02AF03E250B}"/>
              </a:ext>
            </a:extLst>
          </p:cNvPr>
          <p:cNvSpPr/>
          <p:nvPr/>
        </p:nvSpPr>
        <p:spPr>
          <a:xfrm>
            <a:off x="-5695471" y="-833398"/>
            <a:ext cx="11953793" cy="11953793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 descr="Forma&#10;&#10;Descrição gerada automaticamente com confiança baixa">
            <a:extLst>
              <a:ext uri="{FF2B5EF4-FFF2-40B4-BE49-F238E27FC236}">
                <a16:creationId xmlns:a16="http://schemas.microsoft.com/office/drawing/2014/main" id="{5E9EAC2F-807B-E74A-55B5-407D3B32D7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381500"/>
            <a:ext cx="1524000" cy="1524000"/>
          </a:xfrm>
          <a:prstGeom prst="rect">
            <a:avLst/>
          </a:prstGeom>
        </p:spPr>
      </p:pic>
      <p:pic>
        <p:nvPicPr>
          <p:cNvPr id="10" name="Imagem 9" descr="Forma&#10;&#10;Descrição gerada automaticamente com confiança baixa">
            <a:extLst>
              <a:ext uri="{FF2B5EF4-FFF2-40B4-BE49-F238E27FC236}">
                <a16:creationId xmlns:a16="http://schemas.microsoft.com/office/drawing/2014/main" id="{F778320B-4F1F-3CC2-C501-2AC1CE4164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3746500"/>
            <a:ext cx="635000" cy="635000"/>
          </a:xfrm>
          <a:prstGeom prst="rect">
            <a:avLst/>
          </a:prstGeom>
        </p:spPr>
      </p:pic>
      <p:pic>
        <p:nvPicPr>
          <p:cNvPr id="11" name="Imagem 10" descr="Forma&#10;&#10;Descrição gerada automaticamente com confiança baixa">
            <a:extLst>
              <a:ext uri="{FF2B5EF4-FFF2-40B4-BE49-F238E27FC236}">
                <a16:creationId xmlns:a16="http://schemas.microsoft.com/office/drawing/2014/main" id="{F4BF7867-4122-4017-31BF-F330463CF7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043" y="4826000"/>
            <a:ext cx="635000" cy="635000"/>
          </a:xfrm>
          <a:prstGeom prst="rect">
            <a:avLst/>
          </a:prstGeom>
        </p:spPr>
      </p:pic>
      <p:pic>
        <p:nvPicPr>
          <p:cNvPr id="12" name="Imagem 11" descr="Forma&#10;&#10;Descrição gerada automaticamente com confiança baixa">
            <a:extLst>
              <a:ext uri="{FF2B5EF4-FFF2-40B4-BE49-F238E27FC236}">
                <a16:creationId xmlns:a16="http://schemas.microsoft.com/office/drawing/2014/main" id="{8F2D6D35-D354-7ADB-9174-4466DE0220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5905500"/>
            <a:ext cx="635000" cy="635000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CD40AC2-2A5D-EF2A-100E-736AA0FF520E}"/>
              </a:ext>
            </a:extLst>
          </p:cNvPr>
          <p:cNvSpPr txBox="1"/>
          <p:nvPr/>
        </p:nvSpPr>
        <p:spPr>
          <a:xfrm>
            <a:off x="4392043" y="3766701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3k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ADC446D-846D-1163-4BDD-964857F556C8}"/>
              </a:ext>
            </a:extLst>
          </p:cNvPr>
          <p:cNvSpPr txBox="1"/>
          <p:nvPr/>
        </p:nvSpPr>
        <p:spPr>
          <a:xfrm>
            <a:off x="4358460" y="5933464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302DDE6E-D84B-C755-6E59-FB1950DFF406}"/>
              </a:ext>
            </a:extLst>
          </p:cNvPr>
          <p:cNvSpPr txBox="1"/>
          <p:nvPr/>
        </p:nvSpPr>
        <p:spPr>
          <a:xfrm>
            <a:off x="4982269" y="4851112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8EFF52B-8B7E-AA3A-DC98-FFCA1373E3C2}"/>
              </a:ext>
            </a:extLst>
          </p:cNvPr>
          <p:cNvSpPr txBox="1"/>
          <p:nvPr/>
        </p:nvSpPr>
        <p:spPr>
          <a:xfrm>
            <a:off x="1733909" y="5886738"/>
            <a:ext cx="904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4,5k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pic>
        <p:nvPicPr>
          <p:cNvPr id="23" name="Imagem 22" descr="Ícone&#10;&#10;Descrição gerada automaticamente">
            <a:extLst>
              <a:ext uri="{FF2B5EF4-FFF2-40B4-BE49-F238E27FC236}">
                <a16:creationId xmlns:a16="http://schemas.microsoft.com/office/drawing/2014/main" id="{3CB5B79E-C287-1CE5-EFEB-3109DD1D3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926" y="3213095"/>
            <a:ext cx="965200" cy="965200"/>
          </a:xfrm>
          <a:prstGeom prst="rect">
            <a:avLst/>
          </a:prstGeom>
        </p:spPr>
      </p:pic>
      <p:pic>
        <p:nvPicPr>
          <p:cNvPr id="25" name="Imagem 24" descr="Ícone&#10;&#10;Descrição gerada automaticamente">
            <a:extLst>
              <a:ext uri="{FF2B5EF4-FFF2-40B4-BE49-F238E27FC236}">
                <a16:creationId xmlns:a16="http://schemas.microsoft.com/office/drawing/2014/main" id="{E1135B9A-C224-63E5-BC56-E3BAED0EEA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00" y="4178295"/>
            <a:ext cx="965200" cy="965200"/>
          </a:xfrm>
          <a:prstGeom prst="rect">
            <a:avLst/>
          </a:prstGeom>
        </p:spPr>
      </p:pic>
      <p:pic>
        <p:nvPicPr>
          <p:cNvPr id="26" name="Imagem 25" descr="Ícone&#10;&#10;Descrição gerada automaticamente">
            <a:extLst>
              <a:ext uri="{FF2B5EF4-FFF2-40B4-BE49-F238E27FC236}">
                <a16:creationId xmlns:a16="http://schemas.microsoft.com/office/drawing/2014/main" id="{A443FC68-6E76-9967-2F67-CA927ABC41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67" y="5070367"/>
            <a:ext cx="965200" cy="965200"/>
          </a:xfrm>
          <a:prstGeom prst="rect">
            <a:avLst/>
          </a:prstGeom>
        </p:spPr>
      </p:pic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90243648-E28D-87F2-66F2-CC49C2CF36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736" y="6514396"/>
            <a:ext cx="965200" cy="965200"/>
          </a:xfrm>
          <a:prstGeom prst="rect">
            <a:avLst/>
          </a:prstGeom>
        </p:spPr>
      </p:pic>
      <p:pic>
        <p:nvPicPr>
          <p:cNvPr id="28" name="Imagem 27" descr="Ícone&#10;&#10;Descrição gerada automaticamente">
            <a:extLst>
              <a:ext uri="{FF2B5EF4-FFF2-40B4-BE49-F238E27FC236}">
                <a16:creationId xmlns:a16="http://schemas.microsoft.com/office/drawing/2014/main" id="{DBFC2CDB-9A91-C8BB-8624-8399CA6113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187" y="7599133"/>
            <a:ext cx="965200" cy="965200"/>
          </a:xfrm>
          <a:prstGeom prst="rect">
            <a:avLst/>
          </a:prstGeom>
        </p:spPr>
      </p:pic>
      <p:pic>
        <p:nvPicPr>
          <p:cNvPr id="29" name="Imagem 28" descr="Ícone&#10;&#10;Descrição gerada automaticamente">
            <a:extLst>
              <a:ext uri="{FF2B5EF4-FFF2-40B4-BE49-F238E27FC236}">
                <a16:creationId xmlns:a16="http://schemas.microsoft.com/office/drawing/2014/main" id="{1C21FC7D-4E37-67E7-C634-5C455C013F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526" y="2222637"/>
            <a:ext cx="965200" cy="965200"/>
          </a:xfrm>
          <a:prstGeom prst="rect">
            <a:avLst/>
          </a:prstGeom>
        </p:spPr>
      </p:pic>
      <p:pic>
        <p:nvPicPr>
          <p:cNvPr id="30" name="Imagem 29" descr="Ícone&#10;&#10;Descrição gerada automaticamente">
            <a:extLst>
              <a:ext uri="{FF2B5EF4-FFF2-40B4-BE49-F238E27FC236}">
                <a16:creationId xmlns:a16="http://schemas.microsoft.com/office/drawing/2014/main" id="{19855A93-0FC4-8145-B94B-A135401DE6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580" y="8575934"/>
            <a:ext cx="965200" cy="965200"/>
          </a:xfrm>
          <a:prstGeom prst="rect">
            <a:avLst/>
          </a:prstGeom>
        </p:spPr>
      </p:pic>
      <p:pic>
        <p:nvPicPr>
          <p:cNvPr id="31" name="Imagem 30" descr="Ícone&#10;&#10;Descrição gerada automaticamente">
            <a:extLst>
              <a:ext uri="{FF2B5EF4-FFF2-40B4-BE49-F238E27FC236}">
                <a16:creationId xmlns:a16="http://schemas.microsoft.com/office/drawing/2014/main" id="{1F9ACAA1-F517-12A8-AC1D-F02CB2E46F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516" y="8643620"/>
            <a:ext cx="965200" cy="965200"/>
          </a:xfrm>
          <a:prstGeom prst="rect">
            <a:avLst/>
          </a:prstGeom>
        </p:spPr>
      </p:pic>
      <p:pic>
        <p:nvPicPr>
          <p:cNvPr id="32" name="Imagem 31" descr="Ícone&#10;&#10;Descrição gerada automaticamente">
            <a:extLst>
              <a:ext uri="{FF2B5EF4-FFF2-40B4-BE49-F238E27FC236}">
                <a16:creationId xmlns:a16="http://schemas.microsoft.com/office/drawing/2014/main" id="{FAF3182E-356B-D16B-DB7D-D2CFB006D8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208" y="1550529"/>
            <a:ext cx="965200" cy="9652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ESTATÍSTICA DESCRITIVA</a:t>
            </a:r>
          </a:p>
        </p:txBody>
      </p:sp>
    </p:spTree>
    <p:extLst>
      <p:ext uri="{BB962C8B-B14F-4D97-AF65-F5344CB8AC3E}">
        <p14:creationId xmlns:p14="http://schemas.microsoft.com/office/powerpoint/2010/main" val="2893971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A410BB79-63E8-F5DA-D74B-E02AF03E250B}"/>
              </a:ext>
            </a:extLst>
          </p:cNvPr>
          <p:cNvSpPr/>
          <p:nvPr/>
        </p:nvSpPr>
        <p:spPr>
          <a:xfrm>
            <a:off x="-5695471" y="-833398"/>
            <a:ext cx="11953793" cy="11953793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 descr="Forma&#10;&#10;Descrição gerada automaticamente com confiança baixa">
            <a:extLst>
              <a:ext uri="{FF2B5EF4-FFF2-40B4-BE49-F238E27FC236}">
                <a16:creationId xmlns:a16="http://schemas.microsoft.com/office/drawing/2014/main" id="{5E9EAC2F-807B-E74A-55B5-407D3B32D7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381500"/>
            <a:ext cx="1524000" cy="1524000"/>
          </a:xfrm>
          <a:prstGeom prst="rect">
            <a:avLst/>
          </a:prstGeom>
        </p:spPr>
      </p:pic>
      <p:pic>
        <p:nvPicPr>
          <p:cNvPr id="10" name="Imagem 9" descr="Forma&#10;&#10;Descrição gerada automaticamente com confiança baixa">
            <a:extLst>
              <a:ext uri="{FF2B5EF4-FFF2-40B4-BE49-F238E27FC236}">
                <a16:creationId xmlns:a16="http://schemas.microsoft.com/office/drawing/2014/main" id="{F778320B-4F1F-3CC2-C501-2AC1CE4164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3746500"/>
            <a:ext cx="635000" cy="635000"/>
          </a:xfrm>
          <a:prstGeom prst="rect">
            <a:avLst/>
          </a:prstGeom>
        </p:spPr>
      </p:pic>
      <p:pic>
        <p:nvPicPr>
          <p:cNvPr id="11" name="Imagem 10" descr="Forma&#10;&#10;Descrição gerada automaticamente com confiança baixa">
            <a:extLst>
              <a:ext uri="{FF2B5EF4-FFF2-40B4-BE49-F238E27FC236}">
                <a16:creationId xmlns:a16="http://schemas.microsoft.com/office/drawing/2014/main" id="{F4BF7867-4122-4017-31BF-F330463CF7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043" y="4826000"/>
            <a:ext cx="635000" cy="635000"/>
          </a:xfrm>
          <a:prstGeom prst="rect">
            <a:avLst/>
          </a:prstGeom>
        </p:spPr>
      </p:pic>
      <p:pic>
        <p:nvPicPr>
          <p:cNvPr id="12" name="Imagem 11" descr="Forma&#10;&#10;Descrição gerada automaticamente com confiança baixa">
            <a:extLst>
              <a:ext uri="{FF2B5EF4-FFF2-40B4-BE49-F238E27FC236}">
                <a16:creationId xmlns:a16="http://schemas.microsoft.com/office/drawing/2014/main" id="{8F2D6D35-D354-7ADB-9174-4466DE0220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5905500"/>
            <a:ext cx="635000" cy="635000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CD40AC2-2A5D-EF2A-100E-736AA0FF520E}"/>
              </a:ext>
            </a:extLst>
          </p:cNvPr>
          <p:cNvSpPr txBox="1"/>
          <p:nvPr/>
        </p:nvSpPr>
        <p:spPr>
          <a:xfrm>
            <a:off x="4392043" y="3766701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3k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ADC446D-846D-1163-4BDD-964857F556C8}"/>
              </a:ext>
            </a:extLst>
          </p:cNvPr>
          <p:cNvSpPr txBox="1"/>
          <p:nvPr/>
        </p:nvSpPr>
        <p:spPr>
          <a:xfrm>
            <a:off x="4358460" y="5933464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302DDE6E-D84B-C755-6E59-FB1950DFF406}"/>
              </a:ext>
            </a:extLst>
          </p:cNvPr>
          <p:cNvSpPr txBox="1"/>
          <p:nvPr/>
        </p:nvSpPr>
        <p:spPr>
          <a:xfrm>
            <a:off x="4982269" y="4851112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8EFF52B-8B7E-AA3A-DC98-FFCA1373E3C2}"/>
              </a:ext>
            </a:extLst>
          </p:cNvPr>
          <p:cNvSpPr txBox="1"/>
          <p:nvPr/>
        </p:nvSpPr>
        <p:spPr>
          <a:xfrm>
            <a:off x="1733909" y="5886738"/>
            <a:ext cx="904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4,5k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pic>
        <p:nvPicPr>
          <p:cNvPr id="23" name="Imagem 22" descr="Ícone&#10;&#10;Descrição gerada automaticamente">
            <a:extLst>
              <a:ext uri="{FF2B5EF4-FFF2-40B4-BE49-F238E27FC236}">
                <a16:creationId xmlns:a16="http://schemas.microsoft.com/office/drawing/2014/main" id="{3CB5B79E-C287-1CE5-EFEB-3109DD1D3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926" y="3213095"/>
            <a:ext cx="965200" cy="965200"/>
          </a:xfrm>
          <a:prstGeom prst="rect">
            <a:avLst/>
          </a:prstGeom>
        </p:spPr>
      </p:pic>
      <p:pic>
        <p:nvPicPr>
          <p:cNvPr id="25" name="Imagem 24" descr="Ícone&#10;&#10;Descrição gerada automaticamente">
            <a:extLst>
              <a:ext uri="{FF2B5EF4-FFF2-40B4-BE49-F238E27FC236}">
                <a16:creationId xmlns:a16="http://schemas.microsoft.com/office/drawing/2014/main" id="{E1135B9A-C224-63E5-BC56-E3BAED0EEA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00" y="4178295"/>
            <a:ext cx="965200" cy="965200"/>
          </a:xfrm>
          <a:prstGeom prst="rect">
            <a:avLst/>
          </a:prstGeom>
        </p:spPr>
      </p:pic>
      <p:pic>
        <p:nvPicPr>
          <p:cNvPr id="26" name="Imagem 25" descr="Ícone&#10;&#10;Descrição gerada automaticamente">
            <a:extLst>
              <a:ext uri="{FF2B5EF4-FFF2-40B4-BE49-F238E27FC236}">
                <a16:creationId xmlns:a16="http://schemas.microsoft.com/office/drawing/2014/main" id="{A443FC68-6E76-9967-2F67-CA927ABC41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67" y="5070367"/>
            <a:ext cx="965200" cy="965200"/>
          </a:xfrm>
          <a:prstGeom prst="rect">
            <a:avLst/>
          </a:prstGeom>
        </p:spPr>
      </p:pic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90243648-E28D-87F2-66F2-CC49C2CF36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736" y="6514396"/>
            <a:ext cx="965200" cy="965200"/>
          </a:xfrm>
          <a:prstGeom prst="rect">
            <a:avLst/>
          </a:prstGeom>
        </p:spPr>
      </p:pic>
      <p:pic>
        <p:nvPicPr>
          <p:cNvPr id="28" name="Imagem 27" descr="Ícone&#10;&#10;Descrição gerada automaticamente">
            <a:extLst>
              <a:ext uri="{FF2B5EF4-FFF2-40B4-BE49-F238E27FC236}">
                <a16:creationId xmlns:a16="http://schemas.microsoft.com/office/drawing/2014/main" id="{DBFC2CDB-9A91-C8BB-8624-8399CA6113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187" y="7599133"/>
            <a:ext cx="965200" cy="965200"/>
          </a:xfrm>
          <a:prstGeom prst="rect">
            <a:avLst/>
          </a:prstGeom>
        </p:spPr>
      </p:pic>
      <p:pic>
        <p:nvPicPr>
          <p:cNvPr id="29" name="Imagem 28" descr="Ícone&#10;&#10;Descrição gerada automaticamente">
            <a:extLst>
              <a:ext uri="{FF2B5EF4-FFF2-40B4-BE49-F238E27FC236}">
                <a16:creationId xmlns:a16="http://schemas.microsoft.com/office/drawing/2014/main" id="{1C21FC7D-4E37-67E7-C634-5C455C013F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526" y="2222637"/>
            <a:ext cx="965200" cy="965200"/>
          </a:xfrm>
          <a:prstGeom prst="rect">
            <a:avLst/>
          </a:prstGeom>
        </p:spPr>
      </p:pic>
      <p:pic>
        <p:nvPicPr>
          <p:cNvPr id="30" name="Imagem 29" descr="Ícone&#10;&#10;Descrição gerada automaticamente">
            <a:extLst>
              <a:ext uri="{FF2B5EF4-FFF2-40B4-BE49-F238E27FC236}">
                <a16:creationId xmlns:a16="http://schemas.microsoft.com/office/drawing/2014/main" id="{19855A93-0FC4-8145-B94B-A135401DE6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580" y="8575934"/>
            <a:ext cx="965200" cy="965200"/>
          </a:xfrm>
          <a:prstGeom prst="rect">
            <a:avLst/>
          </a:prstGeom>
        </p:spPr>
      </p:pic>
      <p:pic>
        <p:nvPicPr>
          <p:cNvPr id="31" name="Imagem 30" descr="Ícone&#10;&#10;Descrição gerada automaticamente">
            <a:extLst>
              <a:ext uri="{FF2B5EF4-FFF2-40B4-BE49-F238E27FC236}">
                <a16:creationId xmlns:a16="http://schemas.microsoft.com/office/drawing/2014/main" id="{1F9ACAA1-F517-12A8-AC1D-F02CB2E46F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516" y="8643620"/>
            <a:ext cx="965200" cy="965200"/>
          </a:xfrm>
          <a:prstGeom prst="rect">
            <a:avLst/>
          </a:prstGeom>
        </p:spPr>
      </p:pic>
      <p:pic>
        <p:nvPicPr>
          <p:cNvPr id="32" name="Imagem 31" descr="Ícone&#10;&#10;Descrição gerada automaticamente">
            <a:extLst>
              <a:ext uri="{FF2B5EF4-FFF2-40B4-BE49-F238E27FC236}">
                <a16:creationId xmlns:a16="http://schemas.microsoft.com/office/drawing/2014/main" id="{FAF3182E-356B-D16B-DB7D-D2CFB006D8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208" y="1550529"/>
            <a:ext cx="965200" cy="9652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ESTATÍSTICA DESCRITIVA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0F0B04DD-B4A1-7D99-7C84-06DF1A8AC7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89120" y="2263179"/>
            <a:ext cx="2788500" cy="6395642"/>
          </a:xfrm>
          <a:prstGeom prst="rect">
            <a:avLst/>
          </a:prstGeom>
        </p:spPr>
      </p:pic>
      <p:sp>
        <p:nvSpPr>
          <p:cNvPr id="73" name="Triângulo 72">
            <a:extLst>
              <a:ext uri="{FF2B5EF4-FFF2-40B4-BE49-F238E27FC236}">
                <a16:creationId xmlns:a16="http://schemas.microsoft.com/office/drawing/2014/main" id="{95E0FE20-7B25-3D44-56B1-8061025757E4}"/>
              </a:ext>
            </a:extLst>
          </p:cNvPr>
          <p:cNvSpPr/>
          <p:nvPr/>
        </p:nvSpPr>
        <p:spPr>
          <a:xfrm rot="5400000">
            <a:off x="10394979" y="4952995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4608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A410BB79-63E8-F5DA-D74B-E02AF03E250B}"/>
              </a:ext>
            </a:extLst>
          </p:cNvPr>
          <p:cNvSpPr/>
          <p:nvPr/>
        </p:nvSpPr>
        <p:spPr>
          <a:xfrm>
            <a:off x="-5695471" y="-833398"/>
            <a:ext cx="11953793" cy="11953793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4425AC9-AE55-BB4E-C03D-0EAE7ACD45FE}"/>
              </a:ext>
            </a:extLst>
          </p:cNvPr>
          <p:cNvSpPr/>
          <p:nvPr/>
        </p:nvSpPr>
        <p:spPr>
          <a:xfrm>
            <a:off x="-7109976" y="-3642880"/>
            <a:ext cx="17572751" cy="17572751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6CCCB79-99ED-CEB7-53B4-2D84C2F97643}"/>
              </a:ext>
            </a:extLst>
          </p:cNvPr>
          <p:cNvSpPr/>
          <p:nvPr/>
        </p:nvSpPr>
        <p:spPr>
          <a:xfrm>
            <a:off x="-5695471" y="-5057539"/>
            <a:ext cx="20402071" cy="20402071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 descr="Forma&#10;&#10;Descrição gerada automaticamente com confiança baixa">
            <a:extLst>
              <a:ext uri="{FF2B5EF4-FFF2-40B4-BE49-F238E27FC236}">
                <a16:creationId xmlns:a16="http://schemas.microsoft.com/office/drawing/2014/main" id="{5E9EAC2F-807B-E74A-55B5-407D3B32D7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381500"/>
            <a:ext cx="1524000" cy="1524000"/>
          </a:xfrm>
          <a:prstGeom prst="rect">
            <a:avLst/>
          </a:prstGeom>
        </p:spPr>
      </p:pic>
      <p:pic>
        <p:nvPicPr>
          <p:cNvPr id="10" name="Imagem 9" descr="Forma&#10;&#10;Descrição gerada automaticamente com confiança baixa">
            <a:extLst>
              <a:ext uri="{FF2B5EF4-FFF2-40B4-BE49-F238E27FC236}">
                <a16:creationId xmlns:a16="http://schemas.microsoft.com/office/drawing/2014/main" id="{F778320B-4F1F-3CC2-C501-2AC1CE4164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3746500"/>
            <a:ext cx="635000" cy="635000"/>
          </a:xfrm>
          <a:prstGeom prst="rect">
            <a:avLst/>
          </a:prstGeom>
        </p:spPr>
      </p:pic>
      <p:pic>
        <p:nvPicPr>
          <p:cNvPr id="11" name="Imagem 10" descr="Forma&#10;&#10;Descrição gerada automaticamente com confiança baixa">
            <a:extLst>
              <a:ext uri="{FF2B5EF4-FFF2-40B4-BE49-F238E27FC236}">
                <a16:creationId xmlns:a16="http://schemas.microsoft.com/office/drawing/2014/main" id="{F4BF7867-4122-4017-31BF-F330463CF7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043" y="4826000"/>
            <a:ext cx="635000" cy="635000"/>
          </a:xfrm>
          <a:prstGeom prst="rect">
            <a:avLst/>
          </a:prstGeom>
        </p:spPr>
      </p:pic>
      <p:pic>
        <p:nvPicPr>
          <p:cNvPr id="12" name="Imagem 11" descr="Forma&#10;&#10;Descrição gerada automaticamente com confiança baixa">
            <a:extLst>
              <a:ext uri="{FF2B5EF4-FFF2-40B4-BE49-F238E27FC236}">
                <a16:creationId xmlns:a16="http://schemas.microsoft.com/office/drawing/2014/main" id="{8F2D6D35-D354-7ADB-9174-4466DE0220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5905500"/>
            <a:ext cx="635000" cy="635000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CD40AC2-2A5D-EF2A-100E-736AA0FF520E}"/>
              </a:ext>
            </a:extLst>
          </p:cNvPr>
          <p:cNvSpPr txBox="1"/>
          <p:nvPr/>
        </p:nvSpPr>
        <p:spPr>
          <a:xfrm>
            <a:off x="4392043" y="3766701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3k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ADC446D-846D-1163-4BDD-964857F556C8}"/>
              </a:ext>
            </a:extLst>
          </p:cNvPr>
          <p:cNvSpPr txBox="1"/>
          <p:nvPr/>
        </p:nvSpPr>
        <p:spPr>
          <a:xfrm>
            <a:off x="4358460" y="5933464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302DDE6E-D84B-C755-6E59-FB1950DFF406}"/>
              </a:ext>
            </a:extLst>
          </p:cNvPr>
          <p:cNvSpPr txBox="1"/>
          <p:nvPr/>
        </p:nvSpPr>
        <p:spPr>
          <a:xfrm>
            <a:off x="4982269" y="4851112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8EFF52B-8B7E-AA3A-DC98-FFCA1373E3C2}"/>
              </a:ext>
            </a:extLst>
          </p:cNvPr>
          <p:cNvSpPr txBox="1"/>
          <p:nvPr/>
        </p:nvSpPr>
        <p:spPr>
          <a:xfrm>
            <a:off x="1733909" y="5886738"/>
            <a:ext cx="904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4,5k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pic>
        <p:nvPicPr>
          <p:cNvPr id="23" name="Imagem 22" descr="Ícone&#10;&#10;Descrição gerada automaticamente">
            <a:extLst>
              <a:ext uri="{FF2B5EF4-FFF2-40B4-BE49-F238E27FC236}">
                <a16:creationId xmlns:a16="http://schemas.microsoft.com/office/drawing/2014/main" id="{3CB5B79E-C287-1CE5-EFEB-3109DD1D3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926" y="3213095"/>
            <a:ext cx="965200" cy="965200"/>
          </a:xfrm>
          <a:prstGeom prst="rect">
            <a:avLst/>
          </a:prstGeom>
        </p:spPr>
      </p:pic>
      <p:pic>
        <p:nvPicPr>
          <p:cNvPr id="25" name="Imagem 24" descr="Ícone&#10;&#10;Descrição gerada automaticamente">
            <a:extLst>
              <a:ext uri="{FF2B5EF4-FFF2-40B4-BE49-F238E27FC236}">
                <a16:creationId xmlns:a16="http://schemas.microsoft.com/office/drawing/2014/main" id="{E1135B9A-C224-63E5-BC56-E3BAED0EEA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00" y="4178295"/>
            <a:ext cx="965200" cy="965200"/>
          </a:xfrm>
          <a:prstGeom prst="rect">
            <a:avLst/>
          </a:prstGeom>
        </p:spPr>
      </p:pic>
      <p:pic>
        <p:nvPicPr>
          <p:cNvPr id="26" name="Imagem 25" descr="Ícone&#10;&#10;Descrição gerada automaticamente">
            <a:extLst>
              <a:ext uri="{FF2B5EF4-FFF2-40B4-BE49-F238E27FC236}">
                <a16:creationId xmlns:a16="http://schemas.microsoft.com/office/drawing/2014/main" id="{A443FC68-6E76-9967-2F67-CA927ABC41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67" y="5070367"/>
            <a:ext cx="965200" cy="965200"/>
          </a:xfrm>
          <a:prstGeom prst="rect">
            <a:avLst/>
          </a:prstGeom>
        </p:spPr>
      </p:pic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90243648-E28D-87F2-66F2-CC49C2CF36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736" y="6514396"/>
            <a:ext cx="965200" cy="965200"/>
          </a:xfrm>
          <a:prstGeom prst="rect">
            <a:avLst/>
          </a:prstGeom>
        </p:spPr>
      </p:pic>
      <p:pic>
        <p:nvPicPr>
          <p:cNvPr id="28" name="Imagem 27" descr="Ícone&#10;&#10;Descrição gerada automaticamente">
            <a:extLst>
              <a:ext uri="{FF2B5EF4-FFF2-40B4-BE49-F238E27FC236}">
                <a16:creationId xmlns:a16="http://schemas.microsoft.com/office/drawing/2014/main" id="{DBFC2CDB-9A91-C8BB-8624-8399CA6113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187" y="7599133"/>
            <a:ext cx="965200" cy="965200"/>
          </a:xfrm>
          <a:prstGeom prst="rect">
            <a:avLst/>
          </a:prstGeom>
        </p:spPr>
      </p:pic>
      <p:pic>
        <p:nvPicPr>
          <p:cNvPr id="29" name="Imagem 28" descr="Ícone&#10;&#10;Descrição gerada automaticamente">
            <a:extLst>
              <a:ext uri="{FF2B5EF4-FFF2-40B4-BE49-F238E27FC236}">
                <a16:creationId xmlns:a16="http://schemas.microsoft.com/office/drawing/2014/main" id="{1C21FC7D-4E37-67E7-C634-5C455C013F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526" y="2222637"/>
            <a:ext cx="965200" cy="965200"/>
          </a:xfrm>
          <a:prstGeom prst="rect">
            <a:avLst/>
          </a:prstGeom>
        </p:spPr>
      </p:pic>
      <p:pic>
        <p:nvPicPr>
          <p:cNvPr id="30" name="Imagem 29" descr="Ícone&#10;&#10;Descrição gerada automaticamente">
            <a:extLst>
              <a:ext uri="{FF2B5EF4-FFF2-40B4-BE49-F238E27FC236}">
                <a16:creationId xmlns:a16="http://schemas.microsoft.com/office/drawing/2014/main" id="{19855A93-0FC4-8145-B94B-A135401DE6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580" y="8575934"/>
            <a:ext cx="965200" cy="965200"/>
          </a:xfrm>
          <a:prstGeom prst="rect">
            <a:avLst/>
          </a:prstGeom>
        </p:spPr>
      </p:pic>
      <p:pic>
        <p:nvPicPr>
          <p:cNvPr id="31" name="Imagem 30" descr="Ícone&#10;&#10;Descrição gerada automaticamente">
            <a:extLst>
              <a:ext uri="{FF2B5EF4-FFF2-40B4-BE49-F238E27FC236}">
                <a16:creationId xmlns:a16="http://schemas.microsoft.com/office/drawing/2014/main" id="{1F9ACAA1-F517-12A8-AC1D-F02CB2E46F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516" y="8643620"/>
            <a:ext cx="965200" cy="965200"/>
          </a:xfrm>
          <a:prstGeom prst="rect">
            <a:avLst/>
          </a:prstGeom>
        </p:spPr>
      </p:pic>
      <p:pic>
        <p:nvPicPr>
          <p:cNvPr id="32" name="Imagem 31" descr="Ícone&#10;&#10;Descrição gerada automaticamente">
            <a:extLst>
              <a:ext uri="{FF2B5EF4-FFF2-40B4-BE49-F238E27FC236}">
                <a16:creationId xmlns:a16="http://schemas.microsoft.com/office/drawing/2014/main" id="{FAF3182E-356B-D16B-DB7D-D2CFB006D8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208" y="1550529"/>
            <a:ext cx="965200" cy="965200"/>
          </a:xfrm>
          <a:prstGeom prst="rect">
            <a:avLst/>
          </a:prstGeom>
        </p:spPr>
      </p:pic>
      <p:pic>
        <p:nvPicPr>
          <p:cNvPr id="34" name="Imagem 33" descr="Ícone&#10;&#10;Descrição gerada automaticamente">
            <a:extLst>
              <a:ext uri="{FF2B5EF4-FFF2-40B4-BE49-F238E27FC236}">
                <a16:creationId xmlns:a16="http://schemas.microsoft.com/office/drawing/2014/main" id="{3C09D356-C800-5CEB-E31E-808CB359D8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955" y="9177757"/>
            <a:ext cx="885663" cy="885663"/>
          </a:xfrm>
          <a:prstGeom prst="rect">
            <a:avLst/>
          </a:prstGeom>
        </p:spPr>
      </p:pic>
      <p:pic>
        <p:nvPicPr>
          <p:cNvPr id="35" name="Imagem 34" descr="Ícone&#10;&#10;Descrição gerada automaticamente">
            <a:extLst>
              <a:ext uri="{FF2B5EF4-FFF2-40B4-BE49-F238E27FC236}">
                <a16:creationId xmlns:a16="http://schemas.microsoft.com/office/drawing/2014/main" id="{FD2E55A8-D61A-CB5A-C2CA-C2B31CEF0BB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8341" y="8068464"/>
            <a:ext cx="885663" cy="885663"/>
          </a:xfrm>
          <a:prstGeom prst="rect">
            <a:avLst/>
          </a:prstGeom>
        </p:spPr>
      </p:pic>
      <p:pic>
        <p:nvPicPr>
          <p:cNvPr id="36" name="Imagem 35" descr="Ícone&#10;&#10;Descrição gerada automaticamente">
            <a:extLst>
              <a:ext uri="{FF2B5EF4-FFF2-40B4-BE49-F238E27FC236}">
                <a16:creationId xmlns:a16="http://schemas.microsoft.com/office/drawing/2014/main" id="{0513F612-3B03-7B40-EE57-95D4AA0F376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175" y="7757957"/>
            <a:ext cx="885663" cy="885663"/>
          </a:xfrm>
          <a:prstGeom prst="rect">
            <a:avLst/>
          </a:prstGeom>
        </p:spPr>
      </p:pic>
      <p:pic>
        <p:nvPicPr>
          <p:cNvPr id="37" name="Imagem 36" descr="Ícone&#10;&#10;Descrição gerada automaticamente">
            <a:extLst>
              <a:ext uri="{FF2B5EF4-FFF2-40B4-BE49-F238E27FC236}">
                <a16:creationId xmlns:a16="http://schemas.microsoft.com/office/drawing/2014/main" id="{889AD843-1A65-C34C-954B-3EDFA50B732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6867" y="9210965"/>
            <a:ext cx="885663" cy="885663"/>
          </a:xfrm>
          <a:prstGeom prst="rect">
            <a:avLst/>
          </a:prstGeom>
        </p:spPr>
      </p:pic>
      <p:pic>
        <p:nvPicPr>
          <p:cNvPr id="38" name="Imagem 37" descr="Ícone&#10;&#10;Descrição gerada automaticamente">
            <a:extLst>
              <a:ext uri="{FF2B5EF4-FFF2-40B4-BE49-F238E27FC236}">
                <a16:creationId xmlns:a16="http://schemas.microsoft.com/office/drawing/2014/main" id="{0F29772A-F614-2018-5DD9-1BFCCB0D69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3685" y="6997546"/>
            <a:ext cx="885663" cy="885663"/>
          </a:xfrm>
          <a:prstGeom prst="rect">
            <a:avLst/>
          </a:prstGeom>
        </p:spPr>
      </p:pic>
      <p:pic>
        <p:nvPicPr>
          <p:cNvPr id="39" name="Imagem 38" descr="Ícone&#10;&#10;Descrição gerada automaticamente">
            <a:extLst>
              <a:ext uri="{FF2B5EF4-FFF2-40B4-BE49-F238E27FC236}">
                <a16:creationId xmlns:a16="http://schemas.microsoft.com/office/drawing/2014/main" id="{EC871FBC-764A-2208-0BF1-82E2158F60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021" y="6424045"/>
            <a:ext cx="885663" cy="885663"/>
          </a:xfrm>
          <a:prstGeom prst="rect">
            <a:avLst/>
          </a:prstGeom>
        </p:spPr>
      </p:pic>
      <p:pic>
        <p:nvPicPr>
          <p:cNvPr id="40" name="Imagem 39" descr="Ícone&#10;&#10;Descrição gerada automaticamente">
            <a:extLst>
              <a:ext uri="{FF2B5EF4-FFF2-40B4-BE49-F238E27FC236}">
                <a16:creationId xmlns:a16="http://schemas.microsoft.com/office/drawing/2014/main" id="{E9AFF313-8CFA-0BAA-FBDB-D7DD590F9F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397" y="5568094"/>
            <a:ext cx="885663" cy="885663"/>
          </a:xfrm>
          <a:prstGeom prst="rect">
            <a:avLst/>
          </a:prstGeom>
        </p:spPr>
      </p:pic>
      <p:pic>
        <p:nvPicPr>
          <p:cNvPr id="41" name="Imagem 40" descr="Ícone&#10;&#10;Descrição gerada automaticamente">
            <a:extLst>
              <a:ext uri="{FF2B5EF4-FFF2-40B4-BE49-F238E27FC236}">
                <a16:creationId xmlns:a16="http://schemas.microsoft.com/office/drawing/2014/main" id="{906A676F-E1FB-7486-6C8E-0ACB8A8B7B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117" y="5009951"/>
            <a:ext cx="885663" cy="885663"/>
          </a:xfrm>
          <a:prstGeom prst="rect">
            <a:avLst/>
          </a:prstGeom>
        </p:spPr>
      </p:pic>
      <p:pic>
        <p:nvPicPr>
          <p:cNvPr id="42" name="Imagem 41" descr="Ícone&#10;&#10;Descrição gerada automaticamente">
            <a:extLst>
              <a:ext uri="{FF2B5EF4-FFF2-40B4-BE49-F238E27FC236}">
                <a16:creationId xmlns:a16="http://schemas.microsoft.com/office/drawing/2014/main" id="{E605885D-B44B-30B1-48EE-5337FBDA87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9474" y="5854506"/>
            <a:ext cx="885663" cy="885663"/>
          </a:xfrm>
          <a:prstGeom prst="rect">
            <a:avLst/>
          </a:prstGeom>
        </p:spPr>
      </p:pic>
      <p:pic>
        <p:nvPicPr>
          <p:cNvPr id="43" name="Imagem 42" descr="Ícone&#10;&#10;Descrição gerada automaticamente">
            <a:extLst>
              <a:ext uri="{FF2B5EF4-FFF2-40B4-BE49-F238E27FC236}">
                <a16:creationId xmlns:a16="http://schemas.microsoft.com/office/drawing/2014/main" id="{7B1A9385-1BF4-874C-0826-BBAE9FC00B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379" y="2462315"/>
            <a:ext cx="885663" cy="885663"/>
          </a:xfrm>
          <a:prstGeom prst="rect">
            <a:avLst/>
          </a:prstGeom>
        </p:spPr>
      </p:pic>
      <p:pic>
        <p:nvPicPr>
          <p:cNvPr id="44" name="Imagem 43" descr="Ícone&#10;&#10;Descrição gerada automaticamente">
            <a:extLst>
              <a:ext uri="{FF2B5EF4-FFF2-40B4-BE49-F238E27FC236}">
                <a16:creationId xmlns:a16="http://schemas.microsoft.com/office/drawing/2014/main" id="{565A713D-6D36-ED9E-0C8E-9039E9188A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93" y="3726836"/>
            <a:ext cx="885663" cy="885663"/>
          </a:xfrm>
          <a:prstGeom prst="rect">
            <a:avLst/>
          </a:prstGeom>
        </p:spPr>
      </p:pic>
      <p:pic>
        <p:nvPicPr>
          <p:cNvPr id="45" name="Imagem 44" descr="Ícone&#10;&#10;Descrição gerada automaticamente">
            <a:extLst>
              <a:ext uri="{FF2B5EF4-FFF2-40B4-BE49-F238E27FC236}">
                <a16:creationId xmlns:a16="http://schemas.microsoft.com/office/drawing/2014/main" id="{BFF11BBA-E324-7E6E-1203-A3297B87EA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4037" y="3208091"/>
            <a:ext cx="885663" cy="885663"/>
          </a:xfrm>
          <a:prstGeom prst="rect">
            <a:avLst/>
          </a:prstGeom>
        </p:spPr>
      </p:pic>
      <p:pic>
        <p:nvPicPr>
          <p:cNvPr id="46" name="Imagem 45" descr="Ícone&#10;&#10;Descrição gerada automaticamente">
            <a:extLst>
              <a:ext uri="{FF2B5EF4-FFF2-40B4-BE49-F238E27FC236}">
                <a16:creationId xmlns:a16="http://schemas.microsoft.com/office/drawing/2014/main" id="{FA381B64-94F1-4EBA-D411-038E39B949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6884" y="1824967"/>
            <a:ext cx="885663" cy="885663"/>
          </a:xfrm>
          <a:prstGeom prst="rect">
            <a:avLst/>
          </a:prstGeom>
        </p:spPr>
      </p:pic>
      <p:pic>
        <p:nvPicPr>
          <p:cNvPr id="47" name="Imagem 46" descr="Ícone&#10;&#10;Descrição gerada automaticamente">
            <a:extLst>
              <a:ext uri="{FF2B5EF4-FFF2-40B4-BE49-F238E27FC236}">
                <a16:creationId xmlns:a16="http://schemas.microsoft.com/office/drawing/2014/main" id="{C5604035-55F6-BC31-EC30-9AFF803EF5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487" y="1605802"/>
            <a:ext cx="885663" cy="885663"/>
          </a:xfrm>
          <a:prstGeom prst="rect">
            <a:avLst/>
          </a:prstGeom>
        </p:spPr>
      </p:pic>
      <p:pic>
        <p:nvPicPr>
          <p:cNvPr id="48" name="Imagem 47" descr="Ícone&#10;&#10;Descrição gerada automaticamente">
            <a:extLst>
              <a:ext uri="{FF2B5EF4-FFF2-40B4-BE49-F238E27FC236}">
                <a16:creationId xmlns:a16="http://schemas.microsoft.com/office/drawing/2014/main" id="{EE7F6CCF-F88F-04EA-5FCF-DA5FFB052D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603" y="3989662"/>
            <a:ext cx="885663" cy="885663"/>
          </a:xfrm>
          <a:prstGeom prst="rect">
            <a:avLst/>
          </a:prstGeom>
        </p:spPr>
      </p:pic>
      <p:pic>
        <p:nvPicPr>
          <p:cNvPr id="49" name="Imagem 48" descr="Ícone&#10;&#10;Descrição gerada automaticamente">
            <a:extLst>
              <a:ext uri="{FF2B5EF4-FFF2-40B4-BE49-F238E27FC236}">
                <a16:creationId xmlns:a16="http://schemas.microsoft.com/office/drawing/2014/main" id="{0D52B187-7D8F-E586-EEE0-4207F5DA5A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301" y="4408280"/>
            <a:ext cx="885663" cy="885663"/>
          </a:xfrm>
          <a:prstGeom prst="rect">
            <a:avLst/>
          </a:prstGeom>
        </p:spPr>
      </p:pic>
      <p:pic>
        <p:nvPicPr>
          <p:cNvPr id="51" name="Imagem 50" descr="Ícone&#10;&#10;Descrição gerada automaticamente">
            <a:extLst>
              <a:ext uri="{FF2B5EF4-FFF2-40B4-BE49-F238E27FC236}">
                <a16:creationId xmlns:a16="http://schemas.microsoft.com/office/drawing/2014/main" id="{FFF4F09F-10E4-C0C5-C099-27E1B69D6C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4849" y="9075268"/>
            <a:ext cx="821432" cy="821432"/>
          </a:xfrm>
          <a:prstGeom prst="rect">
            <a:avLst/>
          </a:prstGeom>
        </p:spPr>
      </p:pic>
      <p:pic>
        <p:nvPicPr>
          <p:cNvPr id="52" name="Imagem 51" descr="Ícone&#10;&#10;Descrição gerada automaticamente">
            <a:extLst>
              <a:ext uri="{FF2B5EF4-FFF2-40B4-BE49-F238E27FC236}">
                <a16:creationId xmlns:a16="http://schemas.microsoft.com/office/drawing/2014/main" id="{FC7CB5FD-D137-5277-F404-DBBA3B5AC73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7281" y="7581096"/>
            <a:ext cx="821432" cy="821432"/>
          </a:xfrm>
          <a:prstGeom prst="rect">
            <a:avLst/>
          </a:prstGeom>
        </p:spPr>
      </p:pic>
      <p:pic>
        <p:nvPicPr>
          <p:cNvPr id="53" name="Imagem 52" descr="Ícone&#10;&#10;Descrição gerada automaticamente">
            <a:extLst>
              <a:ext uri="{FF2B5EF4-FFF2-40B4-BE49-F238E27FC236}">
                <a16:creationId xmlns:a16="http://schemas.microsoft.com/office/drawing/2014/main" id="{4CAADD58-1ACA-EF5E-0FF9-CDDD994567A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5906" y="6179125"/>
            <a:ext cx="821432" cy="821432"/>
          </a:xfrm>
          <a:prstGeom prst="rect">
            <a:avLst/>
          </a:prstGeom>
        </p:spPr>
      </p:pic>
      <p:pic>
        <p:nvPicPr>
          <p:cNvPr id="54" name="Imagem 53" descr="Ícone&#10;&#10;Descrição gerada automaticamente">
            <a:extLst>
              <a:ext uri="{FF2B5EF4-FFF2-40B4-BE49-F238E27FC236}">
                <a16:creationId xmlns:a16="http://schemas.microsoft.com/office/drawing/2014/main" id="{3086C939-1444-B878-9958-F6D5CB869A4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9946" y="4440395"/>
            <a:ext cx="821432" cy="821432"/>
          </a:xfrm>
          <a:prstGeom prst="rect">
            <a:avLst/>
          </a:prstGeom>
        </p:spPr>
      </p:pic>
      <p:pic>
        <p:nvPicPr>
          <p:cNvPr id="55" name="Imagem 54" descr="Ícone&#10;&#10;Descrição gerada automaticamente">
            <a:extLst>
              <a:ext uri="{FF2B5EF4-FFF2-40B4-BE49-F238E27FC236}">
                <a16:creationId xmlns:a16="http://schemas.microsoft.com/office/drawing/2014/main" id="{FF4E4C0B-7112-0BBA-8C2D-B8BA7EDA5A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0125" y="2997888"/>
            <a:ext cx="821432" cy="821432"/>
          </a:xfrm>
          <a:prstGeom prst="rect">
            <a:avLst/>
          </a:prstGeom>
        </p:spPr>
      </p:pic>
      <p:pic>
        <p:nvPicPr>
          <p:cNvPr id="56" name="Imagem 55" descr="Ícone&#10;&#10;Descrição gerada automaticamente">
            <a:extLst>
              <a:ext uri="{FF2B5EF4-FFF2-40B4-BE49-F238E27FC236}">
                <a16:creationId xmlns:a16="http://schemas.microsoft.com/office/drawing/2014/main" id="{B548CD5D-3B16-5888-2BFA-F727332DFEB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2516" y="1683533"/>
            <a:ext cx="821432" cy="821432"/>
          </a:xfrm>
          <a:prstGeom prst="rect">
            <a:avLst/>
          </a:prstGeom>
        </p:spPr>
      </p:pic>
      <p:pic>
        <p:nvPicPr>
          <p:cNvPr id="57" name="Imagem 56" descr="Ícone&#10;&#10;Descrição gerada automaticamente">
            <a:extLst>
              <a:ext uri="{FF2B5EF4-FFF2-40B4-BE49-F238E27FC236}">
                <a16:creationId xmlns:a16="http://schemas.microsoft.com/office/drawing/2014/main" id="{555A90B2-EDBE-B522-66F8-D326EBAFB03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850" y="8612887"/>
            <a:ext cx="821432" cy="821432"/>
          </a:xfrm>
          <a:prstGeom prst="rect">
            <a:avLst/>
          </a:prstGeom>
        </p:spPr>
      </p:pic>
      <p:pic>
        <p:nvPicPr>
          <p:cNvPr id="58" name="Imagem 57" descr="Ícone&#10;&#10;Descrição gerada automaticamente">
            <a:extLst>
              <a:ext uri="{FF2B5EF4-FFF2-40B4-BE49-F238E27FC236}">
                <a16:creationId xmlns:a16="http://schemas.microsoft.com/office/drawing/2014/main" id="{FECCECA1-6C26-E45E-AB67-C8C7DFBA7D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6061" y="7742901"/>
            <a:ext cx="821432" cy="821432"/>
          </a:xfrm>
          <a:prstGeom prst="rect">
            <a:avLst/>
          </a:prstGeom>
        </p:spPr>
      </p:pic>
      <p:pic>
        <p:nvPicPr>
          <p:cNvPr id="59" name="Imagem 58" descr="Ícone&#10;&#10;Descrição gerada automaticamente">
            <a:extLst>
              <a:ext uri="{FF2B5EF4-FFF2-40B4-BE49-F238E27FC236}">
                <a16:creationId xmlns:a16="http://schemas.microsoft.com/office/drawing/2014/main" id="{AD49B6C5-738B-AAA0-75C6-6B518AEDF6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0" y="5718110"/>
            <a:ext cx="821432" cy="821432"/>
          </a:xfrm>
          <a:prstGeom prst="rect">
            <a:avLst/>
          </a:prstGeom>
        </p:spPr>
      </p:pic>
      <p:pic>
        <p:nvPicPr>
          <p:cNvPr id="60" name="Imagem 59" descr="Ícone&#10;&#10;Descrição gerada automaticamente">
            <a:extLst>
              <a:ext uri="{FF2B5EF4-FFF2-40B4-BE49-F238E27FC236}">
                <a16:creationId xmlns:a16="http://schemas.microsoft.com/office/drawing/2014/main" id="{1A4FE01B-E288-E04C-A5B9-AFCA2FFE2E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9043" y="4377079"/>
            <a:ext cx="821432" cy="821432"/>
          </a:xfrm>
          <a:prstGeom prst="rect">
            <a:avLst/>
          </a:prstGeom>
        </p:spPr>
      </p:pic>
      <p:pic>
        <p:nvPicPr>
          <p:cNvPr id="61" name="Imagem 60" descr="Ícone&#10;&#10;Descrição gerada automaticamente">
            <a:extLst>
              <a:ext uri="{FF2B5EF4-FFF2-40B4-BE49-F238E27FC236}">
                <a16:creationId xmlns:a16="http://schemas.microsoft.com/office/drawing/2014/main" id="{4804AF12-3FB7-A1B0-1BD7-F745EFC0D8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9060" y="3160198"/>
            <a:ext cx="821432" cy="821432"/>
          </a:xfrm>
          <a:prstGeom prst="rect">
            <a:avLst/>
          </a:prstGeom>
        </p:spPr>
      </p:pic>
      <p:pic>
        <p:nvPicPr>
          <p:cNvPr id="62" name="Imagem 61" descr="Ícone&#10;&#10;Descrição gerada automaticamente">
            <a:extLst>
              <a:ext uri="{FF2B5EF4-FFF2-40B4-BE49-F238E27FC236}">
                <a16:creationId xmlns:a16="http://schemas.microsoft.com/office/drawing/2014/main" id="{A866A2A4-1CF8-D364-9FD9-643D60DD71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2485" y="1911140"/>
            <a:ext cx="821432" cy="821432"/>
          </a:xfrm>
          <a:prstGeom prst="rect">
            <a:avLst/>
          </a:prstGeom>
        </p:spPr>
      </p:pic>
      <p:pic>
        <p:nvPicPr>
          <p:cNvPr id="63" name="Imagem 62" descr="Ícone&#10;&#10;Descrição gerada automaticamente">
            <a:extLst>
              <a:ext uri="{FF2B5EF4-FFF2-40B4-BE49-F238E27FC236}">
                <a16:creationId xmlns:a16="http://schemas.microsoft.com/office/drawing/2014/main" id="{6500A55D-DC4B-476D-4AD5-8F93F00D54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768" y="9105086"/>
            <a:ext cx="821432" cy="821432"/>
          </a:xfrm>
          <a:prstGeom prst="rect">
            <a:avLst/>
          </a:prstGeom>
        </p:spPr>
      </p:pic>
      <p:pic>
        <p:nvPicPr>
          <p:cNvPr id="64" name="Imagem 63" descr="Ícone&#10;&#10;Descrição gerada automaticamente">
            <a:extLst>
              <a:ext uri="{FF2B5EF4-FFF2-40B4-BE49-F238E27FC236}">
                <a16:creationId xmlns:a16="http://schemas.microsoft.com/office/drawing/2014/main" id="{6F10CB6C-C7A0-9B59-41D2-3CB674509AC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0593" y="7847691"/>
            <a:ext cx="821432" cy="821432"/>
          </a:xfrm>
          <a:prstGeom prst="rect">
            <a:avLst/>
          </a:prstGeom>
        </p:spPr>
      </p:pic>
      <p:pic>
        <p:nvPicPr>
          <p:cNvPr id="65" name="Imagem 64" descr="Ícone&#10;&#10;Descrição gerada automaticamente">
            <a:extLst>
              <a:ext uri="{FF2B5EF4-FFF2-40B4-BE49-F238E27FC236}">
                <a16:creationId xmlns:a16="http://schemas.microsoft.com/office/drawing/2014/main" id="{D84CCA3A-598D-0E15-42F7-55230F82AE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3683" y="6714357"/>
            <a:ext cx="821432" cy="821432"/>
          </a:xfrm>
          <a:prstGeom prst="rect">
            <a:avLst/>
          </a:prstGeom>
        </p:spPr>
      </p:pic>
      <p:pic>
        <p:nvPicPr>
          <p:cNvPr id="66" name="Imagem 65" descr="Ícone&#10;&#10;Descrição gerada automaticamente">
            <a:extLst>
              <a:ext uri="{FF2B5EF4-FFF2-40B4-BE49-F238E27FC236}">
                <a16:creationId xmlns:a16="http://schemas.microsoft.com/office/drawing/2014/main" id="{D1555F18-C19E-4CE6-50E4-89A4BDDBF2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9130" y="3970717"/>
            <a:ext cx="821432" cy="821432"/>
          </a:xfrm>
          <a:prstGeom prst="rect">
            <a:avLst/>
          </a:prstGeom>
        </p:spPr>
      </p:pic>
      <p:pic>
        <p:nvPicPr>
          <p:cNvPr id="67" name="Imagem 66" descr="Ícone&#10;&#10;Descrição gerada automaticamente">
            <a:extLst>
              <a:ext uri="{FF2B5EF4-FFF2-40B4-BE49-F238E27FC236}">
                <a16:creationId xmlns:a16="http://schemas.microsoft.com/office/drawing/2014/main" id="{36792D28-0FE2-1216-74AE-66C29545EC6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8530" y="2788002"/>
            <a:ext cx="821432" cy="821432"/>
          </a:xfrm>
          <a:prstGeom prst="rect">
            <a:avLst/>
          </a:prstGeom>
        </p:spPr>
      </p:pic>
      <p:pic>
        <p:nvPicPr>
          <p:cNvPr id="68" name="Imagem 67" descr="Ícone&#10;&#10;Descrição gerada automaticamente">
            <a:extLst>
              <a:ext uri="{FF2B5EF4-FFF2-40B4-BE49-F238E27FC236}">
                <a16:creationId xmlns:a16="http://schemas.microsoft.com/office/drawing/2014/main" id="{22A3DB4A-8BBF-5EBB-9359-73055C9E3CC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2531" y="1543242"/>
            <a:ext cx="821432" cy="821432"/>
          </a:xfrm>
          <a:prstGeom prst="rect">
            <a:avLst/>
          </a:prstGeom>
        </p:spPr>
      </p:pic>
      <p:pic>
        <p:nvPicPr>
          <p:cNvPr id="69" name="Imagem 68" descr="Ícone&#10;&#10;Descrição gerada automaticamente">
            <a:extLst>
              <a:ext uri="{FF2B5EF4-FFF2-40B4-BE49-F238E27FC236}">
                <a16:creationId xmlns:a16="http://schemas.microsoft.com/office/drawing/2014/main" id="{709E2142-FAB8-3CE5-7B87-58084EF806A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439" y="9274103"/>
            <a:ext cx="821432" cy="821432"/>
          </a:xfrm>
          <a:prstGeom prst="rect">
            <a:avLst/>
          </a:prstGeom>
        </p:spPr>
      </p:pic>
      <p:pic>
        <p:nvPicPr>
          <p:cNvPr id="70" name="Imagem 69" descr="Ícone&#10;&#10;Descrição gerada automaticamente">
            <a:extLst>
              <a:ext uri="{FF2B5EF4-FFF2-40B4-BE49-F238E27FC236}">
                <a16:creationId xmlns:a16="http://schemas.microsoft.com/office/drawing/2014/main" id="{02DF7157-CB27-7BED-2625-4ECC363E958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3018" y="4916566"/>
            <a:ext cx="821432" cy="821432"/>
          </a:xfrm>
          <a:prstGeom prst="rect">
            <a:avLst/>
          </a:prstGeom>
        </p:spPr>
      </p:pic>
      <p:pic>
        <p:nvPicPr>
          <p:cNvPr id="71" name="Imagem 70" descr="Ícone&#10;&#10;Descrição gerada automaticamente">
            <a:extLst>
              <a:ext uri="{FF2B5EF4-FFF2-40B4-BE49-F238E27FC236}">
                <a16:creationId xmlns:a16="http://schemas.microsoft.com/office/drawing/2014/main" id="{4488B59B-56A8-F26D-B6DA-F924FA2ED9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3022" y="5403154"/>
            <a:ext cx="821432" cy="821432"/>
          </a:xfrm>
          <a:prstGeom prst="rect">
            <a:avLst/>
          </a:prstGeom>
        </p:spPr>
      </p:pic>
      <p:pic>
        <p:nvPicPr>
          <p:cNvPr id="72" name="Imagem 71" descr="Ícone&#10;&#10;Descrição gerada automaticamente">
            <a:extLst>
              <a:ext uri="{FF2B5EF4-FFF2-40B4-BE49-F238E27FC236}">
                <a16:creationId xmlns:a16="http://schemas.microsoft.com/office/drawing/2014/main" id="{ED0653A1-DAF1-D475-0401-878200EA416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7268" y="6969650"/>
            <a:ext cx="821432" cy="821432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ESTATÍSTICA DESCRITIVA</a:t>
            </a:r>
          </a:p>
        </p:txBody>
      </p:sp>
    </p:spTree>
    <p:extLst>
      <p:ext uri="{BB962C8B-B14F-4D97-AF65-F5344CB8AC3E}">
        <p14:creationId xmlns:p14="http://schemas.microsoft.com/office/powerpoint/2010/main" val="1844457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8" name="Agrupar 7">
            <a:extLst>
              <a:ext uri="{FF2B5EF4-FFF2-40B4-BE49-F238E27FC236}">
                <a16:creationId xmlns:a16="http://schemas.microsoft.com/office/drawing/2014/main" id="{7FE2E572-6FAF-899E-054F-E8B83249D3CC}"/>
              </a:ext>
            </a:extLst>
          </p:cNvPr>
          <p:cNvGrpSpPr/>
          <p:nvPr/>
        </p:nvGrpSpPr>
        <p:grpSpPr>
          <a:xfrm>
            <a:off x="1676400" y="4381500"/>
            <a:ext cx="1524000" cy="2090013"/>
            <a:chOff x="1676400" y="4381500"/>
            <a:chExt cx="1524000" cy="2090013"/>
          </a:xfrm>
        </p:grpSpPr>
        <p:pic>
          <p:nvPicPr>
            <p:cNvPr id="7" name="Imagem 6" descr="Forma&#10;&#10;Descrição gerada automaticamente com confiança baixa">
              <a:extLst>
                <a:ext uri="{FF2B5EF4-FFF2-40B4-BE49-F238E27FC236}">
                  <a16:creationId xmlns:a16="http://schemas.microsoft.com/office/drawing/2014/main" id="{5E9EAC2F-807B-E74A-55B5-407D3B32D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6400" y="4381500"/>
              <a:ext cx="1524000" cy="1524000"/>
            </a:xfrm>
            <a:prstGeom prst="rect">
              <a:avLst/>
            </a:prstGeom>
          </p:spPr>
        </p:pic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28EFF52B-8B7E-AA3A-DC98-FFCA1373E3C2}"/>
                </a:ext>
              </a:extLst>
            </p:cNvPr>
            <p:cNvSpPr txBox="1"/>
            <p:nvPr/>
          </p:nvSpPr>
          <p:spPr>
            <a:xfrm>
              <a:off x="1733909" y="5886738"/>
              <a:ext cx="9044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>
                  <a:solidFill>
                    <a:srgbClr val="002060"/>
                  </a:solidFill>
                </a:rPr>
                <a:t>4,5k</a:t>
              </a:r>
              <a:endParaRPr lang="pt-BR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ESTATÍSTICA DESCRITIVA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0F0B04DD-B4A1-7D99-7C84-06DF1A8AC7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3066" y="2462315"/>
            <a:ext cx="2788500" cy="6395642"/>
          </a:xfrm>
          <a:prstGeom prst="rect">
            <a:avLst/>
          </a:prstGeom>
        </p:spPr>
      </p:pic>
      <p:sp>
        <p:nvSpPr>
          <p:cNvPr id="33" name="Triângulo 32">
            <a:extLst>
              <a:ext uri="{FF2B5EF4-FFF2-40B4-BE49-F238E27FC236}">
                <a16:creationId xmlns:a16="http://schemas.microsoft.com/office/drawing/2014/main" id="{8837F57B-4A55-E072-4938-DDBF59A80ACF}"/>
              </a:ext>
            </a:extLst>
          </p:cNvPr>
          <p:cNvSpPr/>
          <p:nvPr/>
        </p:nvSpPr>
        <p:spPr>
          <a:xfrm rot="5400000">
            <a:off x="3000633" y="5238994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DA2C3B1-84B7-E43C-E9EB-90D3BF0FFA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4232" y="2967917"/>
            <a:ext cx="6254585" cy="51054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4" name="Triângulo 33">
            <a:extLst>
              <a:ext uri="{FF2B5EF4-FFF2-40B4-BE49-F238E27FC236}">
                <a16:creationId xmlns:a16="http://schemas.microsoft.com/office/drawing/2014/main" id="{BFAFAA51-C80C-D657-CCA9-4A3C0808CF1E}"/>
              </a:ext>
            </a:extLst>
          </p:cNvPr>
          <p:cNvSpPr/>
          <p:nvPr/>
        </p:nvSpPr>
        <p:spPr>
          <a:xfrm rot="5400000">
            <a:off x="7751799" y="5099913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67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A410BB79-63E8-F5DA-D74B-E02AF03E250B}"/>
              </a:ext>
            </a:extLst>
          </p:cNvPr>
          <p:cNvSpPr/>
          <p:nvPr/>
        </p:nvSpPr>
        <p:spPr>
          <a:xfrm>
            <a:off x="-5695471" y="-833398"/>
            <a:ext cx="11953793" cy="11953793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 descr="Forma&#10;&#10;Descrição gerada automaticamente com confiança baixa">
            <a:extLst>
              <a:ext uri="{FF2B5EF4-FFF2-40B4-BE49-F238E27FC236}">
                <a16:creationId xmlns:a16="http://schemas.microsoft.com/office/drawing/2014/main" id="{5E9EAC2F-807B-E74A-55B5-407D3B32D7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381500"/>
            <a:ext cx="1524000" cy="1524000"/>
          </a:xfrm>
          <a:prstGeom prst="rect">
            <a:avLst/>
          </a:prstGeom>
        </p:spPr>
      </p:pic>
      <p:pic>
        <p:nvPicPr>
          <p:cNvPr id="10" name="Imagem 9" descr="Forma&#10;&#10;Descrição gerada automaticamente com confiança baixa">
            <a:extLst>
              <a:ext uri="{FF2B5EF4-FFF2-40B4-BE49-F238E27FC236}">
                <a16:creationId xmlns:a16="http://schemas.microsoft.com/office/drawing/2014/main" id="{F778320B-4F1F-3CC2-C501-2AC1CE4164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3746500"/>
            <a:ext cx="635000" cy="635000"/>
          </a:xfrm>
          <a:prstGeom prst="rect">
            <a:avLst/>
          </a:prstGeom>
        </p:spPr>
      </p:pic>
      <p:pic>
        <p:nvPicPr>
          <p:cNvPr id="11" name="Imagem 10" descr="Forma&#10;&#10;Descrição gerada automaticamente com confiança baixa">
            <a:extLst>
              <a:ext uri="{FF2B5EF4-FFF2-40B4-BE49-F238E27FC236}">
                <a16:creationId xmlns:a16="http://schemas.microsoft.com/office/drawing/2014/main" id="{F4BF7867-4122-4017-31BF-F330463CF7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043" y="4826000"/>
            <a:ext cx="635000" cy="635000"/>
          </a:xfrm>
          <a:prstGeom prst="rect">
            <a:avLst/>
          </a:prstGeom>
        </p:spPr>
      </p:pic>
      <p:pic>
        <p:nvPicPr>
          <p:cNvPr id="12" name="Imagem 11" descr="Forma&#10;&#10;Descrição gerada automaticamente com confiança baixa">
            <a:extLst>
              <a:ext uri="{FF2B5EF4-FFF2-40B4-BE49-F238E27FC236}">
                <a16:creationId xmlns:a16="http://schemas.microsoft.com/office/drawing/2014/main" id="{8F2D6D35-D354-7ADB-9174-4466DE0220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5905500"/>
            <a:ext cx="635000" cy="635000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CD40AC2-2A5D-EF2A-100E-736AA0FF520E}"/>
              </a:ext>
            </a:extLst>
          </p:cNvPr>
          <p:cNvSpPr txBox="1"/>
          <p:nvPr/>
        </p:nvSpPr>
        <p:spPr>
          <a:xfrm>
            <a:off x="4392043" y="3766701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3k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ADC446D-846D-1163-4BDD-964857F556C8}"/>
              </a:ext>
            </a:extLst>
          </p:cNvPr>
          <p:cNvSpPr txBox="1"/>
          <p:nvPr/>
        </p:nvSpPr>
        <p:spPr>
          <a:xfrm>
            <a:off x="4358460" y="5933464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302DDE6E-D84B-C755-6E59-FB1950DFF406}"/>
              </a:ext>
            </a:extLst>
          </p:cNvPr>
          <p:cNvSpPr txBox="1"/>
          <p:nvPr/>
        </p:nvSpPr>
        <p:spPr>
          <a:xfrm>
            <a:off x="4982269" y="4851112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8EFF52B-8B7E-AA3A-DC98-FFCA1373E3C2}"/>
              </a:ext>
            </a:extLst>
          </p:cNvPr>
          <p:cNvSpPr txBox="1"/>
          <p:nvPr/>
        </p:nvSpPr>
        <p:spPr>
          <a:xfrm>
            <a:off x="1733909" y="5886738"/>
            <a:ext cx="904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4,5k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pic>
        <p:nvPicPr>
          <p:cNvPr id="23" name="Imagem 22" descr="Ícone&#10;&#10;Descrição gerada automaticamente">
            <a:extLst>
              <a:ext uri="{FF2B5EF4-FFF2-40B4-BE49-F238E27FC236}">
                <a16:creationId xmlns:a16="http://schemas.microsoft.com/office/drawing/2014/main" id="{3CB5B79E-C287-1CE5-EFEB-3109DD1D3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926" y="3213095"/>
            <a:ext cx="965200" cy="965200"/>
          </a:xfrm>
          <a:prstGeom prst="rect">
            <a:avLst/>
          </a:prstGeom>
        </p:spPr>
      </p:pic>
      <p:pic>
        <p:nvPicPr>
          <p:cNvPr id="25" name="Imagem 24" descr="Ícone&#10;&#10;Descrição gerada automaticamente">
            <a:extLst>
              <a:ext uri="{FF2B5EF4-FFF2-40B4-BE49-F238E27FC236}">
                <a16:creationId xmlns:a16="http://schemas.microsoft.com/office/drawing/2014/main" id="{E1135B9A-C224-63E5-BC56-E3BAED0EEA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00" y="4178295"/>
            <a:ext cx="965200" cy="965200"/>
          </a:xfrm>
          <a:prstGeom prst="rect">
            <a:avLst/>
          </a:prstGeom>
        </p:spPr>
      </p:pic>
      <p:pic>
        <p:nvPicPr>
          <p:cNvPr id="26" name="Imagem 25" descr="Ícone&#10;&#10;Descrição gerada automaticamente">
            <a:extLst>
              <a:ext uri="{FF2B5EF4-FFF2-40B4-BE49-F238E27FC236}">
                <a16:creationId xmlns:a16="http://schemas.microsoft.com/office/drawing/2014/main" id="{A443FC68-6E76-9967-2F67-CA927ABC41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67" y="5070367"/>
            <a:ext cx="965200" cy="965200"/>
          </a:xfrm>
          <a:prstGeom prst="rect">
            <a:avLst/>
          </a:prstGeom>
        </p:spPr>
      </p:pic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90243648-E28D-87F2-66F2-CC49C2CF36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736" y="6514396"/>
            <a:ext cx="965200" cy="965200"/>
          </a:xfrm>
          <a:prstGeom prst="rect">
            <a:avLst/>
          </a:prstGeom>
        </p:spPr>
      </p:pic>
      <p:pic>
        <p:nvPicPr>
          <p:cNvPr id="28" name="Imagem 27" descr="Ícone&#10;&#10;Descrição gerada automaticamente">
            <a:extLst>
              <a:ext uri="{FF2B5EF4-FFF2-40B4-BE49-F238E27FC236}">
                <a16:creationId xmlns:a16="http://schemas.microsoft.com/office/drawing/2014/main" id="{DBFC2CDB-9A91-C8BB-8624-8399CA6113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187" y="7599133"/>
            <a:ext cx="965200" cy="965200"/>
          </a:xfrm>
          <a:prstGeom prst="rect">
            <a:avLst/>
          </a:prstGeom>
        </p:spPr>
      </p:pic>
      <p:pic>
        <p:nvPicPr>
          <p:cNvPr id="29" name="Imagem 28" descr="Ícone&#10;&#10;Descrição gerada automaticamente">
            <a:extLst>
              <a:ext uri="{FF2B5EF4-FFF2-40B4-BE49-F238E27FC236}">
                <a16:creationId xmlns:a16="http://schemas.microsoft.com/office/drawing/2014/main" id="{1C21FC7D-4E37-67E7-C634-5C455C013F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526" y="2222637"/>
            <a:ext cx="965200" cy="965200"/>
          </a:xfrm>
          <a:prstGeom prst="rect">
            <a:avLst/>
          </a:prstGeom>
        </p:spPr>
      </p:pic>
      <p:pic>
        <p:nvPicPr>
          <p:cNvPr id="30" name="Imagem 29" descr="Ícone&#10;&#10;Descrição gerada automaticamente">
            <a:extLst>
              <a:ext uri="{FF2B5EF4-FFF2-40B4-BE49-F238E27FC236}">
                <a16:creationId xmlns:a16="http://schemas.microsoft.com/office/drawing/2014/main" id="{19855A93-0FC4-8145-B94B-A135401DE6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580" y="8575934"/>
            <a:ext cx="965200" cy="965200"/>
          </a:xfrm>
          <a:prstGeom prst="rect">
            <a:avLst/>
          </a:prstGeom>
        </p:spPr>
      </p:pic>
      <p:pic>
        <p:nvPicPr>
          <p:cNvPr id="31" name="Imagem 30" descr="Ícone&#10;&#10;Descrição gerada automaticamente">
            <a:extLst>
              <a:ext uri="{FF2B5EF4-FFF2-40B4-BE49-F238E27FC236}">
                <a16:creationId xmlns:a16="http://schemas.microsoft.com/office/drawing/2014/main" id="{1F9ACAA1-F517-12A8-AC1D-F02CB2E46F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516" y="8643620"/>
            <a:ext cx="965200" cy="965200"/>
          </a:xfrm>
          <a:prstGeom prst="rect">
            <a:avLst/>
          </a:prstGeom>
        </p:spPr>
      </p:pic>
      <p:pic>
        <p:nvPicPr>
          <p:cNvPr id="32" name="Imagem 31" descr="Ícone&#10;&#10;Descrição gerada automaticamente">
            <a:extLst>
              <a:ext uri="{FF2B5EF4-FFF2-40B4-BE49-F238E27FC236}">
                <a16:creationId xmlns:a16="http://schemas.microsoft.com/office/drawing/2014/main" id="{FAF3182E-356B-D16B-DB7D-D2CFB006D8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208" y="1550529"/>
            <a:ext cx="965200" cy="9652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ESTATÍSTICA DESCRITIVA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756145D0-A400-4B69-9037-7A3584CBEF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54350" y="2123397"/>
            <a:ext cx="5034829" cy="41097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6222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A410BB79-63E8-F5DA-D74B-E02AF03E250B}"/>
              </a:ext>
            </a:extLst>
          </p:cNvPr>
          <p:cNvSpPr/>
          <p:nvPr/>
        </p:nvSpPr>
        <p:spPr>
          <a:xfrm>
            <a:off x="-5695471" y="-833398"/>
            <a:ext cx="11953793" cy="11953793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4425AC9-AE55-BB4E-C03D-0EAE7ACD45FE}"/>
              </a:ext>
            </a:extLst>
          </p:cNvPr>
          <p:cNvSpPr/>
          <p:nvPr/>
        </p:nvSpPr>
        <p:spPr>
          <a:xfrm>
            <a:off x="-7109976" y="-3642880"/>
            <a:ext cx="17572751" cy="17572751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6CCCB79-99ED-CEB7-53B4-2D84C2F97643}"/>
              </a:ext>
            </a:extLst>
          </p:cNvPr>
          <p:cNvSpPr/>
          <p:nvPr/>
        </p:nvSpPr>
        <p:spPr>
          <a:xfrm>
            <a:off x="-5695471" y="-5057539"/>
            <a:ext cx="20402071" cy="20402071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 descr="Forma&#10;&#10;Descrição gerada automaticamente com confiança baixa">
            <a:extLst>
              <a:ext uri="{FF2B5EF4-FFF2-40B4-BE49-F238E27FC236}">
                <a16:creationId xmlns:a16="http://schemas.microsoft.com/office/drawing/2014/main" id="{5E9EAC2F-807B-E74A-55B5-407D3B32D7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381500"/>
            <a:ext cx="1524000" cy="1524000"/>
          </a:xfrm>
          <a:prstGeom prst="rect">
            <a:avLst/>
          </a:prstGeom>
        </p:spPr>
      </p:pic>
      <p:pic>
        <p:nvPicPr>
          <p:cNvPr id="10" name="Imagem 9" descr="Forma&#10;&#10;Descrição gerada automaticamente com confiança baixa">
            <a:extLst>
              <a:ext uri="{FF2B5EF4-FFF2-40B4-BE49-F238E27FC236}">
                <a16:creationId xmlns:a16="http://schemas.microsoft.com/office/drawing/2014/main" id="{F778320B-4F1F-3CC2-C501-2AC1CE4164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3746500"/>
            <a:ext cx="635000" cy="635000"/>
          </a:xfrm>
          <a:prstGeom prst="rect">
            <a:avLst/>
          </a:prstGeom>
        </p:spPr>
      </p:pic>
      <p:pic>
        <p:nvPicPr>
          <p:cNvPr id="11" name="Imagem 10" descr="Forma&#10;&#10;Descrição gerada automaticamente com confiança baixa">
            <a:extLst>
              <a:ext uri="{FF2B5EF4-FFF2-40B4-BE49-F238E27FC236}">
                <a16:creationId xmlns:a16="http://schemas.microsoft.com/office/drawing/2014/main" id="{F4BF7867-4122-4017-31BF-F330463CF7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043" y="4826000"/>
            <a:ext cx="635000" cy="635000"/>
          </a:xfrm>
          <a:prstGeom prst="rect">
            <a:avLst/>
          </a:prstGeom>
        </p:spPr>
      </p:pic>
      <p:pic>
        <p:nvPicPr>
          <p:cNvPr id="12" name="Imagem 11" descr="Forma&#10;&#10;Descrição gerada automaticamente com confiança baixa">
            <a:extLst>
              <a:ext uri="{FF2B5EF4-FFF2-40B4-BE49-F238E27FC236}">
                <a16:creationId xmlns:a16="http://schemas.microsoft.com/office/drawing/2014/main" id="{8F2D6D35-D354-7ADB-9174-4466DE0220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43" y="5905500"/>
            <a:ext cx="635000" cy="635000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0CD40AC2-2A5D-EF2A-100E-736AA0FF520E}"/>
              </a:ext>
            </a:extLst>
          </p:cNvPr>
          <p:cNvSpPr txBox="1"/>
          <p:nvPr/>
        </p:nvSpPr>
        <p:spPr>
          <a:xfrm>
            <a:off x="4392043" y="3766701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3k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ADC446D-846D-1163-4BDD-964857F556C8}"/>
              </a:ext>
            </a:extLst>
          </p:cNvPr>
          <p:cNvSpPr txBox="1"/>
          <p:nvPr/>
        </p:nvSpPr>
        <p:spPr>
          <a:xfrm>
            <a:off x="4358460" y="5933464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302DDE6E-D84B-C755-6E59-FB1950DFF406}"/>
              </a:ext>
            </a:extLst>
          </p:cNvPr>
          <p:cNvSpPr txBox="1"/>
          <p:nvPr/>
        </p:nvSpPr>
        <p:spPr>
          <a:xfrm>
            <a:off x="4982269" y="4851112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8EFF52B-8B7E-AA3A-DC98-FFCA1373E3C2}"/>
              </a:ext>
            </a:extLst>
          </p:cNvPr>
          <p:cNvSpPr txBox="1"/>
          <p:nvPr/>
        </p:nvSpPr>
        <p:spPr>
          <a:xfrm>
            <a:off x="1733909" y="5886738"/>
            <a:ext cx="904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2060"/>
                </a:solidFill>
              </a:rPr>
              <a:t>4,5k</a:t>
            </a:r>
            <a:endParaRPr lang="pt-BR" sz="2000" b="1" dirty="0">
              <a:solidFill>
                <a:srgbClr val="002060"/>
              </a:solidFill>
            </a:endParaRPr>
          </a:p>
        </p:txBody>
      </p:sp>
      <p:pic>
        <p:nvPicPr>
          <p:cNvPr id="23" name="Imagem 22" descr="Ícone&#10;&#10;Descrição gerada automaticamente">
            <a:extLst>
              <a:ext uri="{FF2B5EF4-FFF2-40B4-BE49-F238E27FC236}">
                <a16:creationId xmlns:a16="http://schemas.microsoft.com/office/drawing/2014/main" id="{3CB5B79E-C287-1CE5-EFEB-3109DD1D3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926" y="3213095"/>
            <a:ext cx="965200" cy="965200"/>
          </a:xfrm>
          <a:prstGeom prst="rect">
            <a:avLst/>
          </a:prstGeom>
        </p:spPr>
      </p:pic>
      <p:pic>
        <p:nvPicPr>
          <p:cNvPr id="25" name="Imagem 24" descr="Ícone&#10;&#10;Descrição gerada automaticamente">
            <a:extLst>
              <a:ext uri="{FF2B5EF4-FFF2-40B4-BE49-F238E27FC236}">
                <a16:creationId xmlns:a16="http://schemas.microsoft.com/office/drawing/2014/main" id="{E1135B9A-C224-63E5-BC56-E3BAED0EEA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00" y="4178295"/>
            <a:ext cx="965200" cy="965200"/>
          </a:xfrm>
          <a:prstGeom prst="rect">
            <a:avLst/>
          </a:prstGeom>
        </p:spPr>
      </p:pic>
      <p:pic>
        <p:nvPicPr>
          <p:cNvPr id="26" name="Imagem 25" descr="Ícone&#10;&#10;Descrição gerada automaticamente">
            <a:extLst>
              <a:ext uri="{FF2B5EF4-FFF2-40B4-BE49-F238E27FC236}">
                <a16:creationId xmlns:a16="http://schemas.microsoft.com/office/drawing/2014/main" id="{A443FC68-6E76-9967-2F67-CA927ABC41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67" y="5070367"/>
            <a:ext cx="965200" cy="965200"/>
          </a:xfrm>
          <a:prstGeom prst="rect">
            <a:avLst/>
          </a:prstGeom>
        </p:spPr>
      </p:pic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90243648-E28D-87F2-66F2-CC49C2CF36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736" y="6514396"/>
            <a:ext cx="965200" cy="965200"/>
          </a:xfrm>
          <a:prstGeom prst="rect">
            <a:avLst/>
          </a:prstGeom>
        </p:spPr>
      </p:pic>
      <p:pic>
        <p:nvPicPr>
          <p:cNvPr id="28" name="Imagem 27" descr="Ícone&#10;&#10;Descrição gerada automaticamente">
            <a:extLst>
              <a:ext uri="{FF2B5EF4-FFF2-40B4-BE49-F238E27FC236}">
                <a16:creationId xmlns:a16="http://schemas.microsoft.com/office/drawing/2014/main" id="{DBFC2CDB-9A91-C8BB-8624-8399CA6113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187" y="7599133"/>
            <a:ext cx="965200" cy="965200"/>
          </a:xfrm>
          <a:prstGeom prst="rect">
            <a:avLst/>
          </a:prstGeom>
        </p:spPr>
      </p:pic>
      <p:pic>
        <p:nvPicPr>
          <p:cNvPr id="29" name="Imagem 28" descr="Ícone&#10;&#10;Descrição gerada automaticamente">
            <a:extLst>
              <a:ext uri="{FF2B5EF4-FFF2-40B4-BE49-F238E27FC236}">
                <a16:creationId xmlns:a16="http://schemas.microsoft.com/office/drawing/2014/main" id="{1C21FC7D-4E37-67E7-C634-5C455C013F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526" y="2222637"/>
            <a:ext cx="965200" cy="965200"/>
          </a:xfrm>
          <a:prstGeom prst="rect">
            <a:avLst/>
          </a:prstGeom>
        </p:spPr>
      </p:pic>
      <p:pic>
        <p:nvPicPr>
          <p:cNvPr id="30" name="Imagem 29" descr="Ícone&#10;&#10;Descrição gerada automaticamente">
            <a:extLst>
              <a:ext uri="{FF2B5EF4-FFF2-40B4-BE49-F238E27FC236}">
                <a16:creationId xmlns:a16="http://schemas.microsoft.com/office/drawing/2014/main" id="{19855A93-0FC4-8145-B94B-A135401DE6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580" y="8575934"/>
            <a:ext cx="965200" cy="965200"/>
          </a:xfrm>
          <a:prstGeom prst="rect">
            <a:avLst/>
          </a:prstGeom>
        </p:spPr>
      </p:pic>
      <p:pic>
        <p:nvPicPr>
          <p:cNvPr id="31" name="Imagem 30" descr="Ícone&#10;&#10;Descrição gerada automaticamente">
            <a:extLst>
              <a:ext uri="{FF2B5EF4-FFF2-40B4-BE49-F238E27FC236}">
                <a16:creationId xmlns:a16="http://schemas.microsoft.com/office/drawing/2014/main" id="{1F9ACAA1-F517-12A8-AC1D-F02CB2E46F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516" y="8643620"/>
            <a:ext cx="965200" cy="965200"/>
          </a:xfrm>
          <a:prstGeom prst="rect">
            <a:avLst/>
          </a:prstGeom>
        </p:spPr>
      </p:pic>
      <p:pic>
        <p:nvPicPr>
          <p:cNvPr id="32" name="Imagem 31" descr="Ícone&#10;&#10;Descrição gerada automaticamente">
            <a:extLst>
              <a:ext uri="{FF2B5EF4-FFF2-40B4-BE49-F238E27FC236}">
                <a16:creationId xmlns:a16="http://schemas.microsoft.com/office/drawing/2014/main" id="{FAF3182E-356B-D16B-DB7D-D2CFB006D8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208" y="1550529"/>
            <a:ext cx="965200" cy="965200"/>
          </a:xfrm>
          <a:prstGeom prst="rect">
            <a:avLst/>
          </a:prstGeom>
        </p:spPr>
      </p:pic>
      <p:pic>
        <p:nvPicPr>
          <p:cNvPr id="34" name="Imagem 33" descr="Ícone&#10;&#10;Descrição gerada automaticamente">
            <a:extLst>
              <a:ext uri="{FF2B5EF4-FFF2-40B4-BE49-F238E27FC236}">
                <a16:creationId xmlns:a16="http://schemas.microsoft.com/office/drawing/2014/main" id="{3C09D356-C800-5CEB-E31E-808CB359D8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955" y="9177757"/>
            <a:ext cx="885663" cy="885663"/>
          </a:xfrm>
          <a:prstGeom prst="rect">
            <a:avLst/>
          </a:prstGeom>
        </p:spPr>
      </p:pic>
      <p:pic>
        <p:nvPicPr>
          <p:cNvPr id="35" name="Imagem 34" descr="Ícone&#10;&#10;Descrição gerada automaticamente">
            <a:extLst>
              <a:ext uri="{FF2B5EF4-FFF2-40B4-BE49-F238E27FC236}">
                <a16:creationId xmlns:a16="http://schemas.microsoft.com/office/drawing/2014/main" id="{FD2E55A8-D61A-CB5A-C2CA-C2B31CEF0BB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8341" y="8068464"/>
            <a:ext cx="885663" cy="885663"/>
          </a:xfrm>
          <a:prstGeom prst="rect">
            <a:avLst/>
          </a:prstGeom>
        </p:spPr>
      </p:pic>
      <p:pic>
        <p:nvPicPr>
          <p:cNvPr id="36" name="Imagem 35" descr="Ícone&#10;&#10;Descrição gerada automaticamente">
            <a:extLst>
              <a:ext uri="{FF2B5EF4-FFF2-40B4-BE49-F238E27FC236}">
                <a16:creationId xmlns:a16="http://schemas.microsoft.com/office/drawing/2014/main" id="{0513F612-3B03-7B40-EE57-95D4AA0F376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175" y="7757957"/>
            <a:ext cx="885663" cy="885663"/>
          </a:xfrm>
          <a:prstGeom prst="rect">
            <a:avLst/>
          </a:prstGeom>
        </p:spPr>
      </p:pic>
      <p:pic>
        <p:nvPicPr>
          <p:cNvPr id="37" name="Imagem 36" descr="Ícone&#10;&#10;Descrição gerada automaticamente">
            <a:extLst>
              <a:ext uri="{FF2B5EF4-FFF2-40B4-BE49-F238E27FC236}">
                <a16:creationId xmlns:a16="http://schemas.microsoft.com/office/drawing/2014/main" id="{889AD843-1A65-C34C-954B-3EDFA50B732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6867" y="9210965"/>
            <a:ext cx="885663" cy="885663"/>
          </a:xfrm>
          <a:prstGeom prst="rect">
            <a:avLst/>
          </a:prstGeom>
        </p:spPr>
      </p:pic>
      <p:pic>
        <p:nvPicPr>
          <p:cNvPr id="38" name="Imagem 37" descr="Ícone&#10;&#10;Descrição gerada automaticamente">
            <a:extLst>
              <a:ext uri="{FF2B5EF4-FFF2-40B4-BE49-F238E27FC236}">
                <a16:creationId xmlns:a16="http://schemas.microsoft.com/office/drawing/2014/main" id="{0F29772A-F614-2018-5DD9-1BFCCB0D69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3685" y="6997546"/>
            <a:ext cx="885663" cy="885663"/>
          </a:xfrm>
          <a:prstGeom prst="rect">
            <a:avLst/>
          </a:prstGeom>
        </p:spPr>
      </p:pic>
      <p:pic>
        <p:nvPicPr>
          <p:cNvPr id="39" name="Imagem 38" descr="Ícone&#10;&#10;Descrição gerada automaticamente">
            <a:extLst>
              <a:ext uri="{FF2B5EF4-FFF2-40B4-BE49-F238E27FC236}">
                <a16:creationId xmlns:a16="http://schemas.microsoft.com/office/drawing/2014/main" id="{EC871FBC-764A-2208-0BF1-82E2158F60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021" y="6424045"/>
            <a:ext cx="885663" cy="885663"/>
          </a:xfrm>
          <a:prstGeom prst="rect">
            <a:avLst/>
          </a:prstGeom>
        </p:spPr>
      </p:pic>
      <p:pic>
        <p:nvPicPr>
          <p:cNvPr id="40" name="Imagem 39" descr="Ícone&#10;&#10;Descrição gerada automaticamente">
            <a:extLst>
              <a:ext uri="{FF2B5EF4-FFF2-40B4-BE49-F238E27FC236}">
                <a16:creationId xmlns:a16="http://schemas.microsoft.com/office/drawing/2014/main" id="{E9AFF313-8CFA-0BAA-FBDB-D7DD590F9F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397" y="5568094"/>
            <a:ext cx="885663" cy="885663"/>
          </a:xfrm>
          <a:prstGeom prst="rect">
            <a:avLst/>
          </a:prstGeom>
        </p:spPr>
      </p:pic>
      <p:pic>
        <p:nvPicPr>
          <p:cNvPr id="41" name="Imagem 40" descr="Ícone&#10;&#10;Descrição gerada automaticamente">
            <a:extLst>
              <a:ext uri="{FF2B5EF4-FFF2-40B4-BE49-F238E27FC236}">
                <a16:creationId xmlns:a16="http://schemas.microsoft.com/office/drawing/2014/main" id="{906A676F-E1FB-7486-6C8E-0ACB8A8B7B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117" y="5009951"/>
            <a:ext cx="885663" cy="885663"/>
          </a:xfrm>
          <a:prstGeom prst="rect">
            <a:avLst/>
          </a:prstGeom>
        </p:spPr>
      </p:pic>
      <p:pic>
        <p:nvPicPr>
          <p:cNvPr id="42" name="Imagem 41" descr="Ícone&#10;&#10;Descrição gerada automaticamente">
            <a:extLst>
              <a:ext uri="{FF2B5EF4-FFF2-40B4-BE49-F238E27FC236}">
                <a16:creationId xmlns:a16="http://schemas.microsoft.com/office/drawing/2014/main" id="{E605885D-B44B-30B1-48EE-5337FBDA87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9474" y="5854506"/>
            <a:ext cx="885663" cy="885663"/>
          </a:xfrm>
          <a:prstGeom prst="rect">
            <a:avLst/>
          </a:prstGeom>
        </p:spPr>
      </p:pic>
      <p:pic>
        <p:nvPicPr>
          <p:cNvPr id="43" name="Imagem 42" descr="Ícone&#10;&#10;Descrição gerada automaticamente">
            <a:extLst>
              <a:ext uri="{FF2B5EF4-FFF2-40B4-BE49-F238E27FC236}">
                <a16:creationId xmlns:a16="http://schemas.microsoft.com/office/drawing/2014/main" id="{7B1A9385-1BF4-874C-0826-BBAE9FC00B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2379" y="2462315"/>
            <a:ext cx="885663" cy="885663"/>
          </a:xfrm>
          <a:prstGeom prst="rect">
            <a:avLst/>
          </a:prstGeom>
        </p:spPr>
      </p:pic>
      <p:pic>
        <p:nvPicPr>
          <p:cNvPr id="44" name="Imagem 43" descr="Ícone&#10;&#10;Descrição gerada automaticamente">
            <a:extLst>
              <a:ext uri="{FF2B5EF4-FFF2-40B4-BE49-F238E27FC236}">
                <a16:creationId xmlns:a16="http://schemas.microsoft.com/office/drawing/2014/main" id="{565A713D-6D36-ED9E-0C8E-9039E9188A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93" y="3726836"/>
            <a:ext cx="885663" cy="885663"/>
          </a:xfrm>
          <a:prstGeom prst="rect">
            <a:avLst/>
          </a:prstGeom>
        </p:spPr>
      </p:pic>
      <p:pic>
        <p:nvPicPr>
          <p:cNvPr id="45" name="Imagem 44" descr="Ícone&#10;&#10;Descrição gerada automaticamente">
            <a:extLst>
              <a:ext uri="{FF2B5EF4-FFF2-40B4-BE49-F238E27FC236}">
                <a16:creationId xmlns:a16="http://schemas.microsoft.com/office/drawing/2014/main" id="{BFF11BBA-E324-7E6E-1203-A3297B87EA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4037" y="3208091"/>
            <a:ext cx="885663" cy="885663"/>
          </a:xfrm>
          <a:prstGeom prst="rect">
            <a:avLst/>
          </a:prstGeom>
        </p:spPr>
      </p:pic>
      <p:pic>
        <p:nvPicPr>
          <p:cNvPr id="46" name="Imagem 45" descr="Ícone&#10;&#10;Descrição gerada automaticamente">
            <a:extLst>
              <a:ext uri="{FF2B5EF4-FFF2-40B4-BE49-F238E27FC236}">
                <a16:creationId xmlns:a16="http://schemas.microsoft.com/office/drawing/2014/main" id="{FA381B64-94F1-4EBA-D411-038E39B949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6884" y="1824967"/>
            <a:ext cx="885663" cy="885663"/>
          </a:xfrm>
          <a:prstGeom prst="rect">
            <a:avLst/>
          </a:prstGeom>
        </p:spPr>
      </p:pic>
      <p:pic>
        <p:nvPicPr>
          <p:cNvPr id="47" name="Imagem 46" descr="Ícone&#10;&#10;Descrição gerada automaticamente">
            <a:extLst>
              <a:ext uri="{FF2B5EF4-FFF2-40B4-BE49-F238E27FC236}">
                <a16:creationId xmlns:a16="http://schemas.microsoft.com/office/drawing/2014/main" id="{C5604035-55F6-BC31-EC30-9AFF803EF5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487" y="1605802"/>
            <a:ext cx="885663" cy="885663"/>
          </a:xfrm>
          <a:prstGeom prst="rect">
            <a:avLst/>
          </a:prstGeom>
        </p:spPr>
      </p:pic>
      <p:pic>
        <p:nvPicPr>
          <p:cNvPr id="48" name="Imagem 47" descr="Ícone&#10;&#10;Descrição gerada automaticamente">
            <a:extLst>
              <a:ext uri="{FF2B5EF4-FFF2-40B4-BE49-F238E27FC236}">
                <a16:creationId xmlns:a16="http://schemas.microsoft.com/office/drawing/2014/main" id="{EE7F6CCF-F88F-04EA-5FCF-DA5FFB052D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603" y="3989662"/>
            <a:ext cx="885663" cy="885663"/>
          </a:xfrm>
          <a:prstGeom prst="rect">
            <a:avLst/>
          </a:prstGeom>
        </p:spPr>
      </p:pic>
      <p:pic>
        <p:nvPicPr>
          <p:cNvPr id="49" name="Imagem 48" descr="Ícone&#10;&#10;Descrição gerada automaticamente">
            <a:extLst>
              <a:ext uri="{FF2B5EF4-FFF2-40B4-BE49-F238E27FC236}">
                <a16:creationId xmlns:a16="http://schemas.microsoft.com/office/drawing/2014/main" id="{0D52B187-7D8F-E586-EEE0-4207F5DA5A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301" y="4408280"/>
            <a:ext cx="885663" cy="885663"/>
          </a:xfrm>
          <a:prstGeom prst="rect">
            <a:avLst/>
          </a:prstGeom>
        </p:spPr>
      </p:pic>
      <p:pic>
        <p:nvPicPr>
          <p:cNvPr id="51" name="Imagem 50" descr="Ícone&#10;&#10;Descrição gerada automaticamente">
            <a:extLst>
              <a:ext uri="{FF2B5EF4-FFF2-40B4-BE49-F238E27FC236}">
                <a16:creationId xmlns:a16="http://schemas.microsoft.com/office/drawing/2014/main" id="{FFF4F09F-10E4-C0C5-C099-27E1B69D6C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4849" y="9075268"/>
            <a:ext cx="821432" cy="821432"/>
          </a:xfrm>
          <a:prstGeom prst="rect">
            <a:avLst/>
          </a:prstGeom>
        </p:spPr>
      </p:pic>
      <p:pic>
        <p:nvPicPr>
          <p:cNvPr id="52" name="Imagem 51" descr="Ícone&#10;&#10;Descrição gerada automaticamente">
            <a:extLst>
              <a:ext uri="{FF2B5EF4-FFF2-40B4-BE49-F238E27FC236}">
                <a16:creationId xmlns:a16="http://schemas.microsoft.com/office/drawing/2014/main" id="{FC7CB5FD-D137-5277-F404-DBBA3B5AC73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7281" y="7581096"/>
            <a:ext cx="821432" cy="821432"/>
          </a:xfrm>
          <a:prstGeom prst="rect">
            <a:avLst/>
          </a:prstGeom>
        </p:spPr>
      </p:pic>
      <p:pic>
        <p:nvPicPr>
          <p:cNvPr id="53" name="Imagem 52" descr="Ícone&#10;&#10;Descrição gerada automaticamente">
            <a:extLst>
              <a:ext uri="{FF2B5EF4-FFF2-40B4-BE49-F238E27FC236}">
                <a16:creationId xmlns:a16="http://schemas.microsoft.com/office/drawing/2014/main" id="{4CAADD58-1ACA-EF5E-0FF9-CDDD994567A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5906" y="6179125"/>
            <a:ext cx="821432" cy="821432"/>
          </a:xfrm>
          <a:prstGeom prst="rect">
            <a:avLst/>
          </a:prstGeom>
        </p:spPr>
      </p:pic>
      <p:pic>
        <p:nvPicPr>
          <p:cNvPr id="54" name="Imagem 53" descr="Ícone&#10;&#10;Descrição gerada automaticamente">
            <a:extLst>
              <a:ext uri="{FF2B5EF4-FFF2-40B4-BE49-F238E27FC236}">
                <a16:creationId xmlns:a16="http://schemas.microsoft.com/office/drawing/2014/main" id="{3086C939-1444-B878-9958-F6D5CB869A4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9946" y="4440395"/>
            <a:ext cx="821432" cy="821432"/>
          </a:xfrm>
          <a:prstGeom prst="rect">
            <a:avLst/>
          </a:prstGeom>
        </p:spPr>
      </p:pic>
      <p:pic>
        <p:nvPicPr>
          <p:cNvPr id="55" name="Imagem 54" descr="Ícone&#10;&#10;Descrição gerada automaticamente">
            <a:extLst>
              <a:ext uri="{FF2B5EF4-FFF2-40B4-BE49-F238E27FC236}">
                <a16:creationId xmlns:a16="http://schemas.microsoft.com/office/drawing/2014/main" id="{FF4E4C0B-7112-0BBA-8C2D-B8BA7EDA5A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0125" y="2997888"/>
            <a:ext cx="821432" cy="821432"/>
          </a:xfrm>
          <a:prstGeom prst="rect">
            <a:avLst/>
          </a:prstGeom>
        </p:spPr>
      </p:pic>
      <p:pic>
        <p:nvPicPr>
          <p:cNvPr id="56" name="Imagem 55" descr="Ícone&#10;&#10;Descrição gerada automaticamente">
            <a:extLst>
              <a:ext uri="{FF2B5EF4-FFF2-40B4-BE49-F238E27FC236}">
                <a16:creationId xmlns:a16="http://schemas.microsoft.com/office/drawing/2014/main" id="{B548CD5D-3B16-5888-2BFA-F727332DFEB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2516" y="1683533"/>
            <a:ext cx="821432" cy="821432"/>
          </a:xfrm>
          <a:prstGeom prst="rect">
            <a:avLst/>
          </a:prstGeom>
        </p:spPr>
      </p:pic>
      <p:pic>
        <p:nvPicPr>
          <p:cNvPr id="57" name="Imagem 56" descr="Ícone&#10;&#10;Descrição gerada automaticamente">
            <a:extLst>
              <a:ext uri="{FF2B5EF4-FFF2-40B4-BE49-F238E27FC236}">
                <a16:creationId xmlns:a16="http://schemas.microsoft.com/office/drawing/2014/main" id="{555A90B2-EDBE-B522-66F8-D326EBAFB03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850" y="8612887"/>
            <a:ext cx="821432" cy="821432"/>
          </a:xfrm>
          <a:prstGeom prst="rect">
            <a:avLst/>
          </a:prstGeom>
        </p:spPr>
      </p:pic>
      <p:pic>
        <p:nvPicPr>
          <p:cNvPr id="58" name="Imagem 57" descr="Ícone&#10;&#10;Descrição gerada automaticamente">
            <a:extLst>
              <a:ext uri="{FF2B5EF4-FFF2-40B4-BE49-F238E27FC236}">
                <a16:creationId xmlns:a16="http://schemas.microsoft.com/office/drawing/2014/main" id="{FECCECA1-6C26-E45E-AB67-C8C7DFBA7D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6061" y="7742901"/>
            <a:ext cx="821432" cy="821432"/>
          </a:xfrm>
          <a:prstGeom prst="rect">
            <a:avLst/>
          </a:prstGeom>
        </p:spPr>
      </p:pic>
      <p:pic>
        <p:nvPicPr>
          <p:cNvPr id="59" name="Imagem 58" descr="Ícone&#10;&#10;Descrição gerada automaticamente">
            <a:extLst>
              <a:ext uri="{FF2B5EF4-FFF2-40B4-BE49-F238E27FC236}">
                <a16:creationId xmlns:a16="http://schemas.microsoft.com/office/drawing/2014/main" id="{AD49B6C5-738B-AAA0-75C6-6B518AEDF6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0" y="5718110"/>
            <a:ext cx="821432" cy="821432"/>
          </a:xfrm>
          <a:prstGeom prst="rect">
            <a:avLst/>
          </a:prstGeom>
        </p:spPr>
      </p:pic>
      <p:pic>
        <p:nvPicPr>
          <p:cNvPr id="60" name="Imagem 59" descr="Ícone&#10;&#10;Descrição gerada automaticamente">
            <a:extLst>
              <a:ext uri="{FF2B5EF4-FFF2-40B4-BE49-F238E27FC236}">
                <a16:creationId xmlns:a16="http://schemas.microsoft.com/office/drawing/2014/main" id="{1A4FE01B-E288-E04C-A5B9-AFCA2FFE2E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9043" y="4377079"/>
            <a:ext cx="821432" cy="821432"/>
          </a:xfrm>
          <a:prstGeom prst="rect">
            <a:avLst/>
          </a:prstGeom>
        </p:spPr>
      </p:pic>
      <p:pic>
        <p:nvPicPr>
          <p:cNvPr id="61" name="Imagem 60" descr="Ícone&#10;&#10;Descrição gerada automaticamente">
            <a:extLst>
              <a:ext uri="{FF2B5EF4-FFF2-40B4-BE49-F238E27FC236}">
                <a16:creationId xmlns:a16="http://schemas.microsoft.com/office/drawing/2014/main" id="{4804AF12-3FB7-A1B0-1BD7-F745EFC0D8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9060" y="3160198"/>
            <a:ext cx="821432" cy="821432"/>
          </a:xfrm>
          <a:prstGeom prst="rect">
            <a:avLst/>
          </a:prstGeom>
        </p:spPr>
      </p:pic>
      <p:pic>
        <p:nvPicPr>
          <p:cNvPr id="62" name="Imagem 61" descr="Ícone&#10;&#10;Descrição gerada automaticamente">
            <a:extLst>
              <a:ext uri="{FF2B5EF4-FFF2-40B4-BE49-F238E27FC236}">
                <a16:creationId xmlns:a16="http://schemas.microsoft.com/office/drawing/2014/main" id="{A866A2A4-1CF8-D364-9FD9-643D60DD71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2485" y="1911140"/>
            <a:ext cx="821432" cy="821432"/>
          </a:xfrm>
          <a:prstGeom prst="rect">
            <a:avLst/>
          </a:prstGeom>
        </p:spPr>
      </p:pic>
      <p:pic>
        <p:nvPicPr>
          <p:cNvPr id="63" name="Imagem 62" descr="Ícone&#10;&#10;Descrição gerada automaticamente">
            <a:extLst>
              <a:ext uri="{FF2B5EF4-FFF2-40B4-BE49-F238E27FC236}">
                <a16:creationId xmlns:a16="http://schemas.microsoft.com/office/drawing/2014/main" id="{6500A55D-DC4B-476D-4AD5-8F93F00D54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768" y="9105086"/>
            <a:ext cx="821432" cy="821432"/>
          </a:xfrm>
          <a:prstGeom prst="rect">
            <a:avLst/>
          </a:prstGeom>
        </p:spPr>
      </p:pic>
      <p:pic>
        <p:nvPicPr>
          <p:cNvPr id="64" name="Imagem 63" descr="Ícone&#10;&#10;Descrição gerada automaticamente">
            <a:extLst>
              <a:ext uri="{FF2B5EF4-FFF2-40B4-BE49-F238E27FC236}">
                <a16:creationId xmlns:a16="http://schemas.microsoft.com/office/drawing/2014/main" id="{6F10CB6C-C7A0-9B59-41D2-3CB674509AC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0593" y="7847691"/>
            <a:ext cx="821432" cy="821432"/>
          </a:xfrm>
          <a:prstGeom prst="rect">
            <a:avLst/>
          </a:prstGeom>
        </p:spPr>
      </p:pic>
      <p:pic>
        <p:nvPicPr>
          <p:cNvPr id="65" name="Imagem 64" descr="Ícone&#10;&#10;Descrição gerada automaticamente">
            <a:extLst>
              <a:ext uri="{FF2B5EF4-FFF2-40B4-BE49-F238E27FC236}">
                <a16:creationId xmlns:a16="http://schemas.microsoft.com/office/drawing/2014/main" id="{D84CCA3A-598D-0E15-42F7-55230F82AE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3683" y="6714357"/>
            <a:ext cx="821432" cy="821432"/>
          </a:xfrm>
          <a:prstGeom prst="rect">
            <a:avLst/>
          </a:prstGeom>
        </p:spPr>
      </p:pic>
      <p:pic>
        <p:nvPicPr>
          <p:cNvPr id="66" name="Imagem 65" descr="Ícone&#10;&#10;Descrição gerada automaticamente">
            <a:extLst>
              <a:ext uri="{FF2B5EF4-FFF2-40B4-BE49-F238E27FC236}">
                <a16:creationId xmlns:a16="http://schemas.microsoft.com/office/drawing/2014/main" id="{D1555F18-C19E-4CE6-50E4-89A4BDDBF2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9130" y="3970717"/>
            <a:ext cx="821432" cy="821432"/>
          </a:xfrm>
          <a:prstGeom prst="rect">
            <a:avLst/>
          </a:prstGeom>
        </p:spPr>
      </p:pic>
      <p:pic>
        <p:nvPicPr>
          <p:cNvPr id="67" name="Imagem 66" descr="Ícone&#10;&#10;Descrição gerada automaticamente">
            <a:extLst>
              <a:ext uri="{FF2B5EF4-FFF2-40B4-BE49-F238E27FC236}">
                <a16:creationId xmlns:a16="http://schemas.microsoft.com/office/drawing/2014/main" id="{36792D28-0FE2-1216-74AE-66C29545EC6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8530" y="2788002"/>
            <a:ext cx="821432" cy="821432"/>
          </a:xfrm>
          <a:prstGeom prst="rect">
            <a:avLst/>
          </a:prstGeom>
        </p:spPr>
      </p:pic>
      <p:pic>
        <p:nvPicPr>
          <p:cNvPr id="68" name="Imagem 67" descr="Ícone&#10;&#10;Descrição gerada automaticamente">
            <a:extLst>
              <a:ext uri="{FF2B5EF4-FFF2-40B4-BE49-F238E27FC236}">
                <a16:creationId xmlns:a16="http://schemas.microsoft.com/office/drawing/2014/main" id="{22A3DB4A-8BBF-5EBB-9359-73055C9E3CC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2531" y="1543242"/>
            <a:ext cx="821432" cy="821432"/>
          </a:xfrm>
          <a:prstGeom prst="rect">
            <a:avLst/>
          </a:prstGeom>
        </p:spPr>
      </p:pic>
      <p:pic>
        <p:nvPicPr>
          <p:cNvPr id="69" name="Imagem 68" descr="Ícone&#10;&#10;Descrição gerada automaticamente">
            <a:extLst>
              <a:ext uri="{FF2B5EF4-FFF2-40B4-BE49-F238E27FC236}">
                <a16:creationId xmlns:a16="http://schemas.microsoft.com/office/drawing/2014/main" id="{709E2142-FAB8-3CE5-7B87-58084EF806A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439" y="9274103"/>
            <a:ext cx="821432" cy="821432"/>
          </a:xfrm>
          <a:prstGeom prst="rect">
            <a:avLst/>
          </a:prstGeom>
        </p:spPr>
      </p:pic>
      <p:pic>
        <p:nvPicPr>
          <p:cNvPr id="70" name="Imagem 69" descr="Ícone&#10;&#10;Descrição gerada automaticamente">
            <a:extLst>
              <a:ext uri="{FF2B5EF4-FFF2-40B4-BE49-F238E27FC236}">
                <a16:creationId xmlns:a16="http://schemas.microsoft.com/office/drawing/2014/main" id="{02DF7157-CB27-7BED-2625-4ECC363E958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3018" y="4916566"/>
            <a:ext cx="821432" cy="821432"/>
          </a:xfrm>
          <a:prstGeom prst="rect">
            <a:avLst/>
          </a:prstGeom>
        </p:spPr>
      </p:pic>
      <p:pic>
        <p:nvPicPr>
          <p:cNvPr id="71" name="Imagem 70" descr="Ícone&#10;&#10;Descrição gerada automaticamente">
            <a:extLst>
              <a:ext uri="{FF2B5EF4-FFF2-40B4-BE49-F238E27FC236}">
                <a16:creationId xmlns:a16="http://schemas.microsoft.com/office/drawing/2014/main" id="{4488B59B-56A8-F26D-B6DA-F924FA2ED9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3022" y="5403154"/>
            <a:ext cx="821432" cy="821432"/>
          </a:xfrm>
          <a:prstGeom prst="rect">
            <a:avLst/>
          </a:prstGeom>
        </p:spPr>
      </p:pic>
      <p:pic>
        <p:nvPicPr>
          <p:cNvPr id="72" name="Imagem 71" descr="Ícone&#10;&#10;Descrição gerada automaticamente">
            <a:extLst>
              <a:ext uri="{FF2B5EF4-FFF2-40B4-BE49-F238E27FC236}">
                <a16:creationId xmlns:a16="http://schemas.microsoft.com/office/drawing/2014/main" id="{ED0653A1-DAF1-D475-0401-878200EA416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7268" y="6969650"/>
            <a:ext cx="821432" cy="821432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ESTATÍSTICA DESCRITIVA</a:t>
            </a:r>
          </a:p>
        </p:txBody>
      </p:sp>
      <p:pic>
        <p:nvPicPr>
          <p:cNvPr id="73" name="Imagem 72">
            <a:extLst>
              <a:ext uri="{FF2B5EF4-FFF2-40B4-BE49-F238E27FC236}">
                <a16:creationId xmlns:a16="http://schemas.microsoft.com/office/drawing/2014/main" id="{619DFDB5-29F5-1735-7A5B-B0C8D8E54A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854350" y="2123397"/>
            <a:ext cx="5034829" cy="41097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55652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TABELA DE FREQUÊNCIA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APRESENTA OS DADOS E A QUANTIDADE DE OCORRÊNCIAS / REPETIÇÕES DAQUELE DADO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4F4293B0-1517-9232-120B-1A0B2ABC4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4149" y="4292062"/>
            <a:ext cx="11091981" cy="46799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3194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-10783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TABELA DE FREQUÊNCIA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SERVEM PARA A VISUALIZAÇÃO E ENTENDIMENTO DE GRANDES CONJUNTOS DE DADOS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0A86A4DA-AA61-032D-64BB-233AC746C8C8}"/>
              </a:ext>
            </a:extLst>
          </p:cNvPr>
          <p:cNvGrpSpPr/>
          <p:nvPr/>
        </p:nvGrpSpPr>
        <p:grpSpPr>
          <a:xfrm>
            <a:off x="2312869" y="4267060"/>
            <a:ext cx="13662262" cy="2870200"/>
            <a:chOff x="2125154" y="4267060"/>
            <a:chExt cx="13662262" cy="2870200"/>
          </a:xfrm>
        </p:grpSpPr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9362A649-0A68-B0B0-0DB1-6F1DA5D18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0044" y="4267060"/>
              <a:ext cx="8757372" cy="2870200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59F6FBA8-DED7-87C1-F9DB-3B8C20ECA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25154" y="4662992"/>
              <a:ext cx="2771113" cy="20783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728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id="{A385F7F5-BF09-5874-5DBD-D65186179A17}"/>
              </a:ext>
            </a:extLst>
          </p:cNvPr>
          <p:cNvSpPr/>
          <p:nvPr/>
        </p:nvSpPr>
        <p:spPr>
          <a:xfrm>
            <a:off x="4724400" y="5448300"/>
            <a:ext cx="10972800" cy="2253952"/>
          </a:xfrm>
          <a:prstGeom prst="rect">
            <a:avLst/>
          </a:prstGeom>
          <a:solidFill>
            <a:srgbClr val="13538A"/>
          </a:solidFill>
        </p:spPr>
        <p:txBody>
          <a:bodyPr/>
          <a:lstStyle/>
          <a:p>
            <a:endParaRPr lang="pt-BR"/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E0D85472-6129-79AA-4B78-BCE5C14033A5}"/>
              </a:ext>
            </a:extLst>
          </p:cNvPr>
          <p:cNvSpPr txBox="1"/>
          <p:nvPr/>
        </p:nvSpPr>
        <p:spPr>
          <a:xfrm>
            <a:off x="1427438" y="2508548"/>
            <a:ext cx="15433125" cy="5269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O que </a:t>
            </a:r>
            <a:r>
              <a:rPr lang="en-US" sz="15425" spc="2313" dirty="0" err="1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é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  <a:p>
            <a:pPr algn="r">
              <a:lnSpc>
                <a:spcPts val="21596"/>
              </a:lnSpc>
            </a:pPr>
            <a:r>
              <a:rPr lang="en-US" sz="15425" spc="2313" dirty="0" err="1">
                <a:solidFill>
                  <a:srgbClr val="FFC331"/>
                </a:solidFill>
                <a:latin typeface="Big Shoulders Display Bold"/>
              </a:rPr>
              <a:t>Estatística</a:t>
            </a: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?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1FE37A2-037B-8755-2C13-00AD808C5B90}"/>
              </a:ext>
            </a:extLst>
          </p:cNvPr>
          <p:cNvSpPr/>
          <p:nvPr/>
        </p:nvSpPr>
        <p:spPr>
          <a:xfrm>
            <a:off x="-152400" y="-190500"/>
            <a:ext cx="18592800" cy="10600871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INTRODUÇÃO </a:t>
            </a:r>
            <a:r>
              <a:rPr lang="en-US" sz="6248" dirty="0" err="1">
                <a:solidFill>
                  <a:srgbClr val="FFC331"/>
                </a:solidFill>
                <a:latin typeface="Big Shoulders Display Bold"/>
              </a:rPr>
              <a:t>À</a:t>
            </a: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 ESTATÍSTICA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9B6FCB68-23F5-1955-A698-344E3F40E7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987" y="2234696"/>
            <a:ext cx="2451568" cy="5150057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</p:spTree>
    <p:extLst>
      <p:ext uri="{BB962C8B-B14F-4D97-AF65-F5344CB8AC3E}">
        <p14:creationId xmlns:p14="http://schemas.microsoft.com/office/powerpoint/2010/main" val="2577366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-10783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HISTOGRAMA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EXIBIÇÃO GRÁFICA DE UMA DISTRIBUIÇÃO DE FREQUÊNCIAS</a:t>
            </a:r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FB1F7217-75FB-8775-70A2-7FE9A74EA4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4725" y="4053579"/>
            <a:ext cx="6178550" cy="47208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77782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26670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HISTOGRAMA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EXIBIÇÃO GRÁFICA DE UMA DISTRIBUIÇÃO DE FREQUÊNCIAS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A6F97853-5F32-DB5C-E5B6-1F8595F64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1600" y="5042347"/>
            <a:ext cx="6702725" cy="33186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4D65D2D4-59D6-8385-BF2D-D33731BB5A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2" r="39689"/>
          <a:stretch/>
        </p:blipFill>
        <p:spPr>
          <a:xfrm>
            <a:off x="1724365" y="5234226"/>
            <a:ext cx="5514636" cy="2996753"/>
          </a:xfrm>
          <a:prstGeom prst="rect">
            <a:avLst/>
          </a:prstGeom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671A0EC3-E720-A786-114E-C435176E2187}"/>
              </a:ext>
            </a:extLst>
          </p:cNvPr>
          <p:cNvSpPr/>
          <p:nvPr/>
        </p:nvSpPr>
        <p:spPr>
          <a:xfrm rot="5400000">
            <a:off x="6934200" y="6542103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36328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26670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HISTOGRAMA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EXIBIÇÃO GRÁFICA DE UMA DISTRIBUIÇÃO DE FREQUÊNCIAS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A6F97853-5F32-DB5C-E5B6-1F8595F64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1600" y="5042347"/>
            <a:ext cx="6702725" cy="33186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769C61E4-D8D0-7CA6-B408-8D32F0A5D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401477"/>
            <a:ext cx="6248401" cy="64133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225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-10783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HISTOGRAMA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EXIBIÇÃO GRÁFICA DE UMA DISTRIBUIÇÃO DE FREQUÊNCIAS</a:t>
            </a:r>
          </a:p>
        </p:txBody>
      </p:sp>
      <p:pic>
        <p:nvPicPr>
          <p:cNvPr id="12" name="Imagem 11" descr="Tela de computador com texto preto sobre fundo branco&#10;&#10;Descrição gerada automaticamente">
            <a:extLst>
              <a:ext uri="{FF2B5EF4-FFF2-40B4-BE49-F238E27FC236}">
                <a16:creationId xmlns:a16="http://schemas.microsoft.com/office/drawing/2014/main" id="{335999B2-85E5-B39F-41F3-63904D945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620" y="3558214"/>
            <a:ext cx="5257800" cy="5435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agem 6" descr="Gráfico, Gráfico de barras&#10;&#10;Descrição gerada automaticamente">
            <a:extLst>
              <a:ext uri="{FF2B5EF4-FFF2-40B4-BE49-F238E27FC236}">
                <a16:creationId xmlns:a16="http://schemas.microsoft.com/office/drawing/2014/main" id="{ACC46B5E-0159-877E-A1C4-08164B8A0B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739" y="3399584"/>
            <a:ext cx="5257800" cy="28829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Imagem 13" descr="Gráfico, Gráfico de mapa de árvore&#10;&#10;Descrição gerada automaticamente">
            <a:extLst>
              <a:ext uri="{FF2B5EF4-FFF2-40B4-BE49-F238E27FC236}">
                <a16:creationId xmlns:a16="http://schemas.microsoft.com/office/drawing/2014/main" id="{F7C1664F-F58A-7718-F412-209A10644D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606" y="5975737"/>
            <a:ext cx="5257800" cy="30607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933354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RESUMO ESTATÍSTICO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5576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uma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forma de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apresentar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os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principais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conceitos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sobre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distribuição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dos dados de forma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resumida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usando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para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isso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:</a:t>
            </a: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	-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Média</a:t>
            </a:r>
            <a:endParaRPr lang="en-US" sz="4500" dirty="0">
              <a:solidFill>
                <a:srgbClr val="072D4D"/>
              </a:solidFill>
              <a:latin typeface="Big Shoulders Display Bold"/>
            </a:endParaRP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	-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Mediana</a:t>
            </a:r>
            <a:endParaRPr lang="en-US" sz="4500" dirty="0">
              <a:solidFill>
                <a:srgbClr val="072D4D"/>
              </a:solidFill>
              <a:latin typeface="Big Shoulders Display Bold"/>
            </a:endParaRP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	-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Moda</a:t>
            </a:r>
            <a:endParaRPr lang="en-US" sz="4500" dirty="0">
              <a:solidFill>
                <a:srgbClr val="072D4D"/>
              </a:solidFill>
              <a:latin typeface="Big Shoulders Display Bold"/>
            </a:endParaRP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	-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Desvio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Padrão</a:t>
            </a:r>
            <a:endParaRPr lang="en-US" sz="4500" dirty="0">
              <a:solidFill>
                <a:srgbClr val="072D4D"/>
              </a:solidFill>
              <a:latin typeface="Big Shoulders Display Bold"/>
            </a:endParaRP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	- …</a:t>
            </a:r>
          </a:p>
        </p:txBody>
      </p:sp>
    </p:spTree>
    <p:extLst>
      <p:ext uri="{BB962C8B-B14F-4D97-AF65-F5344CB8AC3E}">
        <p14:creationId xmlns:p14="http://schemas.microsoft.com/office/powerpoint/2010/main" val="9547943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pic>
        <p:nvPicPr>
          <p:cNvPr id="2050" name="Picture 2" descr="Imagem 1 de 3 de Gangorra 2 Pranchas - Brinquedos Para Playground Parquinho">
            <a:extLst>
              <a:ext uri="{FF2B5EF4-FFF2-40B4-BE49-F238E27FC236}">
                <a16:creationId xmlns:a16="http://schemas.microsoft.com/office/drawing/2014/main" id="{365CADE1-1923-5328-ABB2-1E940AB4E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522" y="4198572"/>
            <a:ext cx="5820048" cy="53777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016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D9D3110-EB27-0574-DF6A-E44A071321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7729189"/>
              </p:ext>
            </p:extLst>
          </p:nvPr>
        </p:nvGraphicFramePr>
        <p:xfrm>
          <a:off x="1476733" y="5524500"/>
          <a:ext cx="15267626" cy="177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70BB592B-E2D3-7BD7-A0D8-1FEFC7EA2074}"/>
              </a:ext>
            </a:extLst>
          </p:cNvPr>
          <p:cNvSpPr txBox="1"/>
          <p:nvPr/>
        </p:nvSpPr>
        <p:spPr>
          <a:xfrm>
            <a:off x="7684144" y="62103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E146467-6695-FF4A-3149-D4DF7F108EDF}"/>
              </a:ext>
            </a:extLst>
          </p:cNvPr>
          <p:cNvSpPr txBox="1"/>
          <p:nvPr/>
        </p:nvSpPr>
        <p:spPr>
          <a:xfrm>
            <a:off x="10134600" y="62103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6765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pic>
        <p:nvPicPr>
          <p:cNvPr id="2050" name="Picture 2" descr="Imagem 1 de 3 de Gangorra 2 Pranchas - Brinquedos Para Playground Parquinho">
            <a:extLst>
              <a:ext uri="{FF2B5EF4-FFF2-40B4-BE49-F238E27FC236}">
                <a16:creationId xmlns:a16="http://schemas.microsoft.com/office/drawing/2014/main" id="{365CADE1-1923-5328-ABB2-1E940AB4E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522" y="4198572"/>
            <a:ext cx="5820048" cy="53777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4F2EA5F-3CE9-D524-0665-E6AAE2FE4843}"/>
              </a:ext>
            </a:extLst>
          </p:cNvPr>
          <p:cNvSpPr txBox="1"/>
          <p:nvPr/>
        </p:nvSpPr>
        <p:spPr>
          <a:xfrm>
            <a:off x="8092174" y="3975773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11E18CA-78B4-685F-9053-50DDCC544C5C}"/>
              </a:ext>
            </a:extLst>
          </p:cNvPr>
          <p:cNvSpPr txBox="1"/>
          <p:nvPr/>
        </p:nvSpPr>
        <p:spPr>
          <a:xfrm>
            <a:off x="11432368" y="7279956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F53CF50-449E-7D18-D5E0-80997D3D04B8}"/>
              </a:ext>
            </a:extLst>
          </p:cNvPr>
          <p:cNvSpPr txBox="1"/>
          <p:nvPr/>
        </p:nvSpPr>
        <p:spPr>
          <a:xfrm>
            <a:off x="10605058" y="5143647"/>
            <a:ext cx="1654620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MÉDIA</a:t>
            </a:r>
            <a:endParaRPr lang="pt-BR" b="1" dirty="0">
              <a:solidFill>
                <a:srgbClr val="4E81BD"/>
              </a:solidFill>
            </a:endParaRPr>
          </a:p>
        </p:txBody>
      </p:sp>
      <p:cxnSp>
        <p:nvCxnSpPr>
          <p:cNvPr id="7" name="Conector em Curva 6">
            <a:extLst>
              <a:ext uri="{FF2B5EF4-FFF2-40B4-BE49-F238E27FC236}">
                <a16:creationId xmlns:a16="http://schemas.microsoft.com/office/drawing/2014/main" id="{130458F2-36A4-7B49-DBA4-BE602525CB8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914782" y="5358037"/>
            <a:ext cx="550722" cy="829828"/>
          </a:xfrm>
          <a:prstGeom prst="curvedConnector2">
            <a:avLst/>
          </a:prstGeom>
          <a:ln w="57150">
            <a:solidFill>
              <a:srgbClr val="4E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0650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D9D3110-EB27-0574-DF6A-E44A0713218B}"/>
              </a:ext>
            </a:extLst>
          </p:cNvPr>
          <p:cNvGraphicFramePr/>
          <p:nvPr/>
        </p:nvGraphicFramePr>
        <p:xfrm>
          <a:off x="1476733" y="5524500"/>
          <a:ext cx="15267626" cy="177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70BB592B-E2D3-7BD7-A0D8-1FEFC7EA2074}"/>
              </a:ext>
            </a:extLst>
          </p:cNvPr>
          <p:cNvSpPr txBox="1"/>
          <p:nvPr/>
        </p:nvSpPr>
        <p:spPr>
          <a:xfrm>
            <a:off x="7684144" y="62103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E146467-6695-FF4A-3149-D4DF7F108EDF}"/>
              </a:ext>
            </a:extLst>
          </p:cNvPr>
          <p:cNvSpPr txBox="1"/>
          <p:nvPr/>
        </p:nvSpPr>
        <p:spPr>
          <a:xfrm>
            <a:off x="10134600" y="62103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6920A157-5B67-84B0-30DC-3F269EFF4346}"/>
              </a:ext>
            </a:extLst>
          </p:cNvPr>
          <p:cNvCxnSpPr>
            <a:cxnSpLocks/>
          </p:cNvCxnSpPr>
          <p:nvPr/>
        </p:nvCxnSpPr>
        <p:spPr>
          <a:xfrm flipV="1">
            <a:off x="9067800" y="5524500"/>
            <a:ext cx="0" cy="1778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D1631038-C60C-9495-2057-C49666B257C9}"/>
              </a:ext>
            </a:extLst>
          </p:cNvPr>
          <p:cNvSpPr txBox="1"/>
          <p:nvPr/>
        </p:nvSpPr>
        <p:spPr>
          <a:xfrm>
            <a:off x="8376745" y="4802678"/>
            <a:ext cx="1382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</a:rPr>
              <a:t>média</a:t>
            </a:r>
            <a:endParaRPr lang="pt-B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6970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321454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D9D3110-EB27-0574-DF6A-E44A0713218B}"/>
              </a:ext>
            </a:extLst>
          </p:cNvPr>
          <p:cNvGraphicFramePr/>
          <p:nvPr/>
        </p:nvGraphicFramePr>
        <p:xfrm>
          <a:off x="1476733" y="5524500"/>
          <a:ext cx="15267626" cy="177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70BB592B-E2D3-7BD7-A0D8-1FEFC7EA2074}"/>
              </a:ext>
            </a:extLst>
          </p:cNvPr>
          <p:cNvSpPr txBox="1"/>
          <p:nvPr/>
        </p:nvSpPr>
        <p:spPr>
          <a:xfrm>
            <a:off x="7684144" y="62103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E146467-6695-FF4A-3149-D4DF7F108EDF}"/>
              </a:ext>
            </a:extLst>
          </p:cNvPr>
          <p:cNvSpPr txBox="1"/>
          <p:nvPr/>
        </p:nvSpPr>
        <p:spPr>
          <a:xfrm>
            <a:off x="10134600" y="62103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6920A157-5B67-84B0-30DC-3F269EFF4346}"/>
              </a:ext>
            </a:extLst>
          </p:cNvPr>
          <p:cNvCxnSpPr>
            <a:cxnSpLocks/>
          </p:cNvCxnSpPr>
          <p:nvPr/>
        </p:nvCxnSpPr>
        <p:spPr>
          <a:xfrm flipV="1">
            <a:off x="9067800" y="5524500"/>
            <a:ext cx="0" cy="1778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D1631038-C60C-9495-2057-C49666B257C9}"/>
              </a:ext>
            </a:extLst>
          </p:cNvPr>
          <p:cNvSpPr txBox="1"/>
          <p:nvPr/>
        </p:nvSpPr>
        <p:spPr>
          <a:xfrm>
            <a:off x="8376745" y="4802678"/>
            <a:ext cx="1382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</a:rPr>
              <a:t>média</a:t>
            </a:r>
            <a:endParaRPr lang="pt-BR" b="1" dirty="0">
              <a:solidFill>
                <a:srgbClr val="C00000"/>
              </a:solidFill>
            </a:endParaRPr>
          </a:p>
        </p:txBody>
      </p:sp>
      <p:sp>
        <p:nvSpPr>
          <p:cNvPr id="6" name="Triângulo 5">
            <a:extLst>
              <a:ext uri="{FF2B5EF4-FFF2-40B4-BE49-F238E27FC236}">
                <a16:creationId xmlns:a16="http://schemas.microsoft.com/office/drawing/2014/main" id="{2D213DEF-3866-8D81-27F6-3FBF45F54481}"/>
              </a:ext>
            </a:extLst>
          </p:cNvPr>
          <p:cNvSpPr/>
          <p:nvPr/>
        </p:nvSpPr>
        <p:spPr>
          <a:xfrm rot="5400000">
            <a:off x="11047243" y="4935343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id="{69498D8D-76D2-B37F-1DB2-1C4CCB79078B}"/>
                  </a:ext>
                </a:extLst>
              </p:cNvPr>
              <p:cNvSpPr txBox="1"/>
              <p:nvPr/>
            </p:nvSpPr>
            <p:spPr>
              <a:xfrm>
                <a:off x="12923655" y="4543343"/>
                <a:ext cx="3565079" cy="1164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𝐌</m:t>
                      </m:r>
                      <m:r>
                        <a:rPr lang="pt-BR" sz="4000" b="1" i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𝐝𝐢𝐚</m:t>
                      </m:r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pt-BR" sz="4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id="{69498D8D-76D2-B37F-1DB2-1C4CCB7907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3655" y="4543343"/>
                <a:ext cx="3565079" cy="1164999"/>
              </a:xfrm>
              <a:prstGeom prst="rect">
                <a:avLst/>
              </a:prstGeom>
              <a:blipFill>
                <a:blip r:embed="rId5"/>
                <a:stretch>
                  <a:fillRect l="-1418" t="-1075" r="-1064" b="-13978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9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id="{A385F7F5-BF09-5874-5DBD-D65186179A17}"/>
              </a:ext>
            </a:extLst>
          </p:cNvPr>
          <p:cNvSpPr/>
          <p:nvPr/>
        </p:nvSpPr>
        <p:spPr>
          <a:xfrm>
            <a:off x="4724400" y="5448300"/>
            <a:ext cx="10972800" cy="2253952"/>
          </a:xfrm>
          <a:prstGeom prst="rect">
            <a:avLst/>
          </a:prstGeom>
          <a:solidFill>
            <a:srgbClr val="13538A"/>
          </a:solidFill>
        </p:spPr>
        <p:txBody>
          <a:bodyPr/>
          <a:lstStyle/>
          <a:p>
            <a:endParaRPr lang="pt-BR"/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E0D85472-6129-79AA-4B78-BCE5C14033A5}"/>
              </a:ext>
            </a:extLst>
          </p:cNvPr>
          <p:cNvSpPr txBox="1"/>
          <p:nvPr/>
        </p:nvSpPr>
        <p:spPr>
          <a:xfrm>
            <a:off x="1427438" y="2508548"/>
            <a:ext cx="15433125" cy="5269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O que </a:t>
            </a:r>
            <a:r>
              <a:rPr lang="en-US" sz="15425" spc="2313" dirty="0" err="1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é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  <a:p>
            <a:pPr algn="r">
              <a:lnSpc>
                <a:spcPts val="21596"/>
              </a:lnSpc>
            </a:pPr>
            <a:r>
              <a:rPr lang="en-US" sz="15425" spc="2313" dirty="0" err="1">
                <a:solidFill>
                  <a:srgbClr val="FFC331"/>
                </a:solidFill>
                <a:latin typeface="Big Shoulders Display Bold"/>
              </a:rPr>
              <a:t>Estatística</a:t>
            </a: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?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1FE37A2-037B-8755-2C13-00AD808C5B90}"/>
              </a:ext>
            </a:extLst>
          </p:cNvPr>
          <p:cNvSpPr/>
          <p:nvPr/>
        </p:nvSpPr>
        <p:spPr>
          <a:xfrm>
            <a:off x="-152400" y="-190500"/>
            <a:ext cx="18592800" cy="10600871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INTRODUÇÃO </a:t>
            </a:r>
            <a:r>
              <a:rPr lang="en-US" sz="6248" dirty="0" err="1">
                <a:solidFill>
                  <a:srgbClr val="FFC331"/>
                </a:solidFill>
                <a:latin typeface="Big Shoulders Display Bold"/>
              </a:rPr>
              <a:t>À</a:t>
            </a: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 ESTATÍSTICA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9B6FCB68-23F5-1955-A698-344E3F40E7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987" y="2234696"/>
            <a:ext cx="2451568" cy="5150057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76D76B42-33BB-6EC7-4C7C-9C007C2CF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355" y="4388214"/>
            <a:ext cx="6984324" cy="5220606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</p:spTree>
    <p:extLst>
      <p:ext uri="{BB962C8B-B14F-4D97-AF65-F5344CB8AC3E}">
        <p14:creationId xmlns:p14="http://schemas.microsoft.com/office/powerpoint/2010/main" val="28966762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D9D3110-EB27-0574-DF6A-E44A071321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2448966"/>
              </p:ext>
            </p:extLst>
          </p:nvPr>
        </p:nvGraphicFramePr>
        <p:xfrm>
          <a:off x="1476733" y="5524500"/>
          <a:ext cx="15267626" cy="177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70BB592B-E2D3-7BD7-A0D8-1FEFC7EA2074}"/>
              </a:ext>
            </a:extLst>
          </p:cNvPr>
          <p:cNvSpPr txBox="1"/>
          <p:nvPr/>
        </p:nvSpPr>
        <p:spPr>
          <a:xfrm>
            <a:off x="7684144" y="62103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E146467-6695-FF4A-3149-D4DF7F108EDF}"/>
              </a:ext>
            </a:extLst>
          </p:cNvPr>
          <p:cNvSpPr txBox="1"/>
          <p:nvPr/>
        </p:nvSpPr>
        <p:spPr>
          <a:xfrm>
            <a:off x="10134600" y="62103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34D6F52-3692-CDCC-1714-8F1EB0AAB866}"/>
              </a:ext>
            </a:extLst>
          </p:cNvPr>
          <p:cNvSpPr txBox="1"/>
          <p:nvPr/>
        </p:nvSpPr>
        <p:spPr>
          <a:xfrm>
            <a:off x="12637144" y="6121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9</a:t>
            </a:r>
            <a:endParaRPr lang="pt-BR" b="1" dirty="0">
              <a:solidFill>
                <a:srgbClr val="4E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752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pic>
        <p:nvPicPr>
          <p:cNvPr id="2050" name="Picture 2" descr="Imagem 1 de 3 de Gangorra 2 Pranchas - Brinquedos Para Playground Parquinho">
            <a:extLst>
              <a:ext uri="{FF2B5EF4-FFF2-40B4-BE49-F238E27FC236}">
                <a16:creationId xmlns:a16="http://schemas.microsoft.com/office/drawing/2014/main" id="{365CADE1-1923-5328-ABB2-1E940AB4E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522" y="4198572"/>
            <a:ext cx="5820048" cy="53777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4F2EA5F-3CE9-D524-0665-E6AAE2FE4843}"/>
              </a:ext>
            </a:extLst>
          </p:cNvPr>
          <p:cNvSpPr txBox="1"/>
          <p:nvPr/>
        </p:nvSpPr>
        <p:spPr>
          <a:xfrm>
            <a:off x="8092174" y="3975773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11E18CA-78B4-685F-9053-50DDCC544C5C}"/>
              </a:ext>
            </a:extLst>
          </p:cNvPr>
          <p:cNvSpPr txBox="1"/>
          <p:nvPr/>
        </p:nvSpPr>
        <p:spPr>
          <a:xfrm>
            <a:off x="11432368" y="7279956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F53CF50-449E-7D18-D5E0-80997D3D04B8}"/>
              </a:ext>
            </a:extLst>
          </p:cNvPr>
          <p:cNvSpPr txBox="1"/>
          <p:nvPr/>
        </p:nvSpPr>
        <p:spPr>
          <a:xfrm>
            <a:off x="10605058" y="5143647"/>
            <a:ext cx="1654620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MÉDIA</a:t>
            </a:r>
            <a:endParaRPr lang="pt-BR" b="1" dirty="0">
              <a:solidFill>
                <a:srgbClr val="4E81BD"/>
              </a:solidFill>
            </a:endParaRPr>
          </a:p>
        </p:txBody>
      </p:sp>
      <p:cxnSp>
        <p:nvCxnSpPr>
          <p:cNvPr id="7" name="Conector em Curva 6">
            <a:extLst>
              <a:ext uri="{FF2B5EF4-FFF2-40B4-BE49-F238E27FC236}">
                <a16:creationId xmlns:a16="http://schemas.microsoft.com/office/drawing/2014/main" id="{130458F2-36A4-7B49-DBA4-BE602525CB8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914782" y="5358037"/>
            <a:ext cx="550722" cy="829828"/>
          </a:xfrm>
          <a:prstGeom prst="curvedConnector2">
            <a:avLst/>
          </a:prstGeom>
          <a:ln w="57150">
            <a:solidFill>
              <a:srgbClr val="4E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DDCD6EC-BBB3-34D8-DE48-0BE4DF70297B}"/>
              </a:ext>
            </a:extLst>
          </p:cNvPr>
          <p:cNvSpPr txBox="1"/>
          <p:nvPr/>
        </p:nvSpPr>
        <p:spPr>
          <a:xfrm>
            <a:off x="13957588" y="5794128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9</a:t>
            </a:r>
            <a:endParaRPr lang="pt-BR" b="1" dirty="0">
              <a:solidFill>
                <a:srgbClr val="4E81BD"/>
              </a:solidFill>
            </a:endParaRPr>
          </a:p>
        </p:txBody>
      </p:sp>
      <p:pic>
        <p:nvPicPr>
          <p:cNvPr id="13" name="Imagem 12" descr="Ícone&#10;&#10;Descrição gerada automaticamente">
            <a:extLst>
              <a:ext uri="{FF2B5EF4-FFF2-40B4-BE49-F238E27FC236}">
                <a16:creationId xmlns:a16="http://schemas.microsoft.com/office/drawing/2014/main" id="{9C7B008A-E4A0-228C-BC2F-4D2EE088DC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9127" y="5263007"/>
            <a:ext cx="707886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313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pic>
        <p:nvPicPr>
          <p:cNvPr id="2050" name="Picture 2" descr="Imagem 1 de 3 de Gangorra 2 Pranchas - Brinquedos Para Playground Parquinho">
            <a:extLst>
              <a:ext uri="{FF2B5EF4-FFF2-40B4-BE49-F238E27FC236}">
                <a16:creationId xmlns:a16="http://schemas.microsoft.com/office/drawing/2014/main" id="{365CADE1-1923-5328-ABB2-1E940AB4E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522" y="4198572"/>
            <a:ext cx="5820048" cy="53777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4F2EA5F-3CE9-D524-0665-E6AAE2FE4843}"/>
              </a:ext>
            </a:extLst>
          </p:cNvPr>
          <p:cNvSpPr txBox="1"/>
          <p:nvPr/>
        </p:nvSpPr>
        <p:spPr>
          <a:xfrm>
            <a:off x="8092174" y="3975773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11E18CA-78B4-685F-9053-50DDCC544C5C}"/>
              </a:ext>
            </a:extLst>
          </p:cNvPr>
          <p:cNvSpPr txBox="1"/>
          <p:nvPr/>
        </p:nvSpPr>
        <p:spPr>
          <a:xfrm>
            <a:off x="11432368" y="7279956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F53CF50-449E-7D18-D5E0-80997D3D04B8}"/>
              </a:ext>
            </a:extLst>
          </p:cNvPr>
          <p:cNvSpPr txBox="1"/>
          <p:nvPr/>
        </p:nvSpPr>
        <p:spPr>
          <a:xfrm>
            <a:off x="10605058" y="5143647"/>
            <a:ext cx="1654620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MÉDIA</a:t>
            </a:r>
            <a:endParaRPr lang="pt-BR" b="1" dirty="0">
              <a:solidFill>
                <a:srgbClr val="4E81BD"/>
              </a:solidFill>
            </a:endParaRPr>
          </a:p>
        </p:txBody>
      </p:sp>
      <p:cxnSp>
        <p:nvCxnSpPr>
          <p:cNvPr id="7" name="Conector em Curva 6">
            <a:extLst>
              <a:ext uri="{FF2B5EF4-FFF2-40B4-BE49-F238E27FC236}">
                <a16:creationId xmlns:a16="http://schemas.microsoft.com/office/drawing/2014/main" id="{130458F2-36A4-7B49-DBA4-BE602525CB8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914782" y="5358037"/>
            <a:ext cx="550722" cy="829828"/>
          </a:xfrm>
          <a:prstGeom prst="curvedConnector2">
            <a:avLst/>
          </a:prstGeom>
          <a:ln w="57150">
            <a:solidFill>
              <a:srgbClr val="4E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11FBE318-6B4D-4A1E-5E5C-D8EFAE1E52E8}"/>
              </a:ext>
            </a:extLst>
          </p:cNvPr>
          <p:cNvCxnSpPr>
            <a:cxnSpLocks/>
          </p:cNvCxnSpPr>
          <p:nvPr/>
        </p:nvCxnSpPr>
        <p:spPr>
          <a:xfrm>
            <a:off x="11662440" y="8039100"/>
            <a:ext cx="2052892" cy="20574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B747BFCA-563C-D0A6-CFD6-16AF7274D6CD}"/>
              </a:ext>
            </a:extLst>
          </p:cNvPr>
          <p:cNvSpPr txBox="1"/>
          <p:nvPr/>
        </p:nvSpPr>
        <p:spPr>
          <a:xfrm>
            <a:off x="13513236" y="9252563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9</a:t>
            </a:r>
            <a:endParaRPr lang="pt-BR" b="1" dirty="0">
              <a:solidFill>
                <a:srgbClr val="4E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2649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pic>
        <p:nvPicPr>
          <p:cNvPr id="2050" name="Picture 2" descr="Imagem 1 de 3 de Gangorra 2 Pranchas - Brinquedos Para Playground Parquinho">
            <a:extLst>
              <a:ext uri="{FF2B5EF4-FFF2-40B4-BE49-F238E27FC236}">
                <a16:creationId xmlns:a16="http://schemas.microsoft.com/office/drawing/2014/main" id="{365CADE1-1923-5328-ABB2-1E940AB4E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522" y="4198572"/>
            <a:ext cx="5820048" cy="53777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4F2EA5F-3CE9-D524-0665-E6AAE2FE4843}"/>
              </a:ext>
            </a:extLst>
          </p:cNvPr>
          <p:cNvSpPr txBox="1"/>
          <p:nvPr/>
        </p:nvSpPr>
        <p:spPr>
          <a:xfrm>
            <a:off x="8092174" y="3975773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11E18CA-78B4-685F-9053-50DDCC544C5C}"/>
              </a:ext>
            </a:extLst>
          </p:cNvPr>
          <p:cNvSpPr txBox="1"/>
          <p:nvPr/>
        </p:nvSpPr>
        <p:spPr>
          <a:xfrm>
            <a:off x="11432368" y="7279956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F53CF50-449E-7D18-D5E0-80997D3D04B8}"/>
              </a:ext>
            </a:extLst>
          </p:cNvPr>
          <p:cNvSpPr txBox="1"/>
          <p:nvPr/>
        </p:nvSpPr>
        <p:spPr>
          <a:xfrm>
            <a:off x="10605058" y="5143647"/>
            <a:ext cx="1654620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MÉDIA</a:t>
            </a:r>
            <a:endParaRPr lang="pt-BR" b="1" dirty="0">
              <a:solidFill>
                <a:srgbClr val="4E81BD"/>
              </a:solidFill>
            </a:endParaRPr>
          </a:p>
        </p:txBody>
      </p:sp>
      <p:cxnSp>
        <p:nvCxnSpPr>
          <p:cNvPr id="7" name="Conector em Curva 6">
            <a:extLst>
              <a:ext uri="{FF2B5EF4-FFF2-40B4-BE49-F238E27FC236}">
                <a16:creationId xmlns:a16="http://schemas.microsoft.com/office/drawing/2014/main" id="{130458F2-36A4-7B49-DBA4-BE602525CB8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914782" y="5358037"/>
            <a:ext cx="550722" cy="829828"/>
          </a:xfrm>
          <a:prstGeom prst="curvedConnector2">
            <a:avLst/>
          </a:prstGeom>
          <a:ln w="57150">
            <a:solidFill>
              <a:srgbClr val="4E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11FBE318-6B4D-4A1E-5E5C-D8EFAE1E52E8}"/>
              </a:ext>
            </a:extLst>
          </p:cNvPr>
          <p:cNvCxnSpPr>
            <a:cxnSpLocks/>
          </p:cNvCxnSpPr>
          <p:nvPr/>
        </p:nvCxnSpPr>
        <p:spPr>
          <a:xfrm>
            <a:off x="11662440" y="8039100"/>
            <a:ext cx="2052892" cy="20574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B747BFCA-563C-D0A6-CFD6-16AF7274D6CD}"/>
              </a:ext>
            </a:extLst>
          </p:cNvPr>
          <p:cNvSpPr txBox="1"/>
          <p:nvPr/>
        </p:nvSpPr>
        <p:spPr>
          <a:xfrm>
            <a:off x="13513236" y="9252563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9</a:t>
            </a:r>
            <a:endParaRPr lang="pt-BR" b="1" dirty="0">
              <a:solidFill>
                <a:srgbClr val="4E81BD"/>
              </a:solidFill>
            </a:endParaRPr>
          </a:p>
        </p:txBody>
      </p:sp>
      <p:pic>
        <p:nvPicPr>
          <p:cNvPr id="9218" name="Picture 2" descr="Clown Apple Emoji PNG - emojis, icons logos emojis | Emoji images, Emoji,  Emoji backgrounds">
            <a:extLst>
              <a:ext uri="{FF2B5EF4-FFF2-40B4-BE49-F238E27FC236}">
                <a16:creationId xmlns:a16="http://schemas.microsoft.com/office/drawing/2014/main" id="{51CF11C4-76B7-648F-0AE1-0BC045D25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278" b="90823" l="9753" r="89973">
                        <a14:foregroundMark x1="35027" y1="10127" x2="35027" y2="10127"/>
                        <a14:foregroundMark x1="49725" y1="90823" x2="49725" y2="90823"/>
                        <a14:foregroundMark x1="49313" y1="7278" x2="49313" y2="7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132" y="3954691"/>
            <a:ext cx="1645868" cy="71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1409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pic>
        <p:nvPicPr>
          <p:cNvPr id="2050" name="Picture 2" descr="Imagem 1 de 3 de Gangorra 2 Pranchas - Brinquedos Para Playground Parquinho">
            <a:extLst>
              <a:ext uri="{FF2B5EF4-FFF2-40B4-BE49-F238E27FC236}">
                <a16:creationId xmlns:a16="http://schemas.microsoft.com/office/drawing/2014/main" id="{365CADE1-1923-5328-ABB2-1E940AB4E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522" y="4198572"/>
            <a:ext cx="5820048" cy="53777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4F2EA5F-3CE9-D524-0665-E6AAE2FE4843}"/>
              </a:ext>
            </a:extLst>
          </p:cNvPr>
          <p:cNvSpPr txBox="1"/>
          <p:nvPr/>
        </p:nvSpPr>
        <p:spPr>
          <a:xfrm>
            <a:off x="8092174" y="3975773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11E18CA-78B4-685F-9053-50DDCC544C5C}"/>
              </a:ext>
            </a:extLst>
          </p:cNvPr>
          <p:cNvSpPr txBox="1"/>
          <p:nvPr/>
        </p:nvSpPr>
        <p:spPr>
          <a:xfrm>
            <a:off x="11432368" y="7279956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9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F53CF50-449E-7D18-D5E0-80997D3D04B8}"/>
              </a:ext>
            </a:extLst>
          </p:cNvPr>
          <p:cNvSpPr txBox="1"/>
          <p:nvPr/>
        </p:nvSpPr>
        <p:spPr>
          <a:xfrm>
            <a:off x="10605058" y="5143647"/>
            <a:ext cx="1654620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MÉDIA</a:t>
            </a:r>
            <a:endParaRPr lang="pt-BR" b="1" dirty="0">
              <a:solidFill>
                <a:srgbClr val="4E81BD"/>
              </a:solidFill>
            </a:endParaRPr>
          </a:p>
        </p:txBody>
      </p:sp>
      <p:cxnSp>
        <p:nvCxnSpPr>
          <p:cNvPr id="7" name="Conector em Curva 6">
            <a:extLst>
              <a:ext uri="{FF2B5EF4-FFF2-40B4-BE49-F238E27FC236}">
                <a16:creationId xmlns:a16="http://schemas.microsoft.com/office/drawing/2014/main" id="{130458F2-36A4-7B49-DBA4-BE602525CB8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914782" y="5358037"/>
            <a:ext cx="550722" cy="829828"/>
          </a:xfrm>
          <a:prstGeom prst="curvedConnector2">
            <a:avLst/>
          </a:prstGeom>
          <a:ln w="57150">
            <a:solidFill>
              <a:srgbClr val="4E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B747BFCA-563C-D0A6-CFD6-16AF7274D6CD}"/>
              </a:ext>
            </a:extLst>
          </p:cNvPr>
          <p:cNvSpPr txBox="1"/>
          <p:nvPr/>
        </p:nvSpPr>
        <p:spPr>
          <a:xfrm>
            <a:off x="9519599" y="5419008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029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D9D3110-EB27-0574-DF6A-E44A0713218B}"/>
              </a:ext>
            </a:extLst>
          </p:cNvPr>
          <p:cNvGraphicFramePr/>
          <p:nvPr/>
        </p:nvGraphicFramePr>
        <p:xfrm>
          <a:off x="1476733" y="5524500"/>
          <a:ext cx="15267626" cy="177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70BB592B-E2D3-7BD7-A0D8-1FEFC7EA2074}"/>
              </a:ext>
            </a:extLst>
          </p:cNvPr>
          <p:cNvSpPr txBox="1"/>
          <p:nvPr/>
        </p:nvSpPr>
        <p:spPr>
          <a:xfrm>
            <a:off x="7684144" y="62103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E146467-6695-FF4A-3149-D4DF7F108EDF}"/>
              </a:ext>
            </a:extLst>
          </p:cNvPr>
          <p:cNvSpPr txBox="1"/>
          <p:nvPr/>
        </p:nvSpPr>
        <p:spPr>
          <a:xfrm>
            <a:off x="10134600" y="62103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34D6F52-3692-CDCC-1714-8F1EB0AAB866}"/>
              </a:ext>
            </a:extLst>
          </p:cNvPr>
          <p:cNvSpPr txBox="1"/>
          <p:nvPr/>
        </p:nvSpPr>
        <p:spPr>
          <a:xfrm>
            <a:off x="12637144" y="6121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9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6" name="Seta para a Esquerda 5">
            <a:extLst>
              <a:ext uri="{FF2B5EF4-FFF2-40B4-BE49-F238E27FC236}">
                <a16:creationId xmlns:a16="http://schemas.microsoft.com/office/drawing/2014/main" id="{7936352D-1300-F4CF-F4FC-E71C92A7974E}"/>
              </a:ext>
            </a:extLst>
          </p:cNvPr>
          <p:cNvSpPr/>
          <p:nvPr/>
        </p:nvSpPr>
        <p:spPr>
          <a:xfrm>
            <a:off x="404442" y="681786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 para a Esquerda 11">
            <a:extLst>
              <a:ext uri="{FF2B5EF4-FFF2-40B4-BE49-F238E27FC236}">
                <a16:creationId xmlns:a16="http://schemas.microsoft.com/office/drawing/2014/main" id="{7F4258DB-61F4-98B6-A9B0-BBABB2614814}"/>
              </a:ext>
            </a:extLst>
          </p:cNvPr>
          <p:cNvSpPr/>
          <p:nvPr/>
        </p:nvSpPr>
        <p:spPr>
          <a:xfrm flipH="1">
            <a:off x="16838242" y="681786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32635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D9D3110-EB27-0574-DF6A-E44A0713218B}"/>
              </a:ext>
            </a:extLst>
          </p:cNvPr>
          <p:cNvGraphicFramePr/>
          <p:nvPr/>
        </p:nvGraphicFramePr>
        <p:xfrm>
          <a:off x="1476733" y="5524500"/>
          <a:ext cx="15267626" cy="177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70BB592B-E2D3-7BD7-A0D8-1FEFC7EA2074}"/>
              </a:ext>
            </a:extLst>
          </p:cNvPr>
          <p:cNvSpPr txBox="1"/>
          <p:nvPr/>
        </p:nvSpPr>
        <p:spPr>
          <a:xfrm>
            <a:off x="6781800" y="62330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E146467-6695-FF4A-3149-D4DF7F108EDF}"/>
              </a:ext>
            </a:extLst>
          </p:cNvPr>
          <p:cNvSpPr txBox="1"/>
          <p:nvPr/>
        </p:nvSpPr>
        <p:spPr>
          <a:xfrm>
            <a:off x="8915400" y="62330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34D6F52-3692-CDCC-1714-8F1EB0AAB866}"/>
              </a:ext>
            </a:extLst>
          </p:cNvPr>
          <p:cNvSpPr txBox="1"/>
          <p:nvPr/>
        </p:nvSpPr>
        <p:spPr>
          <a:xfrm>
            <a:off x="11036944" y="62330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9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6" name="Seta para a Esquerda 5">
            <a:extLst>
              <a:ext uri="{FF2B5EF4-FFF2-40B4-BE49-F238E27FC236}">
                <a16:creationId xmlns:a16="http://schemas.microsoft.com/office/drawing/2014/main" id="{7936352D-1300-F4CF-F4FC-E71C92A7974E}"/>
              </a:ext>
            </a:extLst>
          </p:cNvPr>
          <p:cNvSpPr/>
          <p:nvPr/>
        </p:nvSpPr>
        <p:spPr>
          <a:xfrm>
            <a:off x="404442" y="681786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 para a Esquerda 11">
            <a:extLst>
              <a:ext uri="{FF2B5EF4-FFF2-40B4-BE49-F238E27FC236}">
                <a16:creationId xmlns:a16="http://schemas.microsoft.com/office/drawing/2014/main" id="{7F4258DB-61F4-98B6-A9B0-BBABB2614814}"/>
              </a:ext>
            </a:extLst>
          </p:cNvPr>
          <p:cNvSpPr/>
          <p:nvPr/>
        </p:nvSpPr>
        <p:spPr>
          <a:xfrm flipH="1">
            <a:off x="16838242" y="681786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DBFABA53-ADBC-785A-0C9A-7852C556E5B4}"/>
              </a:ext>
            </a:extLst>
          </p:cNvPr>
          <p:cNvCxnSpPr>
            <a:cxnSpLocks/>
          </p:cNvCxnSpPr>
          <p:nvPr/>
        </p:nvCxnSpPr>
        <p:spPr>
          <a:xfrm flipV="1">
            <a:off x="9073055" y="5524500"/>
            <a:ext cx="0" cy="1778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6B8C16F3-6295-E956-08FE-B3A2AB9CD50B}"/>
              </a:ext>
            </a:extLst>
          </p:cNvPr>
          <p:cNvSpPr txBox="1"/>
          <p:nvPr/>
        </p:nvSpPr>
        <p:spPr>
          <a:xfrm>
            <a:off x="8382000" y="4802678"/>
            <a:ext cx="1382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</a:rPr>
              <a:t>média</a:t>
            </a:r>
            <a:endParaRPr lang="pt-BR" b="1" dirty="0">
              <a:solidFill>
                <a:srgbClr val="C00000"/>
              </a:solidFill>
            </a:endParaRPr>
          </a:p>
        </p:txBody>
      </p:sp>
      <p:sp>
        <p:nvSpPr>
          <p:cNvPr id="16" name="Triângulo 15">
            <a:extLst>
              <a:ext uri="{FF2B5EF4-FFF2-40B4-BE49-F238E27FC236}">
                <a16:creationId xmlns:a16="http://schemas.microsoft.com/office/drawing/2014/main" id="{2B5F146E-8FAC-5356-A997-B16096928EC5}"/>
              </a:ext>
            </a:extLst>
          </p:cNvPr>
          <p:cNvSpPr/>
          <p:nvPr/>
        </p:nvSpPr>
        <p:spPr>
          <a:xfrm rot="5400000">
            <a:off x="11047243" y="4935343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aixaDeTexto 16">
                <a:extLst>
                  <a:ext uri="{FF2B5EF4-FFF2-40B4-BE49-F238E27FC236}">
                    <a16:creationId xmlns:a16="http://schemas.microsoft.com/office/drawing/2014/main" id="{14475D1D-4490-5246-3CD0-0B918E67A0F6}"/>
                  </a:ext>
                </a:extLst>
              </p:cNvPr>
              <p:cNvSpPr txBox="1"/>
              <p:nvPr/>
            </p:nvSpPr>
            <p:spPr>
              <a:xfrm>
                <a:off x="12923655" y="4543343"/>
                <a:ext cx="4379789" cy="1164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𝐌</m:t>
                      </m:r>
                      <m:r>
                        <a:rPr lang="pt-BR" sz="4000" b="1" i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𝐝𝐢𝐚</m:t>
                      </m:r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pt-BR" sz="4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7" name="CaixaDeTexto 16">
                <a:extLst>
                  <a:ext uri="{FF2B5EF4-FFF2-40B4-BE49-F238E27FC236}">
                    <a16:creationId xmlns:a16="http://schemas.microsoft.com/office/drawing/2014/main" id="{14475D1D-4490-5246-3CD0-0B918E67A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3655" y="4543343"/>
                <a:ext cx="4379789" cy="1164999"/>
              </a:xfrm>
              <a:prstGeom prst="rect">
                <a:avLst/>
              </a:prstGeom>
              <a:blipFill>
                <a:blip r:embed="rId5"/>
                <a:stretch>
                  <a:fillRect l="-2312" t="-1075" r="-2312" b="-15054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62337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pic>
        <p:nvPicPr>
          <p:cNvPr id="2050" name="Picture 2" descr="Imagem 1 de 3 de Gangorra 2 Pranchas - Brinquedos Para Playground Parquinho">
            <a:extLst>
              <a:ext uri="{FF2B5EF4-FFF2-40B4-BE49-F238E27FC236}">
                <a16:creationId xmlns:a16="http://schemas.microsoft.com/office/drawing/2014/main" id="{365CADE1-1923-5328-ABB2-1E940AB4E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522" y="4198572"/>
            <a:ext cx="5820048" cy="53777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4F2EA5F-3CE9-D524-0665-E6AAE2FE4843}"/>
              </a:ext>
            </a:extLst>
          </p:cNvPr>
          <p:cNvSpPr txBox="1"/>
          <p:nvPr/>
        </p:nvSpPr>
        <p:spPr>
          <a:xfrm>
            <a:off x="8092174" y="3975773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11E18CA-78B4-685F-9053-50DDCC544C5C}"/>
              </a:ext>
            </a:extLst>
          </p:cNvPr>
          <p:cNvSpPr txBox="1"/>
          <p:nvPr/>
        </p:nvSpPr>
        <p:spPr>
          <a:xfrm>
            <a:off x="11432368" y="7279956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9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F53CF50-449E-7D18-D5E0-80997D3D04B8}"/>
              </a:ext>
            </a:extLst>
          </p:cNvPr>
          <p:cNvSpPr txBox="1"/>
          <p:nvPr/>
        </p:nvSpPr>
        <p:spPr>
          <a:xfrm>
            <a:off x="10605058" y="5143647"/>
            <a:ext cx="1654620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MÉDIA</a:t>
            </a:r>
            <a:endParaRPr lang="pt-BR" b="1" dirty="0">
              <a:solidFill>
                <a:srgbClr val="4E81BD"/>
              </a:solidFill>
            </a:endParaRPr>
          </a:p>
        </p:txBody>
      </p:sp>
      <p:cxnSp>
        <p:nvCxnSpPr>
          <p:cNvPr id="7" name="Conector em Curva 6">
            <a:extLst>
              <a:ext uri="{FF2B5EF4-FFF2-40B4-BE49-F238E27FC236}">
                <a16:creationId xmlns:a16="http://schemas.microsoft.com/office/drawing/2014/main" id="{130458F2-36A4-7B49-DBA4-BE602525CB8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914782" y="5358037"/>
            <a:ext cx="550722" cy="829828"/>
          </a:xfrm>
          <a:prstGeom prst="curvedConnector2">
            <a:avLst/>
          </a:prstGeom>
          <a:ln w="57150">
            <a:solidFill>
              <a:srgbClr val="4E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B747BFCA-563C-D0A6-CFD6-16AF7274D6CD}"/>
              </a:ext>
            </a:extLst>
          </p:cNvPr>
          <p:cNvSpPr txBox="1"/>
          <p:nvPr/>
        </p:nvSpPr>
        <p:spPr>
          <a:xfrm>
            <a:off x="9519599" y="5419008"/>
            <a:ext cx="44435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335C033-1B04-F7BF-3B81-78611CBED3D3}"/>
              </a:ext>
            </a:extLst>
          </p:cNvPr>
          <p:cNvSpPr txBox="1"/>
          <p:nvPr/>
        </p:nvSpPr>
        <p:spPr>
          <a:xfrm>
            <a:off x="13957588" y="5794128"/>
            <a:ext cx="96372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4E81BD"/>
                </a:solidFill>
              </a:rPr>
              <a:t>100</a:t>
            </a:r>
            <a:endParaRPr lang="pt-BR" b="1" dirty="0">
              <a:solidFill>
                <a:srgbClr val="4E81BD"/>
              </a:solidFill>
            </a:endParaRPr>
          </a:p>
        </p:txBody>
      </p:sp>
      <p:pic>
        <p:nvPicPr>
          <p:cNvPr id="14" name="Imagem 13" descr="Ícone&#10;&#10;Descrição gerada automaticamente">
            <a:extLst>
              <a:ext uri="{FF2B5EF4-FFF2-40B4-BE49-F238E27FC236}">
                <a16:creationId xmlns:a16="http://schemas.microsoft.com/office/drawing/2014/main" id="{CE14BAF4-1CEB-6F1D-A9CD-FD5A4D7C37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3615" y="5262406"/>
            <a:ext cx="707886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143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D9D3110-EB27-0574-DF6A-E44A071321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5182685"/>
              </p:ext>
            </p:extLst>
          </p:nvPr>
        </p:nvGraphicFramePr>
        <p:xfrm>
          <a:off x="1476733" y="5524500"/>
          <a:ext cx="15267626" cy="177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70BB592B-E2D3-7BD7-A0D8-1FEFC7EA2074}"/>
              </a:ext>
            </a:extLst>
          </p:cNvPr>
          <p:cNvSpPr txBox="1"/>
          <p:nvPr/>
        </p:nvSpPr>
        <p:spPr>
          <a:xfrm>
            <a:off x="2209800" y="62103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5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E146467-6695-FF4A-3149-D4DF7F108EDF}"/>
              </a:ext>
            </a:extLst>
          </p:cNvPr>
          <p:cNvSpPr txBox="1"/>
          <p:nvPr/>
        </p:nvSpPr>
        <p:spPr>
          <a:xfrm>
            <a:off x="2502544" y="62103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7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34D6F52-3692-CDCC-1714-8F1EB0AAB866}"/>
              </a:ext>
            </a:extLst>
          </p:cNvPr>
          <p:cNvSpPr txBox="1"/>
          <p:nvPr/>
        </p:nvSpPr>
        <p:spPr>
          <a:xfrm>
            <a:off x="2743200" y="62103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9</a:t>
            </a:r>
            <a:endParaRPr lang="pt-BR" b="1" dirty="0">
              <a:solidFill>
                <a:srgbClr val="4E81BD"/>
              </a:solidFill>
            </a:endParaRPr>
          </a:p>
        </p:txBody>
      </p:sp>
      <p:sp>
        <p:nvSpPr>
          <p:cNvPr id="6" name="Seta para a Esquerda 5">
            <a:extLst>
              <a:ext uri="{FF2B5EF4-FFF2-40B4-BE49-F238E27FC236}">
                <a16:creationId xmlns:a16="http://schemas.microsoft.com/office/drawing/2014/main" id="{7936352D-1300-F4CF-F4FC-E71C92A7974E}"/>
              </a:ext>
            </a:extLst>
          </p:cNvPr>
          <p:cNvSpPr/>
          <p:nvPr/>
        </p:nvSpPr>
        <p:spPr>
          <a:xfrm>
            <a:off x="404442" y="681786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 para a Esquerda 11">
            <a:extLst>
              <a:ext uri="{FF2B5EF4-FFF2-40B4-BE49-F238E27FC236}">
                <a16:creationId xmlns:a16="http://schemas.microsoft.com/office/drawing/2014/main" id="{7F4258DB-61F4-98B6-A9B0-BBABB2614814}"/>
              </a:ext>
            </a:extLst>
          </p:cNvPr>
          <p:cNvSpPr/>
          <p:nvPr/>
        </p:nvSpPr>
        <p:spPr>
          <a:xfrm flipH="1">
            <a:off x="16838242" y="681786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633F1F9-5DEA-0BCB-75EC-69714FAF68FF}"/>
              </a:ext>
            </a:extLst>
          </p:cNvPr>
          <p:cNvSpPr txBox="1"/>
          <p:nvPr/>
        </p:nvSpPr>
        <p:spPr>
          <a:xfrm>
            <a:off x="15357404" y="6265617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4E81BD"/>
                </a:solidFill>
              </a:rPr>
              <a:t>100</a:t>
            </a:r>
            <a:endParaRPr lang="pt-BR" b="1" dirty="0">
              <a:solidFill>
                <a:srgbClr val="4E81BD"/>
              </a:solidFill>
            </a:endParaRPr>
          </a:p>
        </p:txBody>
      </p: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E8044419-0090-5246-75BD-FC684FA53523}"/>
              </a:ext>
            </a:extLst>
          </p:cNvPr>
          <p:cNvCxnSpPr>
            <a:cxnSpLocks/>
          </p:cNvCxnSpPr>
          <p:nvPr/>
        </p:nvCxnSpPr>
        <p:spPr>
          <a:xfrm flipV="1">
            <a:off x="5938345" y="5524500"/>
            <a:ext cx="0" cy="1778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C2BDA72E-E3D6-AE11-5F16-F1136E81F071}"/>
              </a:ext>
            </a:extLst>
          </p:cNvPr>
          <p:cNvSpPr txBox="1"/>
          <p:nvPr/>
        </p:nvSpPr>
        <p:spPr>
          <a:xfrm>
            <a:off x="5247290" y="4802678"/>
            <a:ext cx="1382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</a:rPr>
              <a:t>média</a:t>
            </a:r>
            <a:endParaRPr lang="pt-BR" b="1" dirty="0">
              <a:solidFill>
                <a:srgbClr val="C00000"/>
              </a:solidFill>
            </a:endParaRPr>
          </a:p>
        </p:txBody>
      </p:sp>
      <p:sp>
        <p:nvSpPr>
          <p:cNvPr id="17" name="Triângulo 16">
            <a:extLst>
              <a:ext uri="{FF2B5EF4-FFF2-40B4-BE49-F238E27FC236}">
                <a16:creationId xmlns:a16="http://schemas.microsoft.com/office/drawing/2014/main" id="{B43BEBFC-49E3-37AA-3712-59EC2DD8CFD4}"/>
              </a:ext>
            </a:extLst>
          </p:cNvPr>
          <p:cNvSpPr/>
          <p:nvPr/>
        </p:nvSpPr>
        <p:spPr>
          <a:xfrm rot="5400000">
            <a:off x="9597947" y="4966629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aixaDeTexto 17">
                <a:extLst>
                  <a:ext uri="{FF2B5EF4-FFF2-40B4-BE49-F238E27FC236}">
                    <a16:creationId xmlns:a16="http://schemas.microsoft.com/office/drawing/2014/main" id="{29D52BDD-DADA-5A33-5314-7EB62BBFAD1D}"/>
                  </a:ext>
                </a:extLst>
              </p:cNvPr>
              <p:cNvSpPr txBox="1"/>
              <p:nvPr/>
            </p:nvSpPr>
            <p:spPr>
              <a:xfrm>
                <a:off x="11440849" y="4572642"/>
                <a:ext cx="5909438" cy="1168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𝐌</m:t>
                      </m:r>
                      <m:r>
                        <a:rPr lang="pt-BR" sz="4000" b="1" i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𝐝𝐢𝐚</m:t>
                      </m:r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num>
                        <m:den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pt-BR" sz="4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8" name="CaixaDeTexto 17">
                <a:extLst>
                  <a:ext uri="{FF2B5EF4-FFF2-40B4-BE49-F238E27FC236}">
                    <a16:creationId xmlns:a16="http://schemas.microsoft.com/office/drawing/2014/main" id="{29D52BDD-DADA-5A33-5314-7EB62BBFAD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40849" y="4572642"/>
                <a:ext cx="5909438" cy="1168974"/>
              </a:xfrm>
              <a:prstGeom prst="rect">
                <a:avLst/>
              </a:prstGeom>
              <a:blipFill>
                <a:blip r:embed="rId5"/>
                <a:stretch>
                  <a:fillRect l="-1499" t="-2151" r="-1499" b="-1290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61907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BASICAMENTE A POSIÇÃO CENTRAL DE DETERMINADO CONJUNTO DE DADOS,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ANÁLOGO AO “MEIO” (OU O CENTRO DE MASSA FÍSICO)</a:t>
            </a:r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30F0CD0B-1325-17A2-A2A8-35F6597F88B4}"/>
              </a:ext>
            </a:extLst>
          </p:cNvPr>
          <p:cNvGrpSpPr/>
          <p:nvPr/>
        </p:nvGrpSpPr>
        <p:grpSpPr>
          <a:xfrm>
            <a:off x="2158691" y="4813185"/>
            <a:ext cx="13970619" cy="3022830"/>
            <a:chOff x="1616927" y="4813185"/>
            <a:chExt cx="13970619" cy="3022830"/>
          </a:xfrm>
        </p:grpSpPr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2D0546CC-47EC-F0F5-9B51-098E0A798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6927" y="4813185"/>
              <a:ext cx="3624146" cy="302283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0" name="Imagem 19">
              <a:extLst>
                <a:ext uri="{FF2B5EF4-FFF2-40B4-BE49-F238E27FC236}">
                  <a16:creationId xmlns:a16="http://schemas.microsoft.com/office/drawing/2014/main" id="{488CBE04-DFD8-889F-B576-74864DD10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90164" y="4813185"/>
              <a:ext cx="3624146" cy="302283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1" name="Imagem 20">
              <a:extLst>
                <a:ext uri="{FF2B5EF4-FFF2-40B4-BE49-F238E27FC236}">
                  <a16:creationId xmlns:a16="http://schemas.microsoft.com/office/drawing/2014/main" id="{17AFFC8E-B537-1583-B1AF-43A5EFD5F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63400" y="4813185"/>
              <a:ext cx="3624146" cy="302283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23" name="TextBox 6">
            <a:extLst>
              <a:ext uri="{FF2B5EF4-FFF2-40B4-BE49-F238E27FC236}">
                <a16:creationId xmlns:a16="http://schemas.microsoft.com/office/drawing/2014/main" id="{E906C60D-C0C2-838F-DE77-8EFAF79E8220}"/>
              </a:ext>
            </a:extLst>
          </p:cNvPr>
          <p:cNvSpPr txBox="1"/>
          <p:nvPr/>
        </p:nvSpPr>
        <p:spPr>
          <a:xfrm>
            <a:off x="7391400" y="8350115"/>
            <a:ext cx="5845282" cy="373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2400" dirty="0">
                <a:solidFill>
                  <a:srgbClr val="072D4D"/>
                </a:solidFill>
                <a:latin typeface="Lato"/>
              </a:rPr>
              <a:t>A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média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é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muito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influenciada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por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outliers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!</a:t>
            </a:r>
          </a:p>
        </p:txBody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1ABAA6D6-4F6A-18D4-3057-3D339955EE06}"/>
              </a:ext>
            </a:extLst>
          </p:cNvPr>
          <p:cNvSpPr txBox="1"/>
          <p:nvPr/>
        </p:nvSpPr>
        <p:spPr>
          <a:xfrm>
            <a:off x="4724400" y="4112432"/>
            <a:ext cx="10144913" cy="373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sz="2400" dirty="0">
                <a:solidFill>
                  <a:srgbClr val="072D4D"/>
                </a:solidFill>
                <a:latin typeface="Lato"/>
              </a:rPr>
              <a:t>A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média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nos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ajuda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a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começar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a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entender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a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distribuição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dos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nossos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dados</a:t>
            </a:r>
          </a:p>
        </p:txBody>
      </p:sp>
      <p:cxnSp>
        <p:nvCxnSpPr>
          <p:cNvPr id="26" name="Conector em Curva 25">
            <a:extLst>
              <a:ext uri="{FF2B5EF4-FFF2-40B4-BE49-F238E27FC236}">
                <a16:creationId xmlns:a16="http://schemas.microsoft.com/office/drawing/2014/main" id="{C7789E75-EF21-FC10-9B9B-74AA9686023C}"/>
              </a:ext>
            </a:extLst>
          </p:cNvPr>
          <p:cNvCxnSpPr>
            <a:stCxn id="11" idx="0"/>
            <a:endCxn id="24" idx="1"/>
          </p:cNvCxnSpPr>
          <p:nvPr/>
        </p:nvCxnSpPr>
        <p:spPr>
          <a:xfrm rot="5400000" flipH="1" flipV="1">
            <a:off x="4090533" y="4179318"/>
            <a:ext cx="514099" cy="753636"/>
          </a:xfrm>
          <a:prstGeom prst="curved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em Curva 26">
            <a:extLst>
              <a:ext uri="{FF2B5EF4-FFF2-40B4-BE49-F238E27FC236}">
                <a16:creationId xmlns:a16="http://schemas.microsoft.com/office/drawing/2014/main" id="{C1D4EC52-D242-C492-8C12-83F09F6932AB}"/>
              </a:ext>
            </a:extLst>
          </p:cNvPr>
          <p:cNvCxnSpPr>
            <a:cxnSpLocks/>
            <a:stCxn id="21" idx="2"/>
          </p:cNvCxnSpPr>
          <p:nvPr/>
        </p:nvCxnSpPr>
        <p:spPr>
          <a:xfrm rot="5400000">
            <a:off x="13465848" y="7685378"/>
            <a:ext cx="700753" cy="1002027"/>
          </a:xfrm>
          <a:prstGeom prst="curved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216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id="{A385F7F5-BF09-5874-5DBD-D65186179A17}"/>
              </a:ext>
            </a:extLst>
          </p:cNvPr>
          <p:cNvSpPr/>
          <p:nvPr/>
        </p:nvSpPr>
        <p:spPr>
          <a:xfrm>
            <a:off x="4724400" y="5448300"/>
            <a:ext cx="10972800" cy="2253952"/>
          </a:xfrm>
          <a:prstGeom prst="rect">
            <a:avLst/>
          </a:prstGeom>
          <a:solidFill>
            <a:srgbClr val="13538A"/>
          </a:solidFill>
        </p:spPr>
        <p:txBody>
          <a:bodyPr/>
          <a:lstStyle/>
          <a:p>
            <a:endParaRPr lang="pt-BR"/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E0D85472-6129-79AA-4B78-BCE5C14033A5}"/>
              </a:ext>
            </a:extLst>
          </p:cNvPr>
          <p:cNvSpPr txBox="1"/>
          <p:nvPr/>
        </p:nvSpPr>
        <p:spPr>
          <a:xfrm>
            <a:off x="1427438" y="2508548"/>
            <a:ext cx="15433125" cy="5269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O que </a:t>
            </a:r>
            <a:r>
              <a:rPr lang="en-US" sz="15425" spc="2313" dirty="0" err="1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é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  <a:p>
            <a:pPr algn="r">
              <a:lnSpc>
                <a:spcPts val="21596"/>
              </a:lnSpc>
            </a:pPr>
            <a:r>
              <a:rPr lang="en-US" sz="15425" spc="2313" dirty="0" err="1">
                <a:solidFill>
                  <a:srgbClr val="FFC331"/>
                </a:solidFill>
                <a:latin typeface="Big Shoulders Display Bold"/>
              </a:rPr>
              <a:t>Estatística</a:t>
            </a: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?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1FE37A2-037B-8755-2C13-00AD808C5B90}"/>
              </a:ext>
            </a:extLst>
          </p:cNvPr>
          <p:cNvSpPr/>
          <p:nvPr/>
        </p:nvSpPr>
        <p:spPr>
          <a:xfrm>
            <a:off x="-152400" y="-190500"/>
            <a:ext cx="18592800" cy="10600871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INTRODUÇÃO </a:t>
            </a:r>
            <a:r>
              <a:rPr lang="en-US" sz="6248" dirty="0" err="1">
                <a:solidFill>
                  <a:srgbClr val="FFC331"/>
                </a:solidFill>
                <a:latin typeface="Big Shoulders Display Bold"/>
              </a:rPr>
              <a:t>À</a:t>
            </a: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 ESTATÍSTICA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9B6FCB68-23F5-1955-A698-344E3F40E7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987" y="2234696"/>
            <a:ext cx="2451568" cy="5150057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76D76B42-33BB-6EC7-4C7C-9C007C2CF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355" y="4388214"/>
            <a:ext cx="6984324" cy="5220606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AFD231B-480E-D814-C930-3ED4CE92D3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6342" y="2366970"/>
            <a:ext cx="6790315" cy="5344066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</p:spTree>
    <p:extLst>
      <p:ext uri="{BB962C8B-B14F-4D97-AF65-F5344CB8AC3E}">
        <p14:creationId xmlns:p14="http://schemas.microsoft.com/office/powerpoint/2010/main" val="4960388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O VALOR CENTRAL DE UM CONJUNTO DE DADOS (OU SEJA, O VALOR QUE ESTÁ NO MEIO)</a:t>
            </a: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OBS: PARA ISSO, OS DADOS PRECISAM ESTAR ORDENADOS!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DE3B5C30-F1DD-1456-B658-F2FDE8B33BDA}"/>
              </a:ext>
            </a:extLst>
          </p:cNvPr>
          <p:cNvSpPr txBox="1"/>
          <p:nvPr/>
        </p:nvSpPr>
        <p:spPr>
          <a:xfrm>
            <a:off x="893646" y="4489652"/>
            <a:ext cx="58881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5 , 100 , 12 , 28 , 37 , 9 ]</a:t>
            </a:r>
          </a:p>
        </p:txBody>
      </p:sp>
    </p:spTree>
    <p:extLst>
      <p:ext uri="{BB962C8B-B14F-4D97-AF65-F5344CB8AC3E}">
        <p14:creationId xmlns:p14="http://schemas.microsoft.com/office/powerpoint/2010/main" val="8401930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O VALOR CENTRAL DE UM CONJUNTO DE DADOS (OU SEJA, O VALOR QUE ESTÁ NO MEIO)</a:t>
            </a: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OBS: PARA ISSO, OS DADOS PRECISAM ESTAR ORDENADOS!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DE3B5C30-F1DD-1456-B658-F2FDE8B33BDA}"/>
              </a:ext>
            </a:extLst>
          </p:cNvPr>
          <p:cNvSpPr txBox="1"/>
          <p:nvPr/>
        </p:nvSpPr>
        <p:spPr>
          <a:xfrm>
            <a:off x="893646" y="4489652"/>
            <a:ext cx="58881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5 , 100 , 12 , 28 , 37 , 9 ]</a:t>
            </a:r>
          </a:p>
        </p:txBody>
      </p:sp>
      <p:sp>
        <p:nvSpPr>
          <p:cNvPr id="6" name="Triângulo 5">
            <a:extLst>
              <a:ext uri="{FF2B5EF4-FFF2-40B4-BE49-F238E27FC236}">
                <a16:creationId xmlns:a16="http://schemas.microsoft.com/office/drawing/2014/main" id="{76782491-3E00-8A72-E15A-4CCBB0277509}"/>
              </a:ext>
            </a:extLst>
          </p:cNvPr>
          <p:cNvSpPr/>
          <p:nvPr/>
        </p:nvSpPr>
        <p:spPr>
          <a:xfrm rot="10800000">
            <a:off x="2466123" y="5836239"/>
            <a:ext cx="2743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D832BBEB-1EB5-091E-432E-785A1DE5638F}"/>
              </a:ext>
            </a:extLst>
          </p:cNvPr>
          <p:cNvSpPr txBox="1"/>
          <p:nvPr/>
        </p:nvSpPr>
        <p:spPr>
          <a:xfrm>
            <a:off x="5676964" y="5653432"/>
            <a:ext cx="10144913" cy="373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sz="2400" dirty="0">
                <a:solidFill>
                  <a:srgbClr val="072D4D"/>
                </a:solidFill>
                <a:latin typeface="Lato"/>
              </a:rPr>
              <a:t>O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primeiro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passo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é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ORDENAR OS DADOS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!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C9609FE8-6E7E-B464-15D5-062F224A79DA}"/>
              </a:ext>
            </a:extLst>
          </p:cNvPr>
          <p:cNvSpPr txBox="1"/>
          <p:nvPr/>
        </p:nvSpPr>
        <p:spPr>
          <a:xfrm>
            <a:off x="893646" y="6834653"/>
            <a:ext cx="58881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5 , 9 , 12 , 28 , 37 , 100 ]</a:t>
            </a:r>
          </a:p>
        </p:txBody>
      </p:sp>
    </p:spTree>
    <p:extLst>
      <p:ext uri="{BB962C8B-B14F-4D97-AF65-F5344CB8AC3E}">
        <p14:creationId xmlns:p14="http://schemas.microsoft.com/office/powerpoint/2010/main" val="38259146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O VALOR CENTRAL DE UM CONJUNTO DE DADOS (OU SEJA, O VALOR QUE ESTÁ NO MEIO)</a:t>
            </a: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OBS: PARA ISSO, OS DADOS PRECISAM ESTAR ORDENADOS!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DE3B5C30-F1DD-1456-B658-F2FDE8B33BDA}"/>
              </a:ext>
            </a:extLst>
          </p:cNvPr>
          <p:cNvSpPr txBox="1"/>
          <p:nvPr/>
        </p:nvSpPr>
        <p:spPr>
          <a:xfrm>
            <a:off x="893646" y="4489652"/>
            <a:ext cx="58881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5 , 100 , 12 , 28 , 37 , 9 ]</a:t>
            </a:r>
          </a:p>
        </p:txBody>
      </p:sp>
      <p:sp>
        <p:nvSpPr>
          <p:cNvPr id="6" name="Triângulo 5">
            <a:extLst>
              <a:ext uri="{FF2B5EF4-FFF2-40B4-BE49-F238E27FC236}">
                <a16:creationId xmlns:a16="http://schemas.microsoft.com/office/drawing/2014/main" id="{76782491-3E00-8A72-E15A-4CCBB0277509}"/>
              </a:ext>
            </a:extLst>
          </p:cNvPr>
          <p:cNvSpPr/>
          <p:nvPr/>
        </p:nvSpPr>
        <p:spPr>
          <a:xfrm rot="10800000">
            <a:off x="2466123" y="5836239"/>
            <a:ext cx="2743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D832BBEB-1EB5-091E-432E-785A1DE5638F}"/>
              </a:ext>
            </a:extLst>
          </p:cNvPr>
          <p:cNvSpPr txBox="1"/>
          <p:nvPr/>
        </p:nvSpPr>
        <p:spPr>
          <a:xfrm>
            <a:off x="5676964" y="5653432"/>
            <a:ext cx="10144913" cy="373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sz="2400" dirty="0">
                <a:solidFill>
                  <a:srgbClr val="072D4D"/>
                </a:solidFill>
                <a:latin typeface="Lato"/>
              </a:rPr>
              <a:t>O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primeiro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passo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é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ORDENAR OS DADOS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!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C9609FE8-6E7E-B464-15D5-062F224A79DA}"/>
              </a:ext>
            </a:extLst>
          </p:cNvPr>
          <p:cNvSpPr txBox="1"/>
          <p:nvPr/>
        </p:nvSpPr>
        <p:spPr>
          <a:xfrm>
            <a:off x="893646" y="6834653"/>
            <a:ext cx="58881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5 , 9 , 12 , 28 , 37 , 100 ]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164391E-96ED-B950-2D29-360A4DCC5DA5}"/>
              </a:ext>
            </a:extLst>
          </p:cNvPr>
          <p:cNvSpPr/>
          <p:nvPr/>
        </p:nvSpPr>
        <p:spPr>
          <a:xfrm>
            <a:off x="3048000" y="6834653"/>
            <a:ext cx="609600" cy="72917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523E6181-F218-877F-AB0E-EFA9DA88C7AB}"/>
              </a:ext>
            </a:extLst>
          </p:cNvPr>
          <p:cNvSpPr txBox="1"/>
          <p:nvPr/>
        </p:nvSpPr>
        <p:spPr>
          <a:xfrm>
            <a:off x="4327683" y="8005373"/>
            <a:ext cx="10144913" cy="373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sz="2400" dirty="0">
                <a:solidFill>
                  <a:srgbClr val="072D4D"/>
                </a:solidFill>
                <a:latin typeface="Lato"/>
              </a:rPr>
              <a:t>A 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MEDIANA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será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o valor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na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posição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central 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do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nosso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conjunto de dados </a:t>
            </a:r>
          </a:p>
        </p:txBody>
      </p:sp>
      <p:cxnSp>
        <p:nvCxnSpPr>
          <p:cNvPr id="10" name="Conector em Curva 9">
            <a:extLst>
              <a:ext uri="{FF2B5EF4-FFF2-40B4-BE49-F238E27FC236}">
                <a16:creationId xmlns:a16="http://schemas.microsoft.com/office/drawing/2014/main" id="{BA307A84-255B-B8A3-A536-EEA9BE9A48FC}"/>
              </a:ext>
            </a:extLst>
          </p:cNvPr>
          <p:cNvCxnSpPr>
            <a:stCxn id="7" idx="4"/>
            <a:endCxn id="12" idx="1"/>
          </p:cNvCxnSpPr>
          <p:nvPr/>
        </p:nvCxnSpPr>
        <p:spPr>
          <a:xfrm rot="16200000" flipH="1">
            <a:off x="3526141" y="7390485"/>
            <a:ext cx="628200" cy="974883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99348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O VALOR CENTRAL DE UM CONJUNTO DE DADOS (OU SEJA, O VALOR QUE ESTÁ NO MEIO)</a:t>
            </a: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OBS: PARA ISSO, OS DADOS PRECISAM ESTAR ORDENADOS!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DE3B5C30-F1DD-1456-B658-F2FDE8B33BDA}"/>
              </a:ext>
            </a:extLst>
          </p:cNvPr>
          <p:cNvSpPr txBox="1"/>
          <p:nvPr/>
        </p:nvSpPr>
        <p:spPr>
          <a:xfrm>
            <a:off x="893646" y="4489652"/>
            <a:ext cx="64977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5 , 9 , 12 , 15, 28 , 37 , 100 ]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164391E-96ED-B950-2D29-360A4DCC5DA5}"/>
              </a:ext>
            </a:extLst>
          </p:cNvPr>
          <p:cNvSpPr/>
          <p:nvPr/>
        </p:nvSpPr>
        <p:spPr>
          <a:xfrm>
            <a:off x="2971800" y="4413452"/>
            <a:ext cx="1447800" cy="88244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0" name="Conector em Curva 9">
            <a:extLst>
              <a:ext uri="{FF2B5EF4-FFF2-40B4-BE49-F238E27FC236}">
                <a16:creationId xmlns:a16="http://schemas.microsoft.com/office/drawing/2014/main" id="{BA307A84-255B-B8A3-A536-EEA9BE9A48FC}"/>
              </a:ext>
            </a:extLst>
          </p:cNvPr>
          <p:cNvCxnSpPr>
            <a:cxnSpLocks/>
            <a:stCxn id="7" idx="4"/>
            <a:endCxn id="16" idx="1"/>
          </p:cNvCxnSpPr>
          <p:nvPr/>
        </p:nvCxnSpPr>
        <p:spPr>
          <a:xfrm rot="16200000" flipH="1">
            <a:off x="3696052" y="5295547"/>
            <a:ext cx="723196" cy="723901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6">
            <a:extLst>
              <a:ext uri="{FF2B5EF4-FFF2-40B4-BE49-F238E27FC236}">
                <a16:creationId xmlns:a16="http://schemas.microsoft.com/office/drawing/2014/main" id="{259EB5B0-48F4-DDBA-944E-9B2D66F68A55}"/>
              </a:ext>
            </a:extLst>
          </p:cNvPr>
          <p:cNvSpPr txBox="1"/>
          <p:nvPr/>
        </p:nvSpPr>
        <p:spPr>
          <a:xfrm>
            <a:off x="4419601" y="5627258"/>
            <a:ext cx="7315200" cy="7836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sz="2400" dirty="0">
                <a:solidFill>
                  <a:srgbClr val="072D4D"/>
                </a:solidFill>
                <a:latin typeface="Lato"/>
              </a:rPr>
              <a:t>No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caso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de um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número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par de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elementos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, 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a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mediana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será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a media entre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os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2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elementos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centrais</a:t>
            </a:r>
            <a:endParaRPr lang="en-US" sz="2400" b="1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20" name="Triângulo 19">
            <a:extLst>
              <a:ext uri="{FF2B5EF4-FFF2-40B4-BE49-F238E27FC236}">
                <a16:creationId xmlns:a16="http://schemas.microsoft.com/office/drawing/2014/main" id="{1E0F07AF-B006-97E3-81DC-EE576CDBBD9A}"/>
              </a:ext>
            </a:extLst>
          </p:cNvPr>
          <p:cNvSpPr/>
          <p:nvPr/>
        </p:nvSpPr>
        <p:spPr>
          <a:xfrm rot="10800000">
            <a:off x="6934201" y="6819956"/>
            <a:ext cx="2286000" cy="337151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A6DF5DA4-C4E6-EB86-9DBE-1C38EBE48629}"/>
                  </a:ext>
                </a:extLst>
              </p:cNvPr>
              <p:cNvSpPr txBox="1"/>
              <p:nvPr/>
            </p:nvSpPr>
            <p:spPr>
              <a:xfrm>
                <a:off x="5724794" y="7757639"/>
                <a:ext cx="4704814" cy="1164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𝐌𝐞𝐝𝐢𝐚𝐧𝐚</m:t>
                      </m:r>
                      <m:r>
                        <a:rPr lang="pt-BR" sz="4000" b="1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BR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pt-BR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pt-BR" sz="4000" b="1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pt-BR" sz="4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A6DF5DA4-C4E6-EB86-9DBE-1C38EBE48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794" y="7757639"/>
                <a:ext cx="4704814" cy="1164999"/>
              </a:xfrm>
              <a:prstGeom prst="rect">
                <a:avLst/>
              </a:prstGeom>
              <a:blipFill>
                <a:blip r:embed="rId4"/>
                <a:stretch>
                  <a:fillRect l="-1882" t="-2174" r="-2151" b="-1413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81862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É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O VALOR CENTRAL DE UM CONJUNTO DE DADOS (OU SEJA, O VALOR QUE ESTÁ NO MEIO)</a:t>
            </a:r>
          </a:p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OBS: PARA ISSO, OS DADOS PRECISAM ESTAR ORDENADOS!</a:t>
            </a: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214D67CA-6ED2-19F5-1D8E-E4EACE0173D4}"/>
              </a:ext>
            </a:extLst>
          </p:cNvPr>
          <p:cNvGrpSpPr/>
          <p:nvPr/>
        </p:nvGrpSpPr>
        <p:grpSpPr>
          <a:xfrm>
            <a:off x="2209800" y="4762500"/>
            <a:ext cx="13868400" cy="2965622"/>
            <a:chOff x="2209800" y="4543928"/>
            <a:chExt cx="13868400" cy="2965622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6D01B207-6F8C-3F50-3CE3-0D8A3C43A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9800" y="4543928"/>
              <a:ext cx="3657600" cy="296562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E67E74DA-536F-190E-0CF5-E47B1D312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9298" y="4543928"/>
              <a:ext cx="3657600" cy="296562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688CD0EC-9AD2-3AD3-76D0-B24C0915E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288795" y="4543929"/>
              <a:ext cx="3789405" cy="296562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9" name="TextBox 6">
            <a:extLst>
              <a:ext uri="{FF2B5EF4-FFF2-40B4-BE49-F238E27FC236}">
                <a16:creationId xmlns:a16="http://schemas.microsoft.com/office/drawing/2014/main" id="{915C6CC8-B09E-7DB6-4256-499FC22461B1}"/>
              </a:ext>
            </a:extLst>
          </p:cNvPr>
          <p:cNvSpPr txBox="1"/>
          <p:nvPr/>
        </p:nvSpPr>
        <p:spPr>
          <a:xfrm>
            <a:off x="6781800" y="8395630"/>
            <a:ext cx="6437928" cy="373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00"/>
              </a:lnSpc>
            </a:pPr>
            <a:r>
              <a:rPr lang="en-US" sz="2400" dirty="0">
                <a:solidFill>
                  <a:srgbClr val="072D4D"/>
                </a:solidFill>
                <a:latin typeface="Lato"/>
              </a:rPr>
              <a:t>A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mediana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dirty="0" err="1">
                <a:solidFill>
                  <a:srgbClr val="072D4D"/>
                </a:solidFill>
                <a:latin typeface="Lato"/>
              </a:rPr>
              <a:t>é</a:t>
            </a:r>
            <a:r>
              <a:rPr lang="en-US" sz="24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pouco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influenciada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2400" b="1" dirty="0" err="1">
                <a:solidFill>
                  <a:srgbClr val="072D4D"/>
                </a:solidFill>
                <a:latin typeface="Lato"/>
              </a:rPr>
              <a:t>por</a:t>
            </a:r>
            <a:r>
              <a:rPr lang="en-US" sz="2400" b="1" dirty="0">
                <a:solidFill>
                  <a:srgbClr val="072D4D"/>
                </a:solidFill>
                <a:latin typeface="Lato"/>
              </a:rPr>
              <a:t> outliers</a:t>
            </a:r>
          </a:p>
        </p:txBody>
      </p:sp>
      <p:cxnSp>
        <p:nvCxnSpPr>
          <p:cNvPr id="22" name="Conector em Curva 21">
            <a:extLst>
              <a:ext uri="{FF2B5EF4-FFF2-40B4-BE49-F238E27FC236}">
                <a16:creationId xmlns:a16="http://schemas.microsoft.com/office/drawing/2014/main" id="{C4BF280E-1B11-6E9D-96CA-606224AD7866}"/>
              </a:ext>
            </a:extLst>
          </p:cNvPr>
          <p:cNvCxnSpPr>
            <a:cxnSpLocks/>
            <a:stCxn id="12" idx="2"/>
            <a:endCxn id="19" idx="3"/>
          </p:cNvCxnSpPr>
          <p:nvPr/>
        </p:nvCxnSpPr>
        <p:spPr>
          <a:xfrm rot="5400000">
            <a:off x="13274532" y="7673318"/>
            <a:ext cx="854162" cy="963770"/>
          </a:xfrm>
          <a:prstGeom prst="curved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57036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764886BE-846D-CB76-CC2D-8BE7CF7BA9EC}"/>
              </a:ext>
            </a:extLst>
          </p:cNvPr>
          <p:cNvGrpSpPr/>
          <p:nvPr/>
        </p:nvGrpSpPr>
        <p:grpSpPr>
          <a:xfrm>
            <a:off x="1342547" y="4241402"/>
            <a:ext cx="6754604" cy="5499700"/>
            <a:chOff x="1342547" y="4248752"/>
            <a:chExt cx="6754604" cy="5499700"/>
          </a:xfrm>
        </p:grpSpPr>
        <p:pic>
          <p:nvPicPr>
            <p:cNvPr id="19" name="Imagem 18">
              <a:extLst>
                <a:ext uri="{FF2B5EF4-FFF2-40B4-BE49-F238E27FC236}">
                  <a16:creationId xmlns:a16="http://schemas.microsoft.com/office/drawing/2014/main" id="{A5BCD5F1-FEF0-2976-3A2C-E7A5E362D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71241" y="4895852"/>
              <a:ext cx="2881698" cy="48526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3E60FBD3-4A2A-4407-D492-3B3A14C37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2547" y="4248752"/>
              <a:ext cx="3352800" cy="3073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8" name="Imagem 17">
              <a:extLst>
                <a:ext uri="{FF2B5EF4-FFF2-40B4-BE49-F238E27FC236}">
                  <a16:creationId xmlns:a16="http://schemas.microsoft.com/office/drawing/2014/main" id="{8CC00A01-9A7B-3D7C-1951-207CC0FB7B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45544" y="6496931"/>
              <a:ext cx="4051607" cy="123228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754484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7350" y="4152900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8241150" y="6800752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764886BE-846D-CB76-CC2D-8BE7CF7BA9EC}"/>
              </a:ext>
            </a:extLst>
          </p:cNvPr>
          <p:cNvGrpSpPr/>
          <p:nvPr/>
        </p:nvGrpSpPr>
        <p:grpSpPr>
          <a:xfrm>
            <a:off x="1342547" y="4241402"/>
            <a:ext cx="6754604" cy="5499700"/>
            <a:chOff x="1342547" y="4248752"/>
            <a:chExt cx="6754604" cy="5499700"/>
          </a:xfrm>
        </p:grpSpPr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3E60FBD3-4A2A-4407-D492-3B3A14C37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2547" y="4248752"/>
              <a:ext cx="3352800" cy="3073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8" name="Imagem 17">
              <a:extLst>
                <a:ext uri="{FF2B5EF4-FFF2-40B4-BE49-F238E27FC236}">
                  <a16:creationId xmlns:a16="http://schemas.microsoft.com/office/drawing/2014/main" id="{8CC00A01-9A7B-3D7C-1951-207CC0FB7B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45544" y="6496931"/>
              <a:ext cx="4051607" cy="123228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9" name="Imagem 18">
              <a:extLst>
                <a:ext uri="{FF2B5EF4-FFF2-40B4-BE49-F238E27FC236}">
                  <a16:creationId xmlns:a16="http://schemas.microsoft.com/office/drawing/2014/main" id="{A5BCD5F1-FEF0-2976-3A2C-E7A5E362D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71241" y="4895852"/>
              <a:ext cx="2881698" cy="48526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557061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4188813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7431154" y="6205217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9754013-8178-C325-3252-F6D43AFBF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0499" y="4191471"/>
            <a:ext cx="6248400" cy="440849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462561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4188813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7431154" y="6205217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Triângulo 16">
            <a:extLst>
              <a:ext uri="{FF2B5EF4-FFF2-40B4-BE49-F238E27FC236}">
                <a16:creationId xmlns:a16="http://schemas.microsoft.com/office/drawing/2014/main" id="{178BDB80-98D5-E306-924F-9F097CE12F7A}"/>
              </a:ext>
            </a:extLst>
          </p:cNvPr>
          <p:cNvSpPr/>
          <p:nvPr/>
        </p:nvSpPr>
        <p:spPr>
          <a:xfrm>
            <a:off x="12257094" y="8225701"/>
            <a:ext cx="1635209" cy="163981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3C14"/>
              </a:solidFill>
            </a:endParaRPr>
          </a:p>
        </p:txBody>
      </p:sp>
      <p:sp>
        <p:nvSpPr>
          <p:cNvPr id="12" name="Forma Livre 11">
            <a:extLst>
              <a:ext uri="{FF2B5EF4-FFF2-40B4-BE49-F238E27FC236}">
                <a16:creationId xmlns:a16="http://schemas.microsoft.com/office/drawing/2014/main" id="{58619219-5080-17E6-81E9-9A143F4A88B2}"/>
              </a:ext>
            </a:extLst>
          </p:cNvPr>
          <p:cNvSpPr/>
          <p:nvPr/>
        </p:nvSpPr>
        <p:spPr>
          <a:xfrm>
            <a:off x="10210800" y="4401860"/>
            <a:ext cx="5699051" cy="3849005"/>
          </a:xfrm>
          <a:custGeom>
            <a:avLst/>
            <a:gdLst>
              <a:gd name="connsiteX0" fmla="*/ 0 w 5699051"/>
              <a:gd name="connsiteY0" fmla="*/ 3806475 h 3849005"/>
              <a:gd name="connsiteX1" fmla="*/ 2870791 w 5699051"/>
              <a:gd name="connsiteY1" fmla="*/ 19 h 3849005"/>
              <a:gd name="connsiteX2" fmla="*/ 5699051 w 5699051"/>
              <a:gd name="connsiteY2" fmla="*/ 3849005 h 384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99051" h="3849005">
                <a:moveTo>
                  <a:pt x="0" y="3806475"/>
                </a:moveTo>
                <a:cubicBezTo>
                  <a:pt x="960474" y="1899703"/>
                  <a:pt x="1920949" y="-7069"/>
                  <a:pt x="2870791" y="19"/>
                </a:cubicBezTo>
                <a:cubicBezTo>
                  <a:pt x="3820633" y="7107"/>
                  <a:pt x="5209953" y="3200419"/>
                  <a:pt x="5699051" y="3849005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581E9224-337C-4870-97E7-F9A6FFD8711E}"/>
              </a:ext>
            </a:extLst>
          </p:cNvPr>
          <p:cNvCxnSpPr>
            <a:stCxn id="12" idx="0"/>
            <a:endCxn id="12" idx="2"/>
          </p:cNvCxnSpPr>
          <p:nvPr/>
        </p:nvCxnSpPr>
        <p:spPr>
          <a:xfrm>
            <a:off x="10210800" y="8208335"/>
            <a:ext cx="5699051" cy="4253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F91B9E99-BE18-C5F2-5220-BB8A90D43E0E}"/>
              </a:ext>
            </a:extLst>
          </p:cNvPr>
          <p:cNvCxnSpPr>
            <a:cxnSpLocks/>
          </p:cNvCxnSpPr>
          <p:nvPr/>
        </p:nvCxnSpPr>
        <p:spPr>
          <a:xfrm flipV="1">
            <a:off x="13081591" y="4188813"/>
            <a:ext cx="0" cy="401952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1B1DE1F-14A3-16D0-883F-C187559B96F3}"/>
              </a:ext>
            </a:extLst>
          </p:cNvPr>
          <p:cNvSpPr txBox="1"/>
          <p:nvPr/>
        </p:nvSpPr>
        <p:spPr>
          <a:xfrm>
            <a:off x="11337738" y="3455586"/>
            <a:ext cx="3445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C00000"/>
                </a:solidFill>
              </a:rPr>
              <a:t>MÉDIA ~ MEDIANA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77E32225-A27E-C66B-C464-4EF23838AC10}"/>
              </a:ext>
            </a:extLst>
          </p:cNvPr>
          <p:cNvSpPr txBox="1"/>
          <p:nvPr/>
        </p:nvSpPr>
        <p:spPr>
          <a:xfrm>
            <a:off x="11673545" y="6442390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chemeClr val="bg1">
                    <a:lumMod val="50000"/>
                  </a:schemeClr>
                </a:solidFill>
              </a:rPr>
              <a:t>50%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17ADA5D-7389-3A90-434E-21638B7DA216}"/>
              </a:ext>
            </a:extLst>
          </p:cNvPr>
          <p:cNvSpPr txBox="1"/>
          <p:nvPr/>
        </p:nvSpPr>
        <p:spPr>
          <a:xfrm>
            <a:off x="13594512" y="6442390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chemeClr val="bg1">
                    <a:lumMod val="50000"/>
                  </a:schemeClr>
                </a:solidFill>
              </a:rPr>
              <a:t>50%</a:t>
            </a:r>
          </a:p>
        </p:txBody>
      </p:sp>
    </p:spTree>
    <p:extLst>
      <p:ext uri="{BB962C8B-B14F-4D97-AF65-F5344CB8AC3E}">
        <p14:creationId xmlns:p14="http://schemas.microsoft.com/office/powerpoint/2010/main" val="25271955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4188813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7431154" y="6205217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D73B3AE-6407-F1AC-BF8B-ED07154158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1708" y="4188812"/>
            <a:ext cx="563315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31E8771E-2483-3FD5-0706-23DA4C09EB19}"/>
              </a:ext>
            </a:extLst>
          </p:cNvPr>
          <p:cNvSpPr/>
          <p:nvPr/>
        </p:nvSpPr>
        <p:spPr>
          <a:xfrm>
            <a:off x="10287000" y="4188812"/>
            <a:ext cx="4114800" cy="80228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695A90B-20B3-68F8-524D-1076559C300E}"/>
              </a:ext>
            </a:extLst>
          </p:cNvPr>
          <p:cNvSpPr/>
          <p:nvPr/>
        </p:nvSpPr>
        <p:spPr>
          <a:xfrm>
            <a:off x="10896600" y="5448300"/>
            <a:ext cx="838200" cy="5334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AE9DB761-B38B-31D5-C20F-F13D0BD7FFA7}"/>
              </a:ext>
            </a:extLst>
          </p:cNvPr>
          <p:cNvSpPr txBox="1"/>
          <p:nvPr/>
        </p:nvSpPr>
        <p:spPr>
          <a:xfrm>
            <a:off x="13025176" y="3240669"/>
            <a:ext cx="3766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/>
              <a:t>1 único outlier </a:t>
            </a:r>
            <a:r>
              <a:rPr lang="pt-BR" sz="2000" dirty="0"/>
              <a:t>já é suficiente para mudar significativamente a média</a:t>
            </a:r>
          </a:p>
        </p:txBody>
      </p:sp>
      <p:cxnSp>
        <p:nvCxnSpPr>
          <p:cNvPr id="22" name="Conector em Curva 21">
            <a:extLst>
              <a:ext uri="{FF2B5EF4-FFF2-40B4-BE49-F238E27FC236}">
                <a16:creationId xmlns:a16="http://schemas.microsoft.com/office/drawing/2014/main" id="{6A302D9A-E2F8-F8F1-A369-EDBCC537B38B}"/>
              </a:ext>
            </a:extLst>
          </p:cNvPr>
          <p:cNvCxnSpPr>
            <a:cxnSpLocks/>
            <a:stCxn id="8" idx="0"/>
            <a:endCxn id="21" idx="1"/>
          </p:cNvCxnSpPr>
          <p:nvPr/>
        </p:nvCxnSpPr>
        <p:spPr>
          <a:xfrm rot="5400000" flipH="1" flipV="1">
            <a:off x="12387688" y="3551324"/>
            <a:ext cx="594200" cy="680776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338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id="{A385F7F5-BF09-5874-5DBD-D65186179A17}"/>
              </a:ext>
            </a:extLst>
          </p:cNvPr>
          <p:cNvSpPr/>
          <p:nvPr/>
        </p:nvSpPr>
        <p:spPr>
          <a:xfrm>
            <a:off x="4724400" y="5448300"/>
            <a:ext cx="10972800" cy="2253952"/>
          </a:xfrm>
          <a:prstGeom prst="rect">
            <a:avLst/>
          </a:prstGeom>
          <a:solidFill>
            <a:srgbClr val="13538A"/>
          </a:solidFill>
        </p:spPr>
        <p:txBody>
          <a:bodyPr/>
          <a:lstStyle/>
          <a:p>
            <a:endParaRPr lang="pt-BR"/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E0D85472-6129-79AA-4B78-BCE5C14033A5}"/>
              </a:ext>
            </a:extLst>
          </p:cNvPr>
          <p:cNvSpPr txBox="1"/>
          <p:nvPr/>
        </p:nvSpPr>
        <p:spPr>
          <a:xfrm>
            <a:off x="1427438" y="2508548"/>
            <a:ext cx="15433125" cy="5269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O que </a:t>
            </a:r>
            <a:r>
              <a:rPr lang="en-US" sz="15425" spc="2313" dirty="0" err="1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é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  <a:p>
            <a:pPr algn="r">
              <a:lnSpc>
                <a:spcPts val="21596"/>
              </a:lnSpc>
            </a:pPr>
            <a:r>
              <a:rPr lang="en-US" sz="15425" spc="2313" dirty="0" err="1">
                <a:solidFill>
                  <a:srgbClr val="FFC331"/>
                </a:solidFill>
                <a:latin typeface="Big Shoulders Display Bold"/>
              </a:rPr>
              <a:t>Estatística</a:t>
            </a: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?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1FE37A2-037B-8755-2C13-00AD808C5B90}"/>
              </a:ext>
            </a:extLst>
          </p:cNvPr>
          <p:cNvSpPr/>
          <p:nvPr/>
        </p:nvSpPr>
        <p:spPr>
          <a:xfrm>
            <a:off x="-152400" y="-190500"/>
            <a:ext cx="18592800" cy="10600871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INTRODUÇÃO </a:t>
            </a:r>
            <a:r>
              <a:rPr lang="en-US" sz="6248" dirty="0" err="1">
                <a:solidFill>
                  <a:srgbClr val="FFC331"/>
                </a:solidFill>
                <a:latin typeface="Big Shoulders Display Bold"/>
              </a:rPr>
              <a:t>À</a:t>
            </a: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 ESTATÍSTICA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9B6FCB68-23F5-1955-A698-344E3F40E7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987" y="2234696"/>
            <a:ext cx="2451568" cy="5150057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76D76B42-33BB-6EC7-4C7C-9C007C2CF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355" y="4388214"/>
            <a:ext cx="6984324" cy="5220606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AFD231B-480E-D814-C930-3ED4CE92D3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6342" y="2366970"/>
            <a:ext cx="6790315" cy="5344066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2BF65AB-7FC9-89E2-95CA-2616FCAECE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42601" y="6874078"/>
            <a:ext cx="2451568" cy="2839586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</p:spTree>
    <p:extLst>
      <p:ext uri="{BB962C8B-B14F-4D97-AF65-F5344CB8AC3E}">
        <p14:creationId xmlns:p14="http://schemas.microsoft.com/office/powerpoint/2010/main" val="12339434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16C2CCA-DE4F-691D-3B72-C96D53B16F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1708" y="4188811"/>
            <a:ext cx="563315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4188813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7431154" y="6205217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1E8771E-2483-3FD5-0706-23DA4C09EB19}"/>
              </a:ext>
            </a:extLst>
          </p:cNvPr>
          <p:cNvSpPr/>
          <p:nvPr/>
        </p:nvSpPr>
        <p:spPr>
          <a:xfrm>
            <a:off x="10287000" y="4188812"/>
            <a:ext cx="4114800" cy="80228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695A90B-20B3-68F8-524D-1076559C300E}"/>
              </a:ext>
            </a:extLst>
          </p:cNvPr>
          <p:cNvSpPr/>
          <p:nvPr/>
        </p:nvSpPr>
        <p:spPr>
          <a:xfrm>
            <a:off x="10896600" y="5448300"/>
            <a:ext cx="838200" cy="5334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6A047F6-F708-DCB4-61F2-246FA77DD49B}"/>
              </a:ext>
            </a:extLst>
          </p:cNvPr>
          <p:cNvSpPr txBox="1"/>
          <p:nvPr/>
        </p:nvSpPr>
        <p:spPr>
          <a:xfrm>
            <a:off x="13025176" y="3240669"/>
            <a:ext cx="3766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Toda vez que adicionarmos novos valores vamos mudar a média</a:t>
            </a:r>
          </a:p>
        </p:txBody>
      </p:sp>
      <p:cxnSp>
        <p:nvCxnSpPr>
          <p:cNvPr id="15" name="Conector em Curva 14">
            <a:extLst>
              <a:ext uri="{FF2B5EF4-FFF2-40B4-BE49-F238E27FC236}">
                <a16:creationId xmlns:a16="http://schemas.microsoft.com/office/drawing/2014/main" id="{C3F78EC6-EDA1-2538-7667-CE2D3B701DAC}"/>
              </a:ext>
            </a:extLst>
          </p:cNvPr>
          <p:cNvCxnSpPr>
            <a:cxnSpLocks/>
            <a:stCxn id="8" idx="0"/>
            <a:endCxn id="12" idx="1"/>
          </p:cNvCxnSpPr>
          <p:nvPr/>
        </p:nvCxnSpPr>
        <p:spPr>
          <a:xfrm rot="5400000" flipH="1" flipV="1">
            <a:off x="12387688" y="3551324"/>
            <a:ext cx="594200" cy="680776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4772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0D28933-E696-0159-6D4E-E8AFECF1CD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1708" y="4188809"/>
            <a:ext cx="563315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4188813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7431154" y="6205217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1E8771E-2483-3FD5-0706-23DA4C09EB19}"/>
              </a:ext>
            </a:extLst>
          </p:cNvPr>
          <p:cNvSpPr/>
          <p:nvPr/>
        </p:nvSpPr>
        <p:spPr>
          <a:xfrm>
            <a:off x="10287000" y="4188812"/>
            <a:ext cx="4114800" cy="80228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6A047F6-F708-DCB4-61F2-246FA77DD49B}"/>
              </a:ext>
            </a:extLst>
          </p:cNvPr>
          <p:cNvSpPr txBox="1"/>
          <p:nvPr/>
        </p:nvSpPr>
        <p:spPr>
          <a:xfrm>
            <a:off x="13025176" y="3240669"/>
            <a:ext cx="510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Só vamos mudar a mediana quando mudarmos a </a:t>
            </a:r>
            <a:r>
              <a:rPr lang="pt-BR" sz="2000" b="1" dirty="0"/>
              <a:t>quantidade de dados </a:t>
            </a:r>
            <a:r>
              <a:rPr lang="pt-BR" sz="2000" dirty="0"/>
              <a:t>adicionada a base</a:t>
            </a:r>
          </a:p>
        </p:txBody>
      </p:sp>
      <p:cxnSp>
        <p:nvCxnSpPr>
          <p:cNvPr id="15" name="Conector em Curva 14">
            <a:extLst>
              <a:ext uri="{FF2B5EF4-FFF2-40B4-BE49-F238E27FC236}">
                <a16:creationId xmlns:a16="http://schemas.microsoft.com/office/drawing/2014/main" id="{C3F78EC6-EDA1-2538-7667-CE2D3B701DAC}"/>
              </a:ext>
            </a:extLst>
          </p:cNvPr>
          <p:cNvCxnSpPr>
            <a:cxnSpLocks/>
            <a:stCxn id="8" idx="0"/>
            <a:endCxn id="12" idx="1"/>
          </p:cNvCxnSpPr>
          <p:nvPr/>
        </p:nvCxnSpPr>
        <p:spPr>
          <a:xfrm rot="5400000" flipH="1" flipV="1">
            <a:off x="12387688" y="3551324"/>
            <a:ext cx="594200" cy="680776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85313B17-103C-D606-9E61-8B82DD55D9FE}"/>
              </a:ext>
            </a:extLst>
          </p:cNvPr>
          <p:cNvSpPr/>
          <p:nvPr/>
        </p:nvSpPr>
        <p:spPr>
          <a:xfrm>
            <a:off x="11125200" y="5688794"/>
            <a:ext cx="762000" cy="5334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35009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8EEF003F-E9B1-1EE3-6ED8-E974A0DF8B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480" y="4189696"/>
            <a:ext cx="5632270" cy="5675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4188813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7431154" y="6205217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1E8771E-2483-3FD5-0706-23DA4C09EB19}"/>
              </a:ext>
            </a:extLst>
          </p:cNvPr>
          <p:cNvSpPr/>
          <p:nvPr/>
        </p:nvSpPr>
        <p:spPr>
          <a:xfrm>
            <a:off x="10287000" y="4188812"/>
            <a:ext cx="4114800" cy="80228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695A90B-20B3-68F8-524D-1076559C300E}"/>
              </a:ext>
            </a:extLst>
          </p:cNvPr>
          <p:cNvSpPr/>
          <p:nvPr/>
        </p:nvSpPr>
        <p:spPr>
          <a:xfrm>
            <a:off x="11125200" y="5688794"/>
            <a:ext cx="762000" cy="5334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6A047F6-F708-DCB4-61F2-246FA77DD49B}"/>
              </a:ext>
            </a:extLst>
          </p:cNvPr>
          <p:cNvSpPr txBox="1"/>
          <p:nvPr/>
        </p:nvSpPr>
        <p:spPr>
          <a:xfrm>
            <a:off x="13025176" y="3240669"/>
            <a:ext cx="510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Só vamos mudar a mediana quando mudarmos a </a:t>
            </a:r>
            <a:r>
              <a:rPr lang="pt-BR" sz="2000" b="1" dirty="0"/>
              <a:t>quantidade de dados </a:t>
            </a:r>
            <a:r>
              <a:rPr lang="pt-BR" sz="2000" dirty="0"/>
              <a:t>adicionada a base</a:t>
            </a:r>
          </a:p>
        </p:txBody>
      </p:sp>
      <p:cxnSp>
        <p:nvCxnSpPr>
          <p:cNvPr id="15" name="Conector em Curva 14">
            <a:extLst>
              <a:ext uri="{FF2B5EF4-FFF2-40B4-BE49-F238E27FC236}">
                <a16:creationId xmlns:a16="http://schemas.microsoft.com/office/drawing/2014/main" id="{C3F78EC6-EDA1-2538-7667-CE2D3B701DAC}"/>
              </a:ext>
            </a:extLst>
          </p:cNvPr>
          <p:cNvCxnSpPr>
            <a:cxnSpLocks/>
            <a:stCxn id="8" idx="0"/>
            <a:endCxn id="12" idx="1"/>
          </p:cNvCxnSpPr>
          <p:nvPr/>
        </p:nvCxnSpPr>
        <p:spPr>
          <a:xfrm rot="5400000" flipH="1" flipV="1">
            <a:off x="12387688" y="3551324"/>
            <a:ext cx="594200" cy="680776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68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8EEF003F-E9B1-1EE3-6ED8-E974A0DF8B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480" y="4189696"/>
            <a:ext cx="5632270" cy="5675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4188813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7431154" y="6205217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1E8771E-2483-3FD5-0706-23DA4C09EB19}"/>
              </a:ext>
            </a:extLst>
          </p:cNvPr>
          <p:cNvSpPr/>
          <p:nvPr/>
        </p:nvSpPr>
        <p:spPr>
          <a:xfrm>
            <a:off x="10287000" y="4188812"/>
            <a:ext cx="4114800" cy="80228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695A90B-20B3-68F8-524D-1076559C300E}"/>
              </a:ext>
            </a:extLst>
          </p:cNvPr>
          <p:cNvSpPr/>
          <p:nvPr/>
        </p:nvSpPr>
        <p:spPr>
          <a:xfrm>
            <a:off x="11125200" y="5688794"/>
            <a:ext cx="762000" cy="5334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6A047F6-F708-DCB4-61F2-246FA77DD49B}"/>
              </a:ext>
            </a:extLst>
          </p:cNvPr>
          <p:cNvSpPr txBox="1"/>
          <p:nvPr/>
        </p:nvSpPr>
        <p:spPr>
          <a:xfrm>
            <a:off x="13025176" y="3240669"/>
            <a:ext cx="510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Só vamos mudar a mediana quando mudarmos a </a:t>
            </a:r>
            <a:r>
              <a:rPr lang="pt-BR" sz="2000" b="1" dirty="0"/>
              <a:t>quantidade de dados </a:t>
            </a:r>
            <a:r>
              <a:rPr lang="pt-BR" sz="2000" dirty="0"/>
              <a:t>adicionada a base</a:t>
            </a:r>
          </a:p>
        </p:txBody>
      </p:sp>
      <p:cxnSp>
        <p:nvCxnSpPr>
          <p:cNvPr id="15" name="Conector em Curva 14">
            <a:extLst>
              <a:ext uri="{FF2B5EF4-FFF2-40B4-BE49-F238E27FC236}">
                <a16:creationId xmlns:a16="http://schemas.microsoft.com/office/drawing/2014/main" id="{C3F78EC6-EDA1-2538-7667-CE2D3B701DAC}"/>
              </a:ext>
            </a:extLst>
          </p:cNvPr>
          <p:cNvCxnSpPr>
            <a:cxnSpLocks/>
            <a:stCxn id="8" idx="0"/>
            <a:endCxn id="12" idx="1"/>
          </p:cNvCxnSpPr>
          <p:nvPr/>
        </p:nvCxnSpPr>
        <p:spPr>
          <a:xfrm rot="5400000" flipH="1" flipV="1">
            <a:off x="12387688" y="3551324"/>
            <a:ext cx="594200" cy="680776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e Seta Reta 16">
            <a:extLst>
              <a:ext uri="{FF2B5EF4-FFF2-40B4-BE49-F238E27FC236}">
                <a16:creationId xmlns:a16="http://schemas.microsoft.com/office/drawing/2014/main" id="{76D0D6D4-CD9C-548E-1069-7952640C85FB}"/>
              </a:ext>
            </a:extLst>
          </p:cNvPr>
          <p:cNvCxnSpPr>
            <a:cxnSpLocks/>
          </p:cNvCxnSpPr>
          <p:nvPr/>
        </p:nvCxnSpPr>
        <p:spPr>
          <a:xfrm flipH="1">
            <a:off x="11125200" y="6591300"/>
            <a:ext cx="2057400" cy="0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732BDDD8-7F10-B7EF-01B9-FC9C716FD90D}"/>
              </a:ext>
            </a:extLst>
          </p:cNvPr>
          <p:cNvSpPr txBox="1"/>
          <p:nvPr/>
        </p:nvSpPr>
        <p:spPr>
          <a:xfrm>
            <a:off x="11125200" y="6582156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chemeClr val="bg1">
                    <a:lumMod val="50000"/>
                  </a:schemeClr>
                </a:solidFill>
              </a:rPr>
              <a:t>50%</a:t>
            </a:r>
          </a:p>
        </p:txBody>
      </p: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D0F6C645-834E-3DC6-AF9B-589A7EC82BE2}"/>
              </a:ext>
            </a:extLst>
          </p:cNvPr>
          <p:cNvCxnSpPr>
            <a:cxnSpLocks/>
          </p:cNvCxnSpPr>
          <p:nvPr/>
        </p:nvCxnSpPr>
        <p:spPr>
          <a:xfrm>
            <a:off x="13182600" y="6591300"/>
            <a:ext cx="2057400" cy="0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80FFD730-AD27-4D49-BAF3-412DAAD00618}"/>
              </a:ext>
            </a:extLst>
          </p:cNvPr>
          <p:cNvSpPr txBox="1"/>
          <p:nvPr/>
        </p:nvSpPr>
        <p:spPr>
          <a:xfrm>
            <a:off x="14338791" y="6595627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3200" b="1" dirty="0">
                <a:solidFill>
                  <a:schemeClr val="bg1">
                    <a:lumMod val="50000"/>
                  </a:schemeClr>
                </a:solidFill>
              </a:rPr>
              <a:t>50%</a:t>
            </a:r>
          </a:p>
        </p:txBody>
      </p:sp>
    </p:spTree>
    <p:extLst>
      <p:ext uri="{BB962C8B-B14F-4D97-AF65-F5344CB8AC3E}">
        <p14:creationId xmlns:p14="http://schemas.microsoft.com/office/powerpoint/2010/main" val="34329286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DBB03B0-C6DE-6FF2-F44C-7672EEB930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1708" y="4188812"/>
            <a:ext cx="5632270" cy="5675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4188813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7431154" y="6205217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1E8771E-2483-3FD5-0706-23DA4C09EB19}"/>
              </a:ext>
            </a:extLst>
          </p:cNvPr>
          <p:cNvSpPr/>
          <p:nvPr/>
        </p:nvSpPr>
        <p:spPr>
          <a:xfrm>
            <a:off x="10287000" y="4188812"/>
            <a:ext cx="4114800" cy="80228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695A90B-20B3-68F8-524D-1076559C300E}"/>
              </a:ext>
            </a:extLst>
          </p:cNvPr>
          <p:cNvSpPr/>
          <p:nvPr/>
        </p:nvSpPr>
        <p:spPr>
          <a:xfrm>
            <a:off x="11125200" y="5688794"/>
            <a:ext cx="762000" cy="5334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6A047F6-F708-DCB4-61F2-246FA77DD49B}"/>
              </a:ext>
            </a:extLst>
          </p:cNvPr>
          <p:cNvSpPr txBox="1"/>
          <p:nvPr/>
        </p:nvSpPr>
        <p:spPr>
          <a:xfrm>
            <a:off x="13025176" y="3240669"/>
            <a:ext cx="510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Só vamos mudar a mediana quando mudarmos a </a:t>
            </a:r>
            <a:r>
              <a:rPr lang="pt-BR" sz="2000" b="1" dirty="0"/>
              <a:t>quantidade de dados </a:t>
            </a:r>
            <a:r>
              <a:rPr lang="pt-BR" sz="2000" dirty="0"/>
              <a:t>adicionada a base</a:t>
            </a:r>
          </a:p>
        </p:txBody>
      </p:sp>
      <p:cxnSp>
        <p:nvCxnSpPr>
          <p:cNvPr id="15" name="Conector em Curva 14">
            <a:extLst>
              <a:ext uri="{FF2B5EF4-FFF2-40B4-BE49-F238E27FC236}">
                <a16:creationId xmlns:a16="http://schemas.microsoft.com/office/drawing/2014/main" id="{C3F78EC6-EDA1-2538-7667-CE2D3B701DAC}"/>
              </a:ext>
            </a:extLst>
          </p:cNvPr>
          <p:cNvCxnSpPr>
            <a:cxnSpLocks/>
            <a:stCxn id="8" idx="0"/>
            <a:endCxn id="12" idx="1"/>
          </p:cNvCxnSpPr>
          <p:nvPr/>
        </p:nvCxnSpPr>
        <p:spPr>
          <a:xfrm rot="5400000" flipH="1" flipV="1">
            <a:off x="12387688" y="3551324"/>
            <a:ext cx="594200" cy="680776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2688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FED2B29-A54D-FD6E-2799-CC0F8358D6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1708" y="4188812"/>
            <a:ext cx="5632270" cy="5675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ADB2A0-67E1-54D5-C8B6-28FEC58A0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4188813"/>
            <a:ext cx="5562600" cy="56767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riângulo 13">
            <a:extLst>
              <a:ext uri="{FF2B5EF4-FFF2-40B4-BE49-F238E27FC236}">
                <a16:creationId xmlns:a16="http://schemas.microsoft.com/office/drawing/2014/main" id="{E3301331-678A-E03E-C115-18B202CCF17E}"/>
              </a:ext>
            </a:extLst>
          </p:cNvPr>
          <p:cNvSpPr/>
          <p:nvPr/>
        </p:nvSpPr>
        <p:spPr>
          <a:xfrm rot="5400000">
            <a:off x="7431154" y="6205217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1E8771E-2483-3FD5-0706-23DA4C09EB19}"/>
              </a:ext>
            </a:extLst>
          </p:cNvPr>
          <p:cNvSpPr/>
          <p:nvPr/>
        </p:nvSpPr>
        <p:spPr>
          <a:xfrm>
            <a:off x="10287000" y="4188812"/>
            <a:ext cx="4114800" cy="80228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695A90B-20B3-68F8-524D-1076559C300E}"/>
              </a:ext>
            </a:extLst>
          </p:cNvPr>
          <p:cNvSpPr/>
          <p:nvPr/>
        </p:nvSpPr>
        <p:spPr>
          <a:xfrm>
            <a:off x="10972800" y="5419906"/>
            <a:ext cx="914400" cy="80228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6A047F6-F708-DCB4-61F2-246FA77DD49B}"/>
              </a:ext>
            </a:extLst>
          </p:cNvPr>
          <p:cNvSpPr txBox="1"/>
          <p:nvPr/>
        </p:nvSpPr>
        <p:spPr>
          <a:xfrm>
            <a:off x="13025176" y="3240669"/>
            <a:ext cx="510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Só vamos mudar a mediana quando mudarmos a </a:t>
            </a:r>
            <a:r>
              <a:rPr lang="pt-BR" sz="2000" b="1" dirty="0"/>
              <a:t>quantidade de dados </a:t>
            </a:r>
            <a:r>
              <a:rPr lang="pt-BR" sz="2000" dirty="0"/>
              <a:t>adicionada a base</a:t>
            </a:r>
          </a:p>
        </p:txBody>
      </p:sp>
      <p:cxnSp>
        <p:nvCxnSpPr>
          <p:cNvPr id="15" name="Conector em Curva 14">
            <a:extLst>
              <a:ext uri="{FF2B5EF4-FFF2-40B4-BE49-F238E27FC236}">
                <a16:creationId xmlns:a16="http://schemas.microsoft.com/office/drawing/2014/main" id="{C3F78EC6-EDA1-2538-7667-CE2D3B701DAC}"/>
              </a:ext>
            </a:extLst>
          </p:cNvPr>
          <p:cNvCxnSpPr>
            <a:cxnSpLocks/>
            <a:stCxn id="8" idx="0"/>
            <a:endCxn id="12" idx="1"/>
          </p:cNvCxnSpPr>
          <p:nvPr/>
        </p:nvCxnSpPr>
        <p:spPr>
          <a:xfrm rot="5400000" flipH="1" flipV="1">
            <a:off x="12387688" y="3551324"/>
            <a:ext cx="594200" cy="680776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99699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CE322EFC-EB1C-E600-48F2-18632961B352}"/>
              </a:ext>
            </a:extLst>
          </p:cNvPr>
          <p:cNvSpPr txBox="1"/>
          <p:nvPr/>
        </p:nvSpPr>
        <p:spPr>
          <a:xfrm>
            <a:off x="5287649" y="4414326"/>
            <a:ext cx="64977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1 , 2 , 2 , 3 ]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C24D9D6-9063-1BC7-3FD4-31B94A0A9611}"/>
              </a:ext>
            </a:extLst>
          </p:cNvPr>
          <p:cNvSpPr txBox="1"/>
          <p:nvPr/>
        </p:nvSpPr>
        <p:spPr>
          <a:xfrm>
            <a:off x="7010400" y="5424579"/>
            <a:ext cx="535724" cy="9233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pt-BR" sz="5400" b="1" dirty="0">
                <a:solidFill>
                  <a:srgbClr val="002060"/>
                </a:solidFill>
              </a:rPr>
              <a:t>5</a:t>
            </a:r>
            <a:endParaRPr lang="pt-BR" b="1" dirty="0">
              <a:solidFill>
                <a:srgbClr val="002060"/>
              </a:solidFill>
            </a:endParaRPr>
          </a:p>
        </p:txBody>
      </p:sp>
      <p:cxnSp>
        <p:nvCxnSpPr>
          <p:cNvPr id="17" name="Conector em Curva 16">
            <a:extLst>
              <a:ext uri="{FF2B5EF4-FFF2-40B4-BE49-F238E27FC236}">
                <a16:creationId xmlns:a16="http://schemas.microsoft.com/office/drawing/2014/main" id="{4FD18D2B-E20A-528E-34E7-B91DCDA1B31E}"/>
              </a:ext>
            </a:extLst>
          </p:cNvPr>
          <p:cNvCxnSpPr>
            <a:cxnSpLocks/>
            <a:stCxn id="7" idx="3"/>
            <a:endCxn id="16" idx="2"/>
          </p:cNvCxnSpPr>
          <p:nvPr/>
        </p:nvCxnSpPr>
        <p:spPr>
          <a:xfrm flipV="1">
            <a:off x="7546124" y="5143500"/>
            <a:ext cx="990402" cy="742744"/>
          </a:xfrm>
          <a:prstGeom prst="curvedConnector2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99703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CE322EFC-EB1C-E600-48F2-18632961B352}"/>
              </a:ext>
            </a:extLst>
          </p:cNvPr>
          <p:cNvSpPr txBox="1"/>
          <p:nvPr/>
        </p:nvSpPr>
        <p:spPr>
          <a:xfrm>
            <a:off x="5287649" y="4414326"/>
            <a:ext cx="64977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1 , 2 , 2 , 3 ]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C24D9D6-9063-1BC7-3FD4-31B94A0A9611}"/>
              </a:ext>
            </a:extLst>
          </p:cNvPr>
          <p:cNvSpPr txBox="1"/>
          <p:nvPr/>
        </p:nvSpPr>
        <p:spPr>
          <a:xfrm>
            <a:off x="7010400" y="5424579"/>
            <a:ext cx="535724" cy="9233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pt-BR" sz="5400" b="1" dirty="0">
                <a:solidFill>
                  <a:srgbClr val="002060"/>
                </a:solidFill>
              </a:rPr>
              <a:t>5</a:t>
            </a:r>
            <a:endParaRPr lang="pt-BR" b="1" dirty="0">
              <a:solidFill>
                <a:srgbClr val="002060"/>
              </a:solidFill>
            </a:endParaRPr>
          </a:p>
        </p:txBody>
      </p:sp>
      <p:cxnSp>
        <p:nvCxnSpPr>
          <p:cNvPr id="17" name="Conector em Curva 16">
            <a:extLst>
              <a:ext uri="{FF2B5EF4-FFF2-40B4-BE49-F238E27FC236}">
                <a16:creationId xmlns:a16="http://schemas.microsoft.com/office/drawing/2014/main" id="{4FD18D2B-E20A-528E-34E7-B91DCDA1B31E}"/>
              </a:ext>
            </a:extLst>
          </p:cNvPr>
          <p:cNvCxnSpPr>
            <a:cxnSpLocks/>
            <a:stCxn id="7" idx="3"/>
            <a:endCxn id="16" idx="2"/>
          </p:cNvCxnSpPr>
          <p:nvPr/>
        </p:nvCxnSpPr>
        <p:spPr>
          <a:xfrm flipV="1">
            <a:off x="7546124" y="5143500"/>
            <a:ext cx="990402" cy="742744"/>
          </a:xfrm>
          <a:prstGeom prst="curvedConnector2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B7F415A8-8E26-BA10-E10C-563FD5AE8D3F}"/>
              </a:ext>
            </a:extLst>
          </p:cNvPr>
          <p:cNvSpPr/>
          <p:nvPr/>
        </p:nvSpPr>
        <p:spPr>
          <a:xfrm>
            <a:off x="6912206" y="5485100"/>
            <a:ext cx="725062" cy="80228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19E3A5E-A86B-C254-D0A0-40C80A642EBF}"/>
              </a:ext>
            </a:extLst>
          </p:cNvPr>
          <p:cNvSpPr txBox="1"/>
          <p:nvPr/>
        </p:nvSpPr>
        <p:spPr>
          <a:xfrm>
            <a:off x="8229600" y="6354111"/>
            <a:ext cx="449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Para a </a:t>
            </a:r>
            <a:r>
              <a:rPr lang="pt-BR" sz="2800" b="1" dirty="0"/>
              <a:t>média</a:t>
            </a:r>
            <a:r>
              <a:rPr lang="pt-BR" sz="2800" dirty="0"/>
              <a:t> importa esse </a:t>
            </a:r>
            <a:r>
              <a:rPr lang="pt-BR" sz="2800" b="1" dirty="0"/>
              <a:t>valor</a:t>
            </a:r>
            <a:r>
              <a:rPr lang="pt-BR" sz="2800" dirty="0"/>
              <a:t>. Se vai ser 5, 10, 1.000</a:t>
            </a:r>
          </a:p>
        </p:txBody>
      </p:sp>
      <p:cxnSp>
        <p:nvCxnSpPr>
          <p:cNvPr id="12" name="Conector em Curva 11">
            <a:extLst>
              <a:ext uri="{FF2B5EF4-FFF2-40B4-BE49-F238E27FC236}">
                <a16:creationId xmlns:a16="http://schemas.microsoft.com/office/drawing/2014/main" id="{9648636B-7CC6-28A3-4E4C-E4D6EAB47BB2}"/>
              </a:ext>
            </a:extLst>
          </p:cNvPr>
          <p:cNvCxnSpPr>
            <a:cxnSpLocks/>
            <a:stCxn id="10" idx="4"/>
            <a:endCxn id="11" idx="1"/>
          </p:cNvCxnSpPr>
          <p:nvPr/>
        </p:nvCxnSpPr>
        <p:spPr>
          <a:xfrm rot="16200000" flipH="1">
            <a:off x="7480280" y="6081844"/>
            <a:ext cx="543777" cy="954863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0718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C24D9D6-9063-1BC7-3FD4-31B94A0A9611}"/>
              </a:ext>
            </a:extLst>
          </p:cNvPr>
          <p:cNvSpPr txBox="1"/>
          <p:nvPr/>
        </p:nvSpPr>
        <p:spPr>
          <a:xfrm>
            <a:off x="7010400" y="5424579"/>
            <a:ext cx="535724" cy="9233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pt-BR" sz="5400" b="1" dirty="0">
                <a:solidFill>
                  <a:srgbClr val="002060"/>
                </a:solidFill>
              </a:rPr>
              <a:t>5</a:t>
            </a:r>
            <a:endParaRPr lang="pt-BR" b="1" dirty="0">
              <a:solidFill>
                <a:srgbClr val="002060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7F415A8-8E26-BA10-E10C-563FD5AE8D3F}"/>
              </a:ext>
            </a:extLst>
          </p:cNvPr>
          <p:cNvSpPr/>
          <p:nvPr/>
        </p:nvSpPr>
        <p:spPr>
          <a:xfrm>
            <a:off x="6912206" y="5485100"/>
            <a:ext cx="725062" cy="80228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19E3A5E-A86B-C254-D0A0-40C80A642EBF}"/>
              </a:ext>
            </a:extLst>
          </p:cNvPr>
          <p:cNvSpPr txBox="1"/>
          <p:nvPr/>
        </p:nvSpPr>
        <p:spPr>
          <a:xfrm>
            <a:off x="8402834" y="5870083"/>
            <a:ext cx="6497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Para a </a:t>
            </a:r>
            <a:r>
              <a:rPr lang="pt-BR" sz="2800" b="1" dirty="0"/>
              <a:t>mediana</a:t>
            </a:r>
            <a:r>
              <a:rPr lang="pt-BR" sz="2800" dirty="0"/>
              <a:t>, só vai importar se ele vai entrar </a:t>
            </a:r>
            <a:r>
              <a:rPr lang="pt-BR" sz="2800" b="1" dirty="0"/>
              <a:t>antes ou depois</a:t>
            </a:r>
            <a:r>
              <a:rPr lang="pt-BR" sz="2800" dirty="0"/>
              <a:t> da mediana atual</a:t>
            </a:r>
          </a:p>
        </p:txBody>
      </p:sp>
      <p:cxnSp>
        <p:nvCxnSpPr>
          <p:cNvPr id="12" name="Conector em Curva 11">
            <a:extLst>
              <a:ext uri="{FF2B5EF4-FFF2-40B4-BE49-F238E27FC236}">
                <a16:creationId xmlns:a16="http://schemas.microsoft.com/office/drawing/2014/main" id="{9648636B-7CC6-28A3-4E4C-E4D6EAB47BB2}"/>
              </a:ext>
            </a:extLst>
          </p:cNvPr>
          <p:cNvCxnSpPr>
            <a:cxnSpLocks/>
          </p:cNvCxnSpPr>
          <p:nvPr/>
        </p:nvCxnSpPr>
        <p:spPr>
          <a:xfrm flipV="1">
            <a:off x="7637268" y="5067300"/>
            <a:ext cx="1613003" cy="822118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36222FC8-45C6-9D29-4362-A5359B815A00}"/>
              </a:ext>
            </a:extLst>
          </p:cNvPr>
          <p:cNvCxnSpPr>
            <a:cxnSpLocks/>
          </p:cNvCxnSpPr>
          <p:nvPr/>
        </p:nvCxnSpPr>
        <p:spPr>
          <a:xfrm>
            <a:off x="8458200" y="3771900"/>
            <a:ext cx="0" cy="1537087"/>
          </a:xfrm>
          <a:prstGeom prst="line">
            <a:avLst/>
          </a:prstGeom>
          <a:ln w="57150">
            <a:solidFill>
              <a:srgbClr val="003C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6">
            <a:extLst>
              <a:ext uri="{FF2B5EF4-FFF2-40B4-BE49-F238E27FC236}">
                <a16:creationId xmlns:a16="http://schemas.microsoft.com/office/drawing/2014/main" id="{CE322EFC-EB1C-E600-48F2-18632961B352}"/>
              </a:ext>
            </a:extLst>
          </p:cNvPr>
          <p:cNvSpPr txBox="1"/>
          <p:nvPr/>
        </p:nvSpPr>
        <p:spPr>
          <a:xfrm>
            <a:off x="5287649" y="4414326"/>
            <a:ext cx="64977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1 , 2 , 2 , 3 ]</a:t>
            </a:r>
          </a:p>
        </p:txBody>
      </p:sp>
      <p:cxnSp>
        <p:nvCxnSpPr>
          <p:cNvPr id="24" name="Conector em Curva 23">
            <a:extLst>
              <a:ext uri="{FF2B5EF4-FFF2-40B4-BE49-F238E27FC236}">
                <a16:creationId xmlns:a16="http://schemas.microsoft.com/office/drawing/2014/main" id="{ABE8A68E-E9B0-1D5F-D736-8BBFEE3BB58A}"/>
              </a:ext>
            </a:extLst>
          </p:cNvPr>
          <p:cNvCxnSpPr>
            <a:cxnSpLocks/>
          </p:cNvCxnSpPr>
          <p:nvPr/>
        </p:nvCxnSpPr>
        <p:spPr>
          <a:xfrm flipV="1">
            <a:off x="7620000" y="5067300"/>
            <a:ext cx="383112" cy="818944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726C3AC0-1164-9309-475B-043871F651C9}"/>
              </a:ext>
            </a:extLst>
          </p:cNvPr>
          <p:cNvSpPr txBox="1"/>
          <p:nvPr/>
        </p:nvSpPr>
        <p:spPr>
          <a:xfrm>
            <a:off x="8443769" y="3621127"/>
            <a:ext cx="6497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003C14"/>
                </a:solidFill>
              </a:rPr>
              <a:t>mediana atual</a:t>
            </a:r>
          </a:p>
        </p:txBody>
      </p:sp>
    </p:spTree>
    <p:extLst>
      <p:ext uri="{BB962C8B-B14F-4D97-AF65-F5344CB8AC3E}">
        <p14:creationId xmlns:p14="http://schemas.microsoft.com/office/powerpoint/2010/main" val="31973319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C24D9D6-9063-1BC7-3FD4-31B94A0A9611}"/>
              </a:ext>
            </a:extLst>
          </p:cNvPr>
          <p:cNvSpPr txBox="1"/>
          <p:nvPr/>
        </p:nvSpPr>
        <p:spPr>
          <a:xfrm>
            <a:off x="7010400" y="5424579"/>
            <a:ext cx="535724" cy="9233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pt-BR" sz="5400" b="1" dirty="0">
                <a:solidFill>
                  <a:srgbClr val="002060"/>
                </a:solidFill>
              </a:rPr>
              <a:t>5</a:t>
            </a:r>
            <a:endParaRPr lang="pt-BR" b="1" dirty="0">
              <a:solidFill>
                <a:srgbClr val="002060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7F415A8-8E26-BA10-E10C-563FD5AE8D3F}"/>
              </a:ext>
            </a:extLst>
          </p:cNvPr>
          <p:cNvSpPr/>
          <p:nvPr/>
        </p:nvSpPr>
        <p:spPr>
          <a:xfrm>
            <a:off x="6912206" y="5485100"/>
            <a:ext cx="725062" cy="80228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19E3A5E-A86B-C254-D0A0-40C80A642EBF}"/>
              </a:ext>
            </a:extLst>
          </p:cNvPr>
          <p:cNvSpPr txBox="1"/>
          <p:nvPr/>
        </p:nvSpPr>
        <p:spPr>
          <a:xfrm>
            <a:off x="8402834" y="5870083"/>
            <a:ext cx="64977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Para a </a:t>
            </a:r>
            <a:r>
              <a:rPr lang="pt-BR" sz="2800" b="1" dirty="0"/>
              <a:t>mediana</a:t>
            </a:r>
            <a:r>
              <a:rPr lang="pt-BR" sz="2800" dirty="0"/>
              <a:t>, só vai importar se ele vai entrar </a:t>
            </a:r>
            <a:r>
              <a:rPr lang="pt-BR" sz="2800" b="1" dirty="0"/>
              <a:t>antes ou depois</a:t>
            </a:r>
            <a:r>
              <a:rPr lang="pt-BR" sz="2800" dirty="0"/>
              <a:t> da mediana atual (ou seja, a distribuição dos dados)</a:t>
            </a:r>
          </a:p>
        </p:txBody>
      </p:sp>
      <p:cxnSp>
        <p:nvCxnSpPr>
          <p:cNvPr id="12" name="Conector em Curva 11">
            <a:extLst>
              <a:ext uri="{FF2B5EF4-FFF2-40B4-BE49-F238E27FC236}">
                <a16:creationId xmlns:a16="http://schemas.microsoft.com/office/drawing/2014/main" id="{9648636B-7CC6-28A3-4E4C-E4D6EAB47BB2}"/>
              </a:ext>
            </a:extLst>
          </p:cNvPr>
          <p:cNvCxnSpPr>
            <a:cxnSpLocks/>
          </p:cNvCxnSpPr>
          <p:nvPr/>
        </p:nvCxnSpPr>
        <p:spPr>
          <a:xfrm flipV="1">
            <a:off x="7637268" y="5067300"/>
            <a:ext cx="1613003" cy="822118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36222FC8-45C6-9D29-4362-A5359B815A00}"/>
              </a:ext>
            </a:extLst>
          </p:cNvPr>
          <p:cNvCxnSpPr>
            <a:cxnSpLocks/>
          </p:cNvCxnSpPr>
          <p:nvPr/>
        </p:nvCxnSpPr>
        <p:spPr>
          <a:xfrm>
            <a:off x="8458200" y="3771900"/>
            <a:ext cx="0" cy="1537087"/>
          </a:xfrm>
          <a:prstGeom prst="line">
            <a:avLst/>
          </a:prstGeom>
          <a:ln w="57150">
            <a:solidFill>
              <a:srgbClr val="003C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6">
            <a:extLst>
              <a:ext uri="{FF2B5EF4-FFF2-40B4-BE49-F238E27FC236}">
                <a16:creationId xmlns:a16="http://schemas.microsoft.com/office/drawing/2014/main" id="{CE322EFC-EB1C-E600-48F2-18632961B352}"/>
              </a:ext>
            </a:extLst>
          </p:cNvPr>
          <p:cNvSpPr txBox="1"/>
          <p:nvPr/>
        </p:nvSpPr>
        <p:spPr>
          <a:xfrm>
            <a:off x="5287649" y="4414326"/>
            <a:ext cx="64977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1 , 2 , 2 , 3 ]</a:t>
            </a:r>
          </a:p>
        </p:txBody>
      </p:sp>
      <p:cxnSp>
        <p:nvCxnSpPr>
          <p:cNvPr id="24" name="Conector em Curva 23">
            <a:extLst>
              <a:ext uri="{FF2B5EF4-FFF2-40B4-BE49-F238E27FC236}">
                <a16:creationId xmlns:a16="http://schemas.microsoft.com/office/drawing/2014/main" id="{ABE8A68E-E9B0-1D5F-D736-8BBFEE3BB58A}"/>
              </a:ext>
            </a:extLst>
          </p:cNvPr>
          <p:cNvCxnSpPr>
            <a:cxnSpLocks/>
          </p:cNvCxnSpPr>
          <p:nvPr/>
        </p:nvCxnSpPr>
        <p:spPr>
          <a:xfrm flipV="1">
            <a:off x="7620000" y="5067300"/>
            <a:ext cx="383112" cy="818944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726C3AC0-1164-9309-475B-043871F651C9}"/>
              </a:ext>
            </a:extLst>
          </p:cNvPr>
          <p:cNvSpPr txBox="1"/>
          <p:nvPr/>
        </p:nvSpPr>
        <p:spPr>
          <a:xfrm>
            <a:off x="8443769" y="3621127"/>
            <a:ext cx="6497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003C14"/>
                </a:solidFill>
              </a:rPr>
              <a:t>mediana atual</a:t>
            </a:r>
          </a:p>
        </p:txBody>
      </p:sp>
      <p:sp>
        <p:nvSpPr>
          <p:cNvPr id="15" name="Triângulo 14">
            <a:extLst>
              <a:ext uri="{FF2B5EF4-FFF2-40B4-BE49-F238E27FC236}">
                <a16:creationId xmlns:a16="http://schemas.microsoft.com/office/drawing/2014/main" id="{BBBEBD6A-74CA-B22C-DB68-B9AF139FB08F}"/>
              </a:ext>
            </a:extLst>
          </p:cNvPr>
          <p:cNvSpPr/>
          <p:nvPr/>
        </p:nvSpPr>
        <p:spPr>
          <a:xfrm rot="10800000">
            <a:off x="7355426" y="7396190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7D7903DC-BBE6-ACC6-1697-29AB65D0A791}"/>
              </a:ext>
            </a:extLst>
          </p:cNvPr>
          <p:cNvSpPr txBox="1"/>
          <p:nvPr/>
        </p:nvSpPr>
        <p:spPr>
          <a:xfrm>
            <a:off x="5209323" y="8189013"/>
            <a:ext cx="6497754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[ 1 , 1 , 2 , 2 , 3 , 5 ]</a:t>
            </a:r>
          </a:p>
        </p:txBody>
      </p:sp>
    </p:spTree>
    <p:extLst>
      <p:ext uri="{BB962C8B-B14F-4D97-AF65-F5344CB8AC3E}">
        <p14:creationId xmlns:p14="http://schemas.microsoft.com/office/powerpoint/2010/main" val="2051405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id="{A385F7F5-BF09-5874-5DBD-D65186179A17}"/>
              </a:ext>
            </a:extLst>
          </p:cNvPr>
          <p:cNvSpPr/>
          <p:nvPr/>
        </p:nvSpPr>
        <p:spPr>
          <a:xfrm>
            <a:off x="4724400" y="5448300"/>
            <a:ext cx="10972800" cy="2253952"/>
          </a:xfrm>
          <a:prstGeom prst="rect">
            <a:avLst/>
          </a:prstGeom>
          <a:solidFill>
            <a:srgbClr val="13538A"/>
          </a:solidFill>
        </p:spPr>
        <p:txBody>
          <a:bodyPr/>
          <a:lstStyle/>
          <a:p>
            <a:endParaRPr lang="pt-BR"/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E0D85472-6129-79AA-4B78-BCE5C14033A5}"/>
              </a:ext>
            </a:extLst>
          </p:cNvPr>
          <p:cNvSpPr txBox="1"/>
          <p:nvPr/>
        </p:nvSpPr>
        <p:spPr>
          <a:xfrm>
            <a:off x="1427438" y="2508548"/>
            <a:ext cx="15433125" cy="5269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O que </a:t>
            </a:r>
            <a:r>
              <a:rPr lang="en-US" sz="15425" spc="2313" dirty="0" err="1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é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  <a:p>
            <a:pPr algn="r">
              <a:lnSpc>
                <a:spcPts val="21596"/>
              </a:lnSpc>
            </a:pPr>
            <a:r>
              <a:rPr lang="en-US" sz="15425" spc="2313" dirty="0" err="1">
                <a:solidFill>
                  <a:srgbClr val="FFC331"/>
                </a:solidFill>
                <a:latin typeface="Big Shoulders Display Bold"/>
              </a:rPr>
              <a:t>Estatística</a:t>
            </a: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?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1FE37A2-037B-8755-2C13-00AD808C5B90}"/>
              </a:ext>
            </a:extLst>
          </p:cNvPr>
          <p:cNvSpPr/>
          <p:nvPr/>
        </p:nvSpPr>
        <p:spPr>
          <a:xfrm>
            <a:off x="-152400" y="-190500"/>
            <a:ext cx="18592800" cy="10600871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INTRODUÇÃO </a:t>
            </a:r>
            <a:r>
              <a:rPr lang="en-US" sz="6248" dirty="0" err="1">
                <a:solidFill>
                  <a:srgbClr val="FFC331"/>
                </a:solidFill>
                <a:latin typeface="Big Shoulders Display Bold"/>
              </a:rPr>
              <a:t>À</a:t>
            </a: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 ESTATÍSTICA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9B6FCB68-23F5-1955-A698-344E3F40E7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987" y="2234696"/>
            <a:ext cx="2451568" cy="5150057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76D76B42-33BB-6EC7-4C7C-9C007C2CF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355" y="4388214"/>
            <a:ext cx="6984324" cy="5220606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AFD231B-480E-D814-C930-3ED4CE92D3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6342" y="2366970"/>
            <a:ext cx="6790315" cy="5344066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2BF65AB-7FC9-89E2-95CA-2616FCAECE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42601" y="6874078"/>
            <a:ext cx="2451568" cy="2839586"/>
          </a:xfrm>
          <a:prstGeom prst="rect">
            <a:avLst/>
          </a:prstGeom>
          <a:ln w="28575">
            <a:solidFill>
              <a:srgbClr val="11538A"/>
            </a:solidFill>
          </a:ln>
        </p:spPr>
      </p:pic>
      <p:pic>
        <p:nvPicPr>
          <p:cNvPr id="14" name="Imagem 13" descr="Ícone&#10;&#10;Descrição gerada automaticamente">
            <a:extLst>
              <a:ext uri="{FF2B5EF4-FFF2-40B4-BE49-F238E27FC236}">
                <a16:creationId xmlns:a16="http://schemas.microsoft.com/office/drawing/2014/main" id="{4D7DF335-D766-9170-CD57-4C05FD6D5F8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546" y="2411172"/>
            <a:ext cx="1167460" cy="1167460"/>
          </a:xfrm>
          <a:prstGeom prst="rect">
            <a:avLst/>
          </a:prstGeom>
        </p:spPr>
      </p:pic>
      <p:pic>
        <p:nvPicPr>
          <p:cNvPr id="15" name="Imagem 14" descr="Ícone&#10;&#10;Descrição gerada automaticamente">
            <a:extLst>
              <a:ext uri="{FF2B5EF4-FFF2-40B4-BE49-F238E27FC236}">
                <a16:creationId xmlns:a16="http://schemas.microsoft.com/office/drawing/2014/main" id="{8D9A91A8-6CB5-3E21-0FDC-E6C989A9CD7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585" y="4388214"/>
            <a:ext cx="1167460" cy="1167460"/>
          </a:xfrm>
          <a:prstGeom prst="rect">
            <a:avLst/>
          </a:prstGeom>
        </p:spPr>
      </p:pic>
      <p:pic>
        <p:nvPicPr>
          <p:cNvPr id="16" name="Imagem 15" descr="Ícone&#10;&#10;Descrição gerada automaticamente">
            <a:extLst>
              <a:ext uri="{FF2B5EF4-FFF2-40B4-BE49-F238E27FC236}">
                <a16:creationId xmlns:a16="http://schemas.microsoft.com/office/drawing/2014/main" id="{A0B86AFD-6D8A-A960-04D5-0AF98542B6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2364583"/>
            <a:ext cx="1167460" cy="1167460"/>
          </a:xfrm>
          <a:prstGeom prst="rect">
            <a:avLst/>
          </a:prstGeom>
        </p:spPr>
      </p:pic>
      <p:pic>
        <p:nvPicPr>
          <p:cNvPr id="17" name="Imagem 16" descr="Ícone&#10;&#10;Descrição gerada automaticamente">
            <a:extLst>
              <a:ext uri="{FF2B5EF4-FFF2-40B4-BE49-F238E27FC236}">
                <a16:creationId xmlns:a16="http://schemas.microsoft.com/office/drawing/2014/main" id="{38837466-EE20-90E1-6E25-C8938140AE2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5696" y="6874078"/>
            <a:ext cx="1167460" cy="116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1768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83E8C18-3D71-647B-7358-67A43762B8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4248752"/>
            <a:ext cx="5334000" cy="53752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riângulo 17">
            <a:extLst>
              <a:ext uri="{FF2B5EF4-FFF2-40B4-BE49-F238E27FC236}">
                <a16:creationId xmlns:a16="http://schemas.microsoft.com/office/drawing/2014/main" id="{4078B71D-E039-6045-C54C-0F791CFFEC39}"/>
              </a:ext>
            </a:extLst>
          </p:cNvPr>
          <p:cNvSpPr/>
          <p:nvPr/>
        </p:nvSpPr>
        <p:spPr>
          <a:xfrm rot="5400000">
            <a:off x="6781800" y="6745873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7D52D429-6FCA-540B-9847-A07AA22A5CCF}"/>
              </a:ext>
            </a:extLst>
          </p:cNvPr>
          <p:cNvSpPr txBox="1"/>
          <p:nvPr/>
        </p:nvSpPr>
        <p:spPr>
          <a:xfrm>
            <a:off x="9067801" y="6028432"/>
            <a:ext cx="64977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Podemos usar a média para </a:t>
            </a:r>
            <a:r>
              <a:rPr lang="pt-BR" sz="2800" b="1" dirty="0"/>
              <a:t>analisar a avaliação de empresas</a:t>
            </a:r>
          </a:p>
          <a:p>
            <a:r>
              <a:rPr lang="pt-BR" sz="2800" dirty="0"/>
              <a:t>- Só que nessas avaliações, a nota varia de 0 a 10 ou de 1 a 5 </a:t>
            </a:r>
            <a:r>
              <a:rPr lang="pt-BR" sz="2800" b="1" dirty="0"/>
              <a:t>(evita outliers)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851B0CC-49E1-57B0-9733-9CF75F78B7CB}"/>
              </a:ext>
            </a:extLst>
          </p:cNvPr>
          <p:cNvSpPr/>
          <p:nvPr/>
        </p:nvSpPr>
        <p:spPr>
          <a:xfrm>
            <a:off x="2286000" y="5514780"/>
            <a:ext cx="914400" cy="4669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36690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83E8C18-3D71-647B-7358-67A43762B8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4248752"/>
            <a:ext cx="5334000" cy="53752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riângulo 17">
            <a:extLst>
              <a:ext uri="{FF2B5EF4-FFF2-40B4-BE49-F238E27FC236}">
                <a16:creationId xmlns:a16="http://schemas.microsoft.com/office/drawing/2014/main" id="{4078B71D-E039-6045-C54C-0F791CFFEC39}"/>
              </a:ext>
            </a:extLst>
          </p:cNvPr>
          <p:cNvSpPr/>
          <p:nvPr/>
        </p:nvSpPr>
        <p:spPr>
          <a:xfrm rot="5400000">
            <a:off x="6781800" y="6745873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7D52D429-6FCA-540B-9847-A07AA22A5CCF}"/>
              </a:ext>
            </a:extLst>
          </p:cNvPr>
          <p:cNvSpPr txBox="1"/>
          <p:nvPr/>
        </p:nvSpPr>
        <p:spPr>
          <a:xfrm>
            <a:off x="9067801" y="5812988"/>
            <a:ext cx="64977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Podemos usar a mediana para avaliar o </a:t>
            </a:r>
            <a:r>
              <a:rPr lang="pt-BR" sz="2800" b="1" dirty="0"/>
              <a:t>tempo de resposta de uma solicitação</a:t>
            </a:r>
          </a:p>
          <a:p>
            <a:r>
              <a:rPr lang="pt-BR" sz="2800" dirty="0"/>
              <a:t>- Se ocorreu um problema no sistema que a solicitação não foi fechada, isso não vai penalizar a empresa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851B0CC-49E1-57B0-9733-9CF75F78B7CB}"/>
              </a:ext>
            </a:extLst>
          </p:cNvPr>
          <p:cNvSpPr/>
          <p:nvPr/>
        </p:nvSpPr>
        <p:spPr>
          <a:xfrm>
            <a:off x="2438400" y="5753100"/>
            <a:ext cx="914400" cy="4669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89636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592C039-23CA-1AFF-F0E8-5A1E5522FF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4248752"/>
            <a:ext cx="5334000" cy="53752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 E MEDIANA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153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AO COMEÇAR A RELACIONAR MEDIANA COM A MÉDIA, JÁ COMEÇAMOS A TER UMA IDEIA DA DISTRIBUIÇÃO DOS NOSSOS DADOS</a:t>
            </a:r>
          </a:p>
        </p:txBody>
      </p:sp>
      <p:sp>
        <p:nvSpPr>
          <p:cNvPr id="18" name="Triângulo 17">
            <a:extLst>
              <a:ext uri="{FF2B5EF4-FFF2-40B4-BE49-F238E27FC236}">
                <a16:creationId xmlns:a16="http://schemas.microsoft.com/office/drawing/2014/main" id="{4078B71D-E039-6045-C54C-0F791CFFEC39}"/>
              </a:ext>
            </a:extLst>
          </p:cNvPr>
          <p:cNvSpPr/>
          <p:nvPr/>
        </p:nvSpPr>
        <p:spPr>
          <a:xfrm rot="5400000">
            <a:off x="6781800" y="6745873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7D52D429-6FCA-540B-9847-A07AA22A5CCF}"/>
              </a:ext>
            </a:extLst>
          </p:cNvPr>
          <p:cNvSpPr txBox="1"/>
          <p:nvPr/>
        </p:nvSpPr>
        <p:spPr>
          <a:xfrm>
            <a:off x="9067801" y="6459319"/>
            <a:ext cx="6497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Podemos usar a média e os </a:t>
            </a:r>
            <a:r>
              <a:rPr lang="pt-BR" sz="2800" b="1" dirty="0"/>
              <a:t>outliers</a:t>
            </a:r>
            <a:r>
              <a:rPr lang="pt-BR" sz="2800" dirty="0"/>
              <a:t> para </a:t>
            </a:r>
            <a:r>
              <a:rPr lang="pt-BR" sz="2800" b="1" dirty="0"/>
              <a:t>identificação de fraudes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851B0CC-49E1-57B0-9733-9CF75F78B7CB}"/>
              </a:ext>
            </a:extLst>
          </p:cNvPr>
          <p:cNvSpPr/>
          <p:nvPr/>
        </p:nvSpPr>
        <p:spPr>
          <a:xfrm>
            <a:off x="2286000" y="5524500"/>
            <a:ext cx="914400" cy="46692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A7D37F0-5E42-49B1-6584-167CD4200AAF}"/>
              </a:ext>
            </a:extLst>
          </p:cNvPr>
          <p:cNvSpPr/>
          <p:nvPr/>
        </p:nvSpPr>
        <p:spPr>
          <a:xfrm>
            <a:off x="6400800" y="9029700"/>
            <a:ext cx="381000" cy="78389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51418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MODA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VALOR MAIS FREQUENTE DO CONJUNTO DE DADOS</a:t>
            </a: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1E06744C-A559-759B-7C31-9234851AC13C}"/>
              </a:ext>
            </a:extLst>
          </p:cNvPr>
          <p:cNvGrpSpPr/>
          <p:nvPr/>
        </p:nvGrpSpPr>
        <p:grpSpPr>
          <a:xfrm>
            <a:off x="2916610" y="3474716"/>
            <a:ext cx="12454781" cy="5842000"/>
            <a:chOff x="2556619" y="3474716"/>
            <a:chExt cx="12454781" cy="5842000"/>
          </a:xfrm>
        </p:grpSpPr>
        <p:sp>
          <p:nvSpPr>
            <p:cNvPr id="14" name="Triângulo 13">
              <a:extLst>
                <a:ext uri="{FF2B5EF4-FFF2-40B4-BE49-F238E27FC236}">
                  <a16:creationId xmlns:a16="http://schemas.microsoft.com/office/drawing/2014/main" id="{E3301331-678A-E03E-C115-18B202CCF17E}"/>
                </a:ext>
              </a:extLst>
            </p:cNvPr>
            <p:cNvSpPr/>
            <p:nvPr/>
          </p:nvSpPr>
          <p:spPr>
            <a:xfrm rot="5400000">
              <a:off x="6883588" y="6205216"/>
              <a:ext cx="2362200" cy="381000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650A4C30-6D98-F2D5-AAEF-0BCA03441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77400" y="3570621"/>
              <a:ext cx="5334000" cy="565019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" name="Imagem 10" descr="Uma imagem contendo pessoa, estrada, homem, jovem&#10;&#10;Descrição gerada automaticamente">
              <a:extLst>
                <a:ext uri="{FF2B5EF4-FFF2-40B4-BE49-F238E27FC236}">
                  <a16:creationId xmlns:a16="http://schemas.microsoft.com/office/drawing/2014/main" id="{21AE960A-4AC6-A119-C83E-629DB9F61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6619" y="3474716"/>
              <a:ext cx="3898900" cy="5842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11964836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MODA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62305097-8DED-ADBF-9E13-99B767EAAC53}"/>
              </a:ext>
            </a:extLst>
          </p:cNvPr>
          <p:cNvSpPr txBox="1"/>
          <p:nvPr/>
        </p:nvSpPr>
        <p:spPr>
          <a:xfrm>
            <a:off x="893646" y="2247900"/>
            <a:ext cx="17012988" cy="729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VALOR MAIS FREQUENTE DO CONJUNTO DE DADOS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883D219-A2EC-5CC8-3E2B-E11FC16484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6976" y="3570620"/>
            <a:ext cx="5334000" cy="56501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riângulo 11">
            <a:extLst>
              <a:ext uri="{FF2B5EF4-FFF2-40B4-BE49-F238E27FC236}">
                <a16:creationId xmlns:a16="http://schemas.microsoft.com/office/drawing/2014/main" id="{CE92A712-9852-14B2-E9C3-CCF125E0FA3D}"/>
              </a:ext>
            </a:extLst>
          </p:cNvPr>
          <p:cNvSpPr/>
          <p:nvPr/>
        </p:nvSpPr>
        <p:spPr>
          <a:xfrm rot="5400000">
            <a:off x="7243579" y="6205216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F6C888F7-74DB-F5A6-D229-6FDE42793C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8382" y="3570620"/>
            <a:ext cx="5334000" cy="56501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FAEC0722-7EF4-6AC8-F55B-DC0FE53A5141}"/>
              </a:ext>
            </a:extLst>
          </p:cNvPr>
          <p:cNvSpPr/>
          <p:nvPr/>
        </p:nvSpPr>
        <p:spPr>
          <a:xfrm>
            <a:off x="9643591" y="3570620"/>
            <a:ext cx="4114800" cy="80228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2CF22F0A-7F1E-B38C-6BB3-98018A10FD18}"/>
              </a:ext>
            </a:extLst>
          </p:cNvPr>
          <p:cNvSpPr txBox="1"/>
          <p:nvPr/>
        </p:nvSpPr>
        <p:spPr>
          <a:xfrm>
            <a:off x="12381766" y="2322141"/>
            <a:ext cx="533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Só vamos conseguir mudar a moda se a quantidade de registros adicionado for suficiente para fazer </a:t>
            </a:r>
            <a:r>
              <a:rPr lang="pt-BR" sz="2000" b="1" dirty="0"/>
              <a:t>esse valor ser o mais frequente</a:t>
            </a:r>
          </a:p>
        </p:txBody>
      </p:sp>
      <p:cxnSp>
        <p:nvCxnSpPr>
          <p:cNvPr id="18" name="Conector em Curva 17">
            <a:extLst>
              <a:ext uri="{FF2B5EF4-FFF2-40B4-BE49-F238E27FC236}">
                <a16:creationId xmlns:a16="http://schemas.microsoft.com/office/drawing/2014/main" id="{5EB04CED-40AA-DB1F-409E-7497150CA43D}"/>
              </a:ext>
            </a:extLst>
          </p:cNvPr>
          <p:cNvCxnSpPr>
            <a:cxnSpLocks/>
            <a:stCxn id="16" idx="0"/>
            <a:endCxn id="17" idx="1"/>
          </p:cNvCxnSpPr>
          <p:nvPr/>
        </p:nvCxnSpPr>
        <p:spPr>
          <a:xfrm rot="5400000" flipH="1" flipV="1">
            <a:off x="11671055" y="2859910"/>
            <a:ext cx="740647" cy="680775"/>
          </a:xfrm>
          <a:prstGeom prst="curved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581129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DA732AAE-8D4D-8FC6-1C8B-75E377815A60}"/>
              </a:ext>
            </a:extLst>
          </p:cNvPr>
          <p:cNvSpPr txBox="1"/>
          <p:nvPr/>
        </p:nvSpPr>
        <p:spPr>
          <a:xfrm>
            <a:off x="891874" y="2247900"/>
            <a:ext cx="53339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Média: 1.67</a:t>
            </a:r>
          </a:p>
          <a:p>
            <a:r>
              <a:rPr lang="pt-BR" sz="3600" b="1" dirty="0"/>
              <a:t>Mediana: 1.5</a:t>
            </a:r>
          </a:p>
          <a:p>
            <a:r>
              <a:rPr lang="pt-BR" sz="3600" b="1" dirty="0"/>
              <a:t>Moda: 1</a:t>
            </a:r>
          </a:p>
          <a:p>
            <a:r>
              <a:rPr lang="pt-BR" sz="3600" b="1" dirty="0"/>
              <a:t>Registros: 6</a:t>
            </a:r>
          </a:p>
          <a:p>
            <a:r>
              <a:rPr lang="pt-BR" sz="3600" b="1" dirty="0"/>
              <a:t>Mínimo: 1</a:t>
            </a:r>
          </a:p>
          <a:p>
            <a:r>
              <a:rPr lang="pt-BR" sz="3600" b="1" dirty="0"/>
              <a:t>Máximo: 3</a:t>
            </a:r>
          </a:p>
          <a:p>
            <a:r>
              <a:rPr lang="pt-BR" sz="3600" b="1" dirty="0"/>
              <a:t>- Somente valores inteiros</a:t>
            </a:r>
          </a:p>
        </p:txBody>
      </p:sp>
    </p:spTree>
    <p:extLst>
      <p:ext uri="{BB962C8B-B14F-4D97-AF65-F5344CB8AC3E}">
        <p14:creationId xmlns:p14="http://schemas.microsoft.com/office/powerpoint/2010/main" val="19065891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6ABB757B-37E1-7829-9F9E-74980406918B}"/>
              </a:ext>
            </a:extLst>
          </p:cNvPr>
          <p:cNvGrpSpPr/>
          <p:nvPr/>
        </p:nvGrpSpPr>
        <p:grpSpPr>
          <a:xfrm>
            <a:off x="5329953" y="6384422"/>
            <a:ext cx="7628095" cy="914400"/>
            <a:chOff x="5393848" y="6384422"/>
            <a:chExt cx="7628095" cy="914400"/>
          </a:xfrm>
        </p:grpSpPr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BF095E36-4316-7EC5-AEBE-899E738B19E4}"/>
                </a:ext>
              </a:extLst>
            </p:cNvPr>
            <p:cNvSpPr/>
            <p:nvPr/>
          </p:nvSpPr>
          <p:spPr>
            <a:xfrm>
              <a:off x="5393848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1A9B045C-5EF4-C0C2-266C-65B99AB1F9F3}"/>
                </a:ext>
              </a:extLst>
            </p:cNvPr>
            <p:cNvSpPr/>
            <p:nvPr/>
          </p:nvSpPr>
          <p:spPr>
            <a:xfrm>
              <a:off x="6736587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C3FACF2D-2DE2-B56B-B0FF-F1C5B19AFD64}"/>
                </a:ext>
              </a:extLst>
            </p:cNvPr>
            <p:cNvSpPr/>
            <p:nvPr/>
          </p:nvSpPr>
          <p:spPr>
            <a:xfrm>
              <a:off x="8079326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2C9F0E2C-19A8-3550-E680-C839F6BB8036}"/>
                </a:ext>
              </a:extLst>
            </p:cNvPr>
            <p:cNvSpPr/>
            <p:nvPr/>
          </p:nvSpPr>
          <p:spPr>
            <a:xfrm>
              <a:off x="9422065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0B61D7D2-DF00-9C48-2E52-1E05A70A1D19}"/>
                </a:ext>
              </a:extLst>
            </p:cNvPr>
            <p:cNvSpPr/>
            <p:nvPr/>
          </p:nvSpPr>
          <p:spPr>
            <a:xfrm>
              <a:off x="10764804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C2224BA4-048A-AE6C-1326-021862083195}"/>
                </a:ext>
              </a:extLst>
            </p:cNvPr>
            <p:cNvSpPr/>
            <p:nvPr/>
          </p:nvSpPr>
          <p:spPr>
            <a:xfrm>
              <a:off x="12107543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123EDC6F-CA15-1976-0F77-1D4EB6C07032}"/>
              </a:ext>
            </a:extLst>
          </p:cNvPr>
          <p:cNvSpPr txBox="1"/>
          <p:nvPr/>
        </p:nvSpPr>
        <p:spPr>
          <a:xfrm>
            <a:off x="891874" y="2247900"/>
            <a:ext cx="53339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Média: 1.67</a:t>
            </a:r>
          </a:p>
          <a:p>
            <a:r>
              <a:rPr lang="pt-BR" sz="3600" b="1" dirty="0"/>
              <a:t>Mediana: 1.5</a:t>
            </a:r>
          </a:p>
          <a:p>
            <a:r>
              <a:rPr lang="pt-BR" sz="3600" b="1" dirty="0"/>
              <a:t>Moda: 1</a:t>
            </a:r>
          </a:p>
          <a:p>
            <a:r>
              <a:rPr lang="pt-BR" sz="3600" b="1" dirty="0">
                <a:solidFill>
                  <a:srgbClr val="C00000"/>
                </a:solidFill>
              </a:rPr>
              <a:t>Registros: 6</a:t>
            </a:r>
          </a:p>
          <a:p>
            <a:r>
              <a:rPr lang="pt-BR" sz="3600" b="1" dirty="0"/>
              <a:t>Mínimo: 1</a:t>
            </a:r>
          </a:p>
          <a:p>
            <a:r>
              <a:rPr lang="pt-BR" sz="3600" b="1" dirty="0"/>
              <a:t>Máximo: 3</a:t>
            </a:r>
          </a:p>
          <a:p>
            <a:r>
              <a:rPr lang="pt-BR" sz="3600" b="1" dirty="0"/>
              <a:t>- Somente valores inteiros</a:t>
            </a:r>
          </a:p>
        </p:txBody>
      </p:sp>
    </p:spTree>
    <p:extLst>
      <p:ext uri="{BB962C8B-B14F-4D97-AF65-F5344CB8AC3E}">
        <p14:creationId xmlns:p14="http://schemas.microsoft.com/office/powerpoint/2010/main" val="18767236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BC32A21-A60F-4185-B0DF-EA13667E02C1}"/>
              </a:ext>
            </a:extLst>
          </p:cNvPr>
          <p:cNvSpPr txBox="1"/>
          <p:nvPr/>
        </p:nvSpPr>
        <p:spPr>
          <a:xfrm>
            <a:off x="891874" y="2247900"/>
            <a:ext cx="53339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Média: 1.67</a:t>
            </a:r>
          </a:p>
          <a:p>
            <a:r>
              <a:rPr lang="pt-BR" sz="3600" b="1" dirty="0">
                <a:solidFill>
                  <a:srgbClr val="C00000"/>
                </a:solidFill>
              </a:rPr>
              <a:t>Mediana: 1.5</a:t>
            </a:r>
          </a:p>
          <a:p>
            <a:r>
              <a:rPr lang="pt-BR" sz="3600" b="1" dirty="0"/>
              <a:t>Moda: 1</a:t>
            </a:r>
          </a:p>
          <a:p>
            <a:r>
              <a:rPr lang="pt-BR" sz="3600" b="1" dirty="0"/>
              <a:t>Registros: 6</a:t>
            </a:r>
          </a:p>
          <a:p>
            <a:r>
              <a:rPr lang="pt-BR" sz="3600" b="1" dirty="0"/>
              <a:t>Mínimo: 1</a:t>
            </a:r>
          </a:p>
          <a:p>
            <a:r>
              <a:rPr lang="pt-BR" sz="3600" b="1" dirty="0"/>
              <a:t>Máximo: 3</a:t>
            </a:r>
          </a:p>
          <a:p>
            <a:r>
              <a:rPr lang="pt-BR" sz="3600" b="1" dirty="0">
                <a:solidFill>
                  <a:srgbClr val="C00000"/>
                </a:solidFill>
              </a:rPr>
              <a:t>- Somente valores inteiros</a:t>
            </a:r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6ABB757B-37E1-7829-9F9E-74980406918B}"/>
              </a:ext>
            </a:extLst>
          </p:cNvPr>
          <p:cNvGrpSpPr/>
          <p:nvPr/>
        </p:nvGrpSpPr>
        <p:grpSpPr>
          <a:xfrm>
            <a:off x="5329953" y="6384422"/>
            <a:ext cx="7628095" cy="914400"/>
            <a:chOff x="5393848" y="6384422"/>
            <a:chExt cx="7628095" cy="914400"/>
          </a:xfrm>
        </p:grpSpPr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BF095E36-4316-7EC5-AEBE-899E738B19E4}"/>
                </a:ext>
              </a:extLst>
            </p:cNvPr>
            <p:cNvSpPr/>
            <p:nvPr/>
          </p:nvSpPr>
          <p:spPr>
            <a:xfrm>
              <a:off x="5393848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1A9B045C-5EF4-C0C2-266C-65B99AB1F9F3}"/>
                </a:ext>
              </a:extLst>
            </p:cNvPr>
            <p:cNvSpPr/>
            <p:nvPr/>
          </p:nvSpPr>
          <p:spPr>
            <a:xfrm>
              <a:off x="6736587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C3FACF2D-2DE2-B56B-B0FF-F1C5B19AFD64}"/>
                </a:ext>
              </a:extLst>
            </p:cNvPr>
            <p:cNvSpPr/>
            <p:nvPr/>
          </p:nvSpPr>
          <p:spPr>
            <a:xfrm>
              <a:off x="8079326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2C9F0E2C-19A8-3550-E680-C839F6BB8036}"/>
                </a:ext>
              </a:extLst>
            </p:cNvPr>
            <p:cNvSpPr/>
            <p:nvPr/>
          </p:nvSpPr>
          <p:spPr>
            <a:xfrm>
              <a:off x="9422065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0B61D7D2-DF00-9C48-2E52-1E05A70A1D19}"/>
                </a:ext>
              </a:extLst>
            </p:cNvPr>
            <p:cNvSpPr/>
            <p:nvPr/>
          </p:nvSpPr>
          <p:spPr>
            <a:xfrm>
              <a:off x="10764804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C2224BA4-048A-AE6C-1326-021862083195}"/>
                </a:ext>
              </a:extLst>
            </p:cNvPr>
            <p:cNvSpPr/>
            <p:nvPr/>
          </p:nvSpPr>
          <p:spPr>
            <a:xfrm>
              <a:off x="12107543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6" name="Retângulo 5">
            <a:extLst>
              <a:ext uri="{FF2B5EF4-FFF2-40B4-BE49-F238E27FC236}">
                <a16:creationId xmlns:a16="http://schemas.microsoft.com/office/drawing/2014/main" id="{49AA69AB-BCB9-A685-C3DA-31F8803C161C}"/>
              </a:ext>
            </a:extLst>
          </p:cNvPr>
          <p:cNvSpPr/>
          <p:nvPr/>
        </p:nvSpPr>
        <p:spPr>
          <a:xfrm>
            <a:off x="7772400" y="6057900"/>
            <a:ext cx="2743200" cy="1524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50302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BC32A21-A60F-4185-B0DF-EA13667E02C1}"/>
              </a:ext>
            </a:extLst>
          </p:cNvPr>
          <p:cNvSpPr txBox="1"/>
          <p:nvPr/>
        </p:nvSpPr>
        <p:spPr>
          <a:xfrm>
            <a:off x="891874" y="2247900"/>
            <a:ext cx="53339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Média: 1.67</a:t>
            </a:r>
          </a:p>
          <a:p>
            <a:r>
              <a:rPr lang="pt-BR" sz="3600" b="1" dirty="0"/>
              <a:t>Mediana: 1.5</a:t>
            </a:r>
          </a:p>
          <a:p>
            <a:r>
              <a:rPr lang="pt-BR" sz="3600" b="1" dirty="0">
                <a:solidFill>
                  <a:srgbClr val="C00000"/>
                </a:solidFill>
              </a:rPr>
              <a:t>Moda: 1</a:t>
            </a:r>
          </a:p>
          <a:p>
            <a:r>
              <a:rPr lang="pt-BR" sz="3600" b="1" dirty="0"/>
              <a:t>Registros: 6</a:t>
            </a:r>
          </a:p>
          <a:p>
            <a:r>
              <a:rPr lang="pt-BR" sz="3600" b="1" dirty="0"/>
              <a:t>Mínimo: 1</a:t>
            </a:r>
          </a:p>
          <a:p>
            <a:r>
              <a:rPr lang="pt-BR" sz="3600" b="1" dirty="0"/>
              <a:t>Máximo: 3</a:t>
            </a:r>
          </a:p>
          <a:p>
            <a:r>
              <a:rPr lang="pt-BR" sz="3600" b="1" dirty="0"/>
              <a:t>- Somente valores inteiros</a:t>
            </a:r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6ABB757B-37E1-7829-9F9E-74980406918B}"/>
              </a:ext>
            </a:extLst>
          </p:cNvPr>
          <p:cNvGrpSpPr/>
          <p:nvPr/>
        </p:nvGrpSpPr>
        <p:grpSpPr>
          <a:xfrm>
            <a:off x="5329953" y="6384422"/>
            <a:ext cx="7628095" cy="914400"/>
            <a:chOff x="5393848" y="6384422"/>
            <a:chExt cx="7628095" cy="914400"/>
          </a:xfrm>
        </p:grpSpPr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BF095E36-4316-7EC5-AEBE-899E738B19E4}"/>
                </a:ext>
              </a:extLst>
            </p:cNvPr>
            <p:cNvSpPr/>
            <p:nvPr/>
          </p:nvSpPr>
          <p:spPr>
            <a:xfrm>
              <a:off x="5393848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1A9B045C-5EF4-C0C2-266C-65B99AB1F9F3}"/>
                </a:ext>
              </a:extLst>
            </p:cNvPr>
            <p:cNvSpPr/>
            <p:nvPr/>
          </p:nvSpPr>
          <p:spPr>
            <a:xfrm>
              <a:off x="6736587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C3FACF2D-2DE2-B56B-B0FF-F1C5B19AFD64}"/>
                </a:ext>
              </a:extLst>
            </p:cNvPr>
            <p:cNvSpPr/>
            <p:nvPr/>
          </p:nvSpPr>
          <p:spPr>
            <a:xfrm>
              <a:off x="8079326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2C9F0E2C-19A8-3550-E680-C839F6BB8036}"/>
                </a:ext>
              </a:extLst>
            </p:cNvPr>
            <p:cNvSpPr/>
            <p:nvPr/>
          </p:nvSpPr>
          <p:spPr>
            <a:xfrm>
              <a:off x="9422065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0B61D7D2-DF00-9C48-2E52-1E05A70A1D19}"/>
                </a:ext>
              </a:extLst>
            </p:cNvPr>
            <p:cNvSpPr/>
            <p:nvPr/>
          </p:nvSpPr>
          <p:spPr>
            <a:xfrm>
              <a:off x="10764804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C2224BA4-048A-AE6C-1326-021862083195}"/>
                </a:ext>
              </a:extLst>
            </p:cNvPr>
            <p:cNvSpPr/>
            <p:nvPr/>
          </p:nvSpPr>
          <p:spPr>
            <a:xfrm>
              <a:off x="12107543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83338345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BC32A21-A60F-4185-B0DF-EA13667E02C1}"/>
              </a:ext>
            </a:extLst>
          </p:cNvPr>
          <p:cNvSpPr txBox="1"/>
          <p:nvPr/>
        </p:nvSpPr>
        <p:spPr>
          <a:xfrm>
            <a:off x="891874" y="2247900"/>
            <a:ext cx="53339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Média: 1.67</a:t>
            </a:r>
          </a:p>
          <a:p>
            <a:r>
              <a:rPr lang="pt-BR" sz="3600" b="1" dirty="0"/>
              <a:t>Mediana: 1.5</a:t>
            </a:r>
          </a:p>
          <a:p>
            <a:r>
              <a:rPr lang="pt-BR" sz="3600" b="1" dirty="0"/>
              <a:t>Moda: 1</a:t>
            </a:r>
          </a:p>
          <a:p>
            <a:r>
              <a:rPr lang="pt-BR" sz="3600" b="1" dirty="0"/>
              <a:t>Registros: 6</a:t>
            </a:r>
            <a:endParaRPr lang="pt-BR" sz="3600" b="1" dirty="0">
              <a:solidFill>
                <a:srgbClr val="C00000"/>
              </a:solidFill>
            </a:endParaRPr>
          </a:p>
          <a:p>
            <a:r>
              <a:rPr lang="pt-BR" sz="3600" b="1" dirty="0">
                <a:solidFill>
                  <a:srgbClr val="C00000"/>
                </a:solidFill>
              </a:rPr>
              <a:t>Mínimo: 1</a:t>
            </a:r>
          </a:p>
          <a:p>
            <a:r>
              <a:rPr lang="pt-BR" sz="3600" b="1" dirty="0">
                <a:solidFill>
                  <a:srgbClr val="C00000"/>
                </a:solidFill>
              </a:rPr>
              <a:t>Máximo: 3</a:t>
            </a:r>
          </a:p>
          <a:p>
            <a:r>
              <a:rPr lang="pt-BR" sz="3600" b="1" dirty="0"/>
              <a:t>- Somente valores inteiros</a:t>
            </a:r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6ABB757B-37E1-7829-9F9E-74980406918B}"/>
              </a:ext>
            </a:extLst>
          </p:cNvPr>
          <p:cNvGrpSpPr/>
          <p:nvPr/>
        </p:nvGrpSpPr>
        <p:grpSpPr>
          <a:xfrm>
            <a:off x="5329953" y="6384422"/>
            <a:ext cx="7628095" cy="914400"/>
            <a:chOff x="5393848" y="6384422"/>
            <a:chExt cx="7628095" cy="914400"/>
          </a:xfrm>
        </p:grpSpPr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BF095E36-4316-7EC5-AEBE-899E738B19E4}"/>
                </a:ext>
              </a:extLst>
            </p:cNvPr>
            <p:cNvSpPr/>
            <p:nvPr/>
          </p:nvSpPr>
          <p:spPr>
            <a:xfrm>
              <a:off x="5393848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1A9B045C-5EF4-C0C2-266C-65B99AB1F9F3}"/>
                </a:ext>
              </a:extLst>
            </p:cNvPr>
            <p:cNvSpPr/>
            <p:nvPr/>
          </p:nvSpPr>
          <p:spPr>
            <a:xfrm>
              <a:off x="6736587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C3FACF2D-2DE2-B56B-B0FF-F1C5B19AFD64}"/>
                </a:ext>
              </a:extLst>
            </p:cNvPr>
            <p:cNvSpPr/>
            <p:nvPr/>
          </p:nvSpPr>
          <p:spPr>
            <a:xfrm>
              <a:off x="8079326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2C9F0E2C-19A8-3550-E680-C839F6BB8036}"/>
                </a:ext>
              </a:extLst>
            </p:cNvPr>
            <p:cNvSpPr/>
            <p:nvPr/>
          </p:nvSpPr>
          <p:spPr>
            <a:xfrm>
              <a:off x="9422065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0B61D7D2-DF00-9C48-2E52-1E05A70A1D19}"/>
                </a:ext>
              </a:extLst>
            </p:cNvPr>
            <p:cNvSpPr/>
            <p:nvPr/>
          </p:nvSpPr>
          <p:spPr>
            <a:xfrm>
              <a:off x="10764804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C2224BA4-048A-AE6C-1326-021862083195}"/>
                </a:ext>
              </a:extLst>
            </p:cNvPr>
            <p:cNvSpPr/>
            <p:nvPr/>
          </p:nvSpPr>
          <p:spPr>
            <a:xfrm>
              <a:off x="12107543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0071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INTRODUÇÃO </a:t>
            </a:r>
            <a:r>
              <a:rPr lang="en-US" sz="6248" dirty="0" err="1">
                <a:solidFill>
                  <a:srgbClr val="FFC331"/>
                </a:solidFill>
                <a:latin typeface="Big Shoulders Display Bold"/>
              </a:rPr>
              <a:t>À</a:t>
            </a: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 ESTATÍSTICA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5D72C816-9FAA-A3D6-B48D-5E3F8881A1CF}"/>
              </a:ext>
            </a:extLst>
          </p:cNvPr>
          <p:cNvSpPr txBox="1"/>
          <p:nvPr/>
        </p:nvSpPr>
        <p:spPr>
          <a:xfrm>
            <a:off x="1427438" y="2508548"/>
            <a:ext cx="15433125" cy="5269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O que </a:t>
            </a:r>
            <a:r>
              <a:rPr lang="en-US" sz="15425" spc="2313" dirty="0" err="1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é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  <a:p>
            <a:pPr algn="r"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4CB0FFB-0E3F-F6CC-7B05-0E46655E7229}"/>
              </a:ext>
            </a:extLst>
          </p:cNvPr>
          <p:cNvSpPr/>
          <p:nvPr/>
        </p:nvSpPr>
        <p:spPr>
          <a:xfrm>
            <a:off x="-228600" y="-190500"/>
            <a:ext cx="18669000" cy="10680104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AutoShape 3">
            <a:extLst>
              <a:ext uri="{FF2B5EF4-FFF2-40B4-BE49-F238E27FC236}">
                <a16:creationId xmlns:a16="http://schemas.microsoft.com/office/drawing/2014/main" id="{DEC6D911-5DD9-30C1-34A3-3B5BC1F6A4DF}"/>
              </a:ext>
            </a:extLst>
          </p:cNvPr>
          <p:cNvSpPr/>
          <p:nvPr/>
        </p:nvSpPr>
        <p:spPr>
          <a:xfrm>
            <a:off x="4724400" y="5448300"/>
            <a:ext cx="10972800" cy="2253952"/>
          </a:xfrm>
          <a:prstGeom prst="rect">
            <a:avLst/>
          </a:prstGeom>
          <a:solidFill>
            <a:srgbClr val="13538A"/>
          </a:solidFill>
        </p:spPr>
        <p:txBody>
          <a:bodyPr/>
          <a:lstStyle/>
          <a:p>
            <a:endParaRPr lang="pt-BR"/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E3FC3748-6257-5E0F-F678-A526B82BB450}"/>
              </a:ext>
            </a:extLst>
          </p:cNvPr>
          <p:cNvSpPr txBox="1"/>
          <p:nvPr/>
        </p:nvSpPr>
        <p:spPr>
          <a:xfrm>
            <a:off x="4267200" y="5219700"/>
            <a:ext cx="11449971" cy="24999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596"/>
              </a:lnSpc>
            </a:pPr>
            <a:r>
              <a:rPr lang="en-US" sz="15425" spc="2313" dirty="0" err="1">
                <a:solidFill>
                  <a:srgbClr val="FFC331"/>
                </a:solidFill>
                <a:latin typeface="Big Shoulders Display Bold"/>
              </a:rPr>
              <a:t>Estatística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</p:txBody>
      </p:sp>
      <p:pic>
        <p:nvPicPr>
          <p:cNvPr id="39" name="Picture 7">
            <a:extLst>
              <a:ext uri="{FF2B5EF4-FFF2-40B4-BE49-F238E27FC236}">
                <a16:creationId xmlns:a16="http://schemas.microsoft.com/office/drawing/2014/main" id="{2D3AC11E-6AC6-018C-312F-3AD9314051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98209" y="2029944"/>
            <a:ext cx="1968004" cy="1968004"/>
          </a:xfrm>
          <a:prstGeom prst="rect">
            <a:avLst/>
          </a:prstGeom>
        </p:spPr>
      </p:pic>
      <p:pic>
        <p:nvPicPr>
          <p:cNvPr id="40" name="Picture 7">
            <a:extLst>
              <a:ext uri="{FF2B5EF4-FFF2-40B4-BE49-F238E27FC236}">
                <a16:creationId xmlns:a16="http://schemas.microsoft.com/office/drawing/2014/main" id="{50B24B51-4942-9029-18EC-F57500FAC4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70845" y="2029944"/>
            <a:ext cx="1968004" cy="1968004"/>
          </a:xfrm>
          <a:prstGeom prst="rect">
            <a:avLst/>
          </a:prstGeom>
        </p:spPr>
      </p:pic>
      <p:pic>
        <p:nvPicPr>
          <p:cNvPr id="41" name="Picture 7">
            <a:extLst>
              <a:ext uri="{FF2B5EF4-FFF2-40B4-BE49-F238E27FC236}">
                <a16:creationId xmlns:a16="http://schemas.microsoft.com/office/drawing/2014/main" id="{AD34E76E-75F4-088E-F795-70526F8181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143481" y="2029944"/>
            <a:ext cx="1968004" cy="1968004"/>
          </a:xfrm>
          <a:prstGeom prst="rect">
            <a:avLst/>
          </a:prstGeom>
        </p:spPr>
      </p:pic>
      <p:pic>
        <p:nvPicPr>
          <p:cNvPr id="42" name="Picture 7">
            <a:extLst>
              <a:ext uri="{FF2B5EF4-FFF2-40B4-BE49-F238E27FC236}">
                <a16:creationId xmlns:a16="http://schemas.microsoft.com/office/drawing/2014/main" id="{6E84119E-365D-DB34-CF01-418D3E7300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616117" y="2029944"/>
            <a:ext cx="1968004" cy="1968004"/>
          </a:xfrm>
          <a:prstGeom prst="rect">
            <a:avLst/>
          </a:prstGeom>
        </p:spPr>
      </p:pic>
      <p:pic>
        <p:nvPicPr>
          <p:cNvPr id="43" name="Picture 7">
            <a:extLst>
              <a:ext uri="{FF2B5EF4-FFF2-40B4-BE49-F238E27FC236}">
                <a16:creationId xmlns:a16="http://schemas.microsoft.com/office/drawing/2014/main" id="{068517CC-15DD-91A4-0C7F-494403297C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088753" y="2029944"/>
            <a:ext cx="1968004" cy="1968004"/>
          </a:xfrm>
          <a:prstGeom prst="rect">
            <a:avLst/>
          </a:prstGeom>
        </p:spPr>
      </p:pic>
      <p:pic>
        <p:nvPicPr>
          <p:cNvPr id="30" name="Imagem 29" descr="Ícone&#10;&#10;Descrição gerada automaticamente">
            <a:extLst>
              <a:ext uri="{FF2B5EF4-FFF2-40B4-BE49-F238E27FC236}">
                <a16:creationId xmlns:a16="http://schemas.microsoft.com/office/drawing/2014/main" id="{AB0EFC44-356B-C1B7-CC33-5FE88D96F2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417" y="2396152"/>
            <a:ext cx="1235588" cy="1235588"/>
          </a:xfrm>
          <a:prstGeom prst="rect">
            <a:avLst/>
          </a:prstGeom>
        </p:spPr>
      </p:pic>
      <p:pic>
        <p:nvPicPr>
          <p:cNvPr id="32" name="Imagem 31" descr="Ícone&#10;&#10;Descrição gerada automaticamente">
            <a:extLst>
              <a:ext uri="{FF2B5EF4-FFF2-40B4-BE49-F238E27FC236}">
                <a16:creationId xmlns:a16="http://schemas.microsoft.com/office/drawing/2014/main" id="{96A5DC25-EA08-39DF-A8E9-5066F684A0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053" y="2402358"/>
            <a:ext cx="1235588" cy="1235588"/>
          </a:xfrm>
          <a:prstGeom prst="rect">
            <a:avLst/>
          </a:prstGeom>
        </p:spPr>
      </p:pic>
      <p:pic>
        <p:nvPicPr>
          <p:cNvPr id="34" name="Imagem 33" descr="Ícone&#10;&#10;Descrição gerada automaticamente">
            <a:extLst>
              <a:ext uri="{FF2B5EF4-FFF2-40B4-BE49-F238E27FC236}">
                <a16:creationId xmlns:a16="http://schemas.microsoft.com/office/drawing/2014/main" id="{70FAAFEC-E188-09C9-3BF7-FAA4486029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206" y="2392741"/>
            <a:ext cx="1235588" cy="1235588"/>
          </a:xfrm>
          <a:prstGeom prst="rect">
            <a:avLst/>
          </a:prstGeom>
        </p:spPr>
      </p:pic>
      <p:pic>
        <p:nvPicPr>
          <p:cNvPr id="36" name="Imagem 35" descr="Ícone&#10;&#10;Descrição gerada automaticamente">
            <a:extLst>
              <a:ext uri="{FF2B5EF4-FFF2-40B4-BE49-F238E27FC236}">
                <a16:creationId xmlns:a16="http://schemas.microsoft.com/office/drawing/2014/main" id="{2ED91252-71AF-C382-0BC0-BBFCE6AD041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2325" y="2392741"/>
            <a:ext cx="1235588" cy="1235588"/>
          </a:xfrm>
          <a:prstGeom prst="rect">
            <a:avLst/>
          </a:prstGeom>
        </p:spPr>
      </p:pic>
      <p:pic>
        <p:nvPicPr>
          <p:cNvPr id="38" name="Imagem 37" descr="Ícone&#10;&#10;Descrição gerada automaticamente">
            <a:extLst>
              <a:ext uri="{FF2B5EF4-FFF2-40B4-BE49-F238E27FC236}">
                <a16:creationId xmlns:a16="http://schemas.microsoft.com/office/drawing/2014/main" id="{06BAE972-80C3-3DB9-4538-D8ED4DD3679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4961" y="2392741"/>
            <a:ext cx="1235588" cy="1235588"/>
          </a:xfrm>
          <a:prstGeom prst="rect">
            <a:avLst/>
          </a:prstGeom>
        </p:spPr>
      </p:pic>
      <p:sp>
        <p:nvSpPr>
          <p:cNvPr id="44" name="TextBox 5">
            <a:extLst>
              <a:ext uri="{FF2B5EF4-FFF2-40B4-BE49-F238E27FC236}">
                <a16:creationId xmlns:a16="http://schemas.microsoft.com/office/drawing/2014/main" id="{5A57C5CF-DAD0-92F7-FD4C-F406111156A2}"/>
              </a:ext>
            </a:extLst>
          </p:cNvPr>
          <p:cNvSpPr txBox="1"/>
          <p:nvPr/>
        </p:nvSpPr>
        <p:spPr>
          <a:xfrm>
            <a:off x="982061" y="1513236"/>
            <a:ext cx="2400299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COLETA</a:t>
            </a:r>
            <a:endParaRPr lang="en-US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5" name="TextBox 5">
            <a:extLst>
              <a:ext uri="{FF2B5EF4-FFF2-40B4-BE49-F238E27FC236}">
                <a16:creationId xmlns:a16="http://schemas.microsoft.com/office/drawing/2014/main" id="{0C14DA04-5EC6-596E-F5E0-9DE966F16AE5}"/>
              </a:ext>
            </a:extLst>
          </p:cNvPr>
          <p:cNvSpPr txBox="1"/>
          <p:nvPr/>
        </p:nvSpPr>
        <p:spPr>
          <a:xfrm>
            <a:off x="3619092" y="4318884"/>
            <a:ext cx="4071509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ORGANIZAÇÃO</a:t>
            </a:r>
            <a:endParaRPr lang="en-US" sz="2176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F84604C4-157B-71A9-359B-DB4393BAD3C2}"/>
              </a:ext>
            </a:extLst>
          </p:cNvPr>
          <p:cNvSpPr txBox="1"/>
          <p:nvPr/>
        </p:nvSpPr>
        <p:spPr>
          <a:xfrm>
            <a:off x="10831927" y="4318884"/>
            <a:ext cx="3536384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INTERPRETAÇÃO</a:t>
            </a:r>
            <a:endParaRPr lang="en-US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7" name="TextBox 5">
            <a:extLst>
              <a:ext uri="{FF2B5EF4-FFF2-40B4-BE49-F238E27FC236}">
                <a16:creationId xmlns:a16="http://schemas.microsoft.com/office/drawing/2014/main" id="{6F007979-C627-B302-846D-1B2FA071A917}"/>
              </a:ext>
            </a:extLst>
          </p:cNvPr>
          <p:cNvSpPr txBox="1"/>
          <p:nvPr/>
        </p:nvSpPr>
        <p:spPr>
          <a:xfrm>
            <a:off x="7399541" y="1510403"/>
            <a:ext cx="3488918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APRESENTAÇÃO</a:t>
            </a:r>
            <a:endParaRPr lang="en-US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8" name="TextBox 5">
            <a:extLst>
              <a:ext uri="{FF2B5EF4-FFF2-40B4-BE49-F238E27FC236}">
                <a16:creationId xmlns:a16="http://schemas.microsoft.com/office/drawing/2014/main" id="{C23B27F8-9B63-631E-17BE-96FA4437287C}"/>
              </a:ext>
            </a:extLst>
          </p:cNvPr>
          <p:cNvSpPr txBox="1"/>
          <p:nvPr/>
        </p:nvSpPr>
        <p:spPr>
          <a:xfrm>
            <a:off x="14877289" y="1489944"/>
            <a:ext cx="2400299" cy="37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ANÁLISE</a:t>
            </a:r>
            <a:r>
              <a:rPr lang="en-US" sz="4000" b="1" spc="76" dirty="0">
                <a:solidFill>
                  <a:srgbClr val="072D4D"/>
                </a:solidFill>
                <a:latin typeface="Lato"/>
              </a:rPr>
              <a:t> </a:t>
            </a:r>
            <a:endParaRPr lang="en-US" sz="2176" b="1" spc="76" dirty="0">
              <a:solidFill>
                <a:srgbClr val="072D4D"/>
              </a:solidFill>
              <a:latin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374148439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BC32A21-A60F-4185-B0DF-EA13667E02C1}"/>
              </a:ext>
            </a:extLst>
          </p:cNvPr>
          <p:cNvSpPr txBox="1"/>
          <p:nvPr/>
        </p:nvSpPr>
        <p:spPr>
          <a:xfrm>
            <a:off x="891874" y="2247900"/>
            <a:ext cx="53339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C00000"/>
                </a:solidFill>
              </a:rPr>
              <a:t>Média: 1.67</a:t>
            </a:r>
          </a:p>
          <a:p>
            <a:r>
              <a:rPr lang="pt-BR" sz="3600" b="1" dirty="0"/>
              <a:t>Mediana: 1.5</a:t>
            </a:r>
          </a:p>
          <a:p>
            <a:r>
              <a:rPr lang="pt-BR" sz="3600" b="1" dirty="0"/>
              <a:t>Moda: 1</a:t>
            </a:r>
          </a:p>
          <a:p>
            <a:r>
              <a:rPr lang="pt-BR" sz="3600" b="1" dirty="0"/>
              <a:t>Registros: 6</a:t>
            </a:r>
          </a:p>
          <a:p>
            <a:r>
              <a:rPr lang="pt-BR" sz="3600" b="1" dirty="0"/>
              <a:t>Mínimo: 1</a:t>
            </a:r>
          </a:p>
          <a:p>
            <a:r>
              <a:rPr lang="pt-BR" sz="3600" b="1" dirty="0"/>
              <a:t>Máximo: 3</a:t>
            </a:r>
          </a:p>
          <a:p>
            <a:r>
              <a:rPr lang="pt-BR" sz="3600" b="1" dirty="0"/>
              <a:t>- Somente valores inteiros</a:t>
            </a:r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6ABB757B-37E1-7829-9F9E-74980406918B}"/>
              </a:ext>
            </a:extLst>
          </p:cNvPr>
          <p:cNvGrpSpPr/>
          <p:nvPr/>
        </p:nvGrpSpPr>
        <p:grpSpPr>
          <a:xfrm>
            <a:off x="5329953" y="6384422"/>
            <a:ext cx="7628095" cy="914400"/>
            <a:chOff x="5393848" y="6384422"/>
            <a:chExt cx="7628095" cy="914400"/>
          </a:xfrm>
        </p:grpSpPr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BF095E36-4316-7EC5-AEBE-899E738B19E4}"/>
                </a:ext>
              </a:extLst>
            </p:cNvPr>
            <p:cNvSpPr/>
            <p:nvPr/>
          </p:nvSpPr>
          <p:spPr>
            <a:xfrm>
              <a:off x="5393848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1A9B045C-5EF4-C0C2-266C-65B99AB1F9F3}"/>
                </a:ext>
              </a:extLst>
            </p:cNvPr>
            <p:cNvSpPr/>
            <p:nvPr/>
          </p:nvSpPr>
          <p:spPr>
            <a:xfrm>
              <a:off x="6736587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C3FACF2D-2DE2-B56B-B0FF-F1C5B19AFD64}"/>
                </a:ext>
              </a:extLst>
            </p:cNvPr>
            <p:cNvSpPr/>
            <p:nvPr/>
          </p:nvSpPr>
          <p:spPr>
            <a:xfrm>
              <a:off x="8079326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2C9F0E2C-19A8-3550-E680-C839F6BB8036}"/>
                </a:ext>
              </a:extLst>
            </p:cNvPr>
            <p:cNvSpPr/>
            <p:nvPr/>
          </p:nvSpPr>
          <p:spPr>
            <a:xfrm>
              <a:off x="9422065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0B61D7D2-DF00-9C48-2E52-1E05A70A1D19}"/>
                </a:ext>
              </a:extLst>
            </p:cNvPr>
            <p:cNvSpPr/>
            <p:nvPr/>
          </p:nvSpPr>
          <p:spPr>
            <a:xfrm>
              <a:off x="10764804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C2224BA4-048A-AE6C-1326-021862083195}"/>
                </a:ext>
              </a:extLst>
            </p:cNvPr>
            <p:cNvSpPr/>
            <p:nvPr/>
          </p:nvSpPr>
          <p:spPr>
            <a:xfrm>
              <a:off x="12107543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922194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BC32A21-A60F-4185-B0DF-EA13667E02C1}"/>
              </a:ext>
            </a:extLst>
          </p:cNvPr>
          <p:cNvSpPr txBox="1"/>
          <p:nvPr/>
        </p:nvSpPr>
        <p:spPr>
          <a:xfrm>
            <a:off x="891874" y="2247900"/>
            <a:ext cx="53339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Média: 1.67</a:t>
            </a:r>
          </a:p>
          <a:p>
            <a:r>
              <a:rPr lang="pt-BR" sz="3600" b="1" dirty="0"/>
              <a:t>Mediana: 1.5</a:t>
            </a:r>
          </a:p>
          <a:p>
            <a:r>
              <a:rPr lang="pt-BR" sz="3600" b="1" dirty="0"/>
              <a:t>Moda: 1</a:t>
            </a:r>
          </a:p>
          <a:p>
            <a:r>
              <a:rPr lang="pt-BR" sz="3600" b="1" dirty="0"/>
              <a:t>Registros: 6</a:t>
            </a:r>
          </a:p>
          <a:p>
            <a:r>
              <a:rPr lang="pt-BR" sz="3600" b="1" dirty="0"/>
              <a:t>Mínimo: 1</a:t>
            </a:r>
          </a:p>
          <a:p>
            <a:r>
              <a:rPr lang="pt-BR" sz="3600" b="1" dirty="0"/>
              <a:t>Máximo: 3</a:t>
            </a:r>
          </a:p>
          <a:p>
            <a:r>
              <a:rPr lang="pt-BR" sz="3600" b="1" dirty="0"/>
              <a:t>- Somente valores inteiros</a:t>
            </a:r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6ABB757B-37E1-7829-9F9E-74980406918B}"/>
              </a:ext>
            </a:extLst>
          </p:cNvPr>
          <p:cNvGrpSpPr/>
          <p:nvPr/>
        </p:nvGrpSpPr>
        <p:grpSpPr>
          <a:xfrm>
            <a:off x="5329953" y="6384422"/>
            <a:ext cx="7628095" cy="914400"/>
            <a:chOff x="5393848" y="6384422"/>
            <a:chExt cx="7628095" cy="914400"/>
          </a:xfrm>
        </p:grpSpPr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BF095E36-4316-7EC5-AEBE-899E738B19E4}"/>
                </a:ext>
              </a:extLst>
            </p:cNvPr>
            <p:cNvSpPr/>
            <p:nvPr/>
          </p:nvSpPr>
          <p:spPr>
            <a:xfrm>
              <a:off x="5393848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1A9B045C-5EF4-C0C2-266C-65B99AB1F9F3}"/>
                </a:ext>
              </a:extLst>
            </p:cNvPr>
            <p:cNvSpPr/>
            <p:nvPr/>
          </p:nvSpPr>
          <p:spPr>
            <a:xfrm>
              <a:off x="6736587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C3FACF2D-2DE2-B56B-B0FF-F1C5B19AFD64}"/>
                </a:ext>
              </a:extLst>
            </p:cNvPr>
            <p:cNvSpPr/>
            <p:nvPr/>
          </p:nvSpPr>
          <p:spPr>
            <a:xfrm>
              <a:off x="8079326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2C9F0E2C-19A8-3550-E680-C839F6BB8036}"/>
                </a:ext>
              </a:extLst>
            </p:cNvPr>
            <p:cNvSpPr/>
            <p:nvPr/>
          </p:nvSpPr>
          <p:spPr>
            <a:xfrm>
              <a:off x="9422065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0B61D7D2-DF00-9C48-2E52-1E05A70A1D19}"/>
                </a:ext>
              </a:extLst>
            </p:cNvPr>
            <p:cNvSpPr/>
            <p:nvPr/>
          </p:nvSpPr>
          <p:spPr>
            <a:xfrm>
              <a:off x="10764804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C2224BA4-048A-AE6C-1326-021862083195}"/>
                </a:ext>
              </a:extLst>
            </p:cNvPr>
            <p:cNvSpPr/>
            <p:nvPr/>
          </p:nvSpPr>
          <p:spPr>
            <a:xfrm>
              <a:off x="12107543" y="6384422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40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pic>
        <p:nvPicPr>
          <p:cNvPr id="6" name="Imagem 5">
            <a:extLst>
              <a:ext uri="{FF2B5EF4-FFF2-40B4-BE49-F238E27FC236}">
                <a16:creationId xmlns:a16="http://schemas.microsoft.com/office/drawing/2014/main" id="{DCD52B2C-4955-A26C-EF75-A3087E78D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631" y="2781300"/>
            <a:ext cx="8813800" cy="58913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6290122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AVALIAÇÃO DE PRODUTOS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34D98FA-98D6-7F49-7718-29940D050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2830011"/>
            <a:ext cx="4191000" cy="46269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riângulo 15">
            <a:extLst>
              <a:ext uri="{FF2B5EF4-FFF2-40B4-BE49-F238E27FC236}">
                <a16:creationId xmlns:a16="http://schemas.microsoft.com/office/drawing/2014/main" id="{8CB8084F-A631-1B67-F475-A5D766AD3C15}"/>
              </a:ext>
            </a:extLst>
          </p:cNvPr>
          <p:cNvSpPr/>
          <p:nvPr/>
        </p:nvSpPr>
        <p:spPr>
          <a:xfrm rot="5400000">
            <a:off x="5291254" y="4952999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C925D5F2-994E-0C4C-50BC-1B1DE17ED366}"/>
              </a:ext>
            </a:extLst>
          </p:cNvPr>
          <p:cNvSpPr txBox="1"/>
          <p:nvPr/>
        </p:nvSpPr>
        <p:spPr>
          <a:xfrm>
            <a:off x="7243647" y="3979598"/>
            <a:ext cx="8763000" cy="23450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Você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C00000"/>
                </a:solidFill>
                <a:latin typeface="Big Shoulders Display Bold"/>
              </a:rPr>
              <a:t>precisa</a:t>
            </a:r>
            <a:r>
              <a:rPr lang="en-US" sz="4500" dirty="0">
                <a:solidFill>
                  <a:srgbClr val="C00000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C00000"/>
                </a:solidFill>
                <a:latin typeface="Big Shoulders Display Bold"/>
              </a:rPr>
              <a:t>retirar</a:t>
            </a:r>
            <a:r>
              <a:rPr lang="en-US" sz="4500" dirty="0">
                <a:solidFill>
                  <a:srgbClr val="C00000"/>
                </a:solidFill>
                <a:latin typeface="Big Shoulders Display Bold"/>
              </a:rPr>
              <a:t> um </a:t>
            </a:r>
            <a:r>
              <a:rPr lang="en-US" sz="4500" dirty="0" err="1">
                <a:solidFill>
                  <a:srgbClr val="C00000"/>
                </a:solidFill>
                <a:latin typeface="Big Shoulders Display Bold"/>
              </a:rPr>
              <a:t>produto</a:t>
            </a:r>
            <a:r>
              <a:rPr lang="en-US" sz="4500" dirty="0">
                <a:solidFill>
                  <a:srgbClr val="C00000"/>
                </a:solidFill>
                <a:latin typeface="Big Shoulders Display Bold"/>
              </a:rPr>
              <a:t> de </a:t>
            </a:r>
            <a:r>
              <a:rPr lang="en-US" sz="4500" dirty="0" err="1">
                <a:solidFill>
                  <a:srgbClr val="C00000"/>
                </a:solidFill>
                <a:latin typeface="Big Shoulders Display Bold"/>
              </a:rPr>
              <a:t>linha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! Com as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avaliações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do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produto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mostradas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ao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lado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, </a:t>
            </a:r>
            <a:r>
              <a:rPr lang="en-US" sz="4500" dirty="0">
                <a:solidFill>
                  <a:srgbClr val="C00000"/>
                </a:solidFill>
                <a:latin typeface="Big Shoulders Display Bold"/>
              </a:rPr>
              <a:t>qual </a:t>
            </a:r>
            <a:r>
              <a:rPr lang="en-US" sz="4500" dirty="0" err="1">
                <a:solidFill>
                  <a:srgbClr val="C00000"/>
                </a:solidFill>
                <a:latin typeface="Big Shoulders Display Bold"/>
              </a:rPr>
              <a:t>você</a:t>
            </a:r>
            <a:r>
              <a:rPr lang="en-US" sz="4500" dirty="0">
                <a:solidFill>
                  <a:srgbClr val="C00000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C00000"/>
                </a:solidFill>
                <a:latin typeface="Big Shoulders Display Bold"/>
              </a:rPr>
              <a:t>escolheria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? </a:t>
            </a: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BBD0652-66A2-2EDE-9FB6-701CE87794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0247" y="6412049"/>
            <a:ext cx="3352800" cy="30734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7362845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AVALIAÇÃO DE PRODUTOS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34D98FA-98D6-7F49-7718-29940D050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2830011"/>
            <a:ext cx="4191000" cy="46269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riângulo 15">
            <a:extLst>
              <a:ext uri="{FF2B5EF4-FFF2-40B4-BE49-F238E27FC236}">
                <a16:creationId xmlns:a16="http://schemas.microsoft.com/office/drawing/2014/main" id="{8CB8084F-A631-1B67-F475-A5D766AD3C15}"/>
              </a:ext>
            </a:extLst>
          </p:cNvPr>
          <p:cNvSpPr/>
          <p:nvPr/>
        </p:nvSpPr>
        <p:spPr>
          <a:xfrm rot="5400000">
            <a:off x="5291254" y="4952999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C925D5F2-994E-0C4C-50BC-1B1DE17ED366}"/>
              </a:ext>
            </a:extLst>
          </p:cNvPr>
          <p:cNvSpPr txBox="1"/>
          <p:nvPr/>
        </p:nvSpPr>
        <p:spPr>
          <a:xfrm>
            <a:off x="7243647" y="3979598"/>
            <a:ext cx="8763000" cy="23450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Apenas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com a media,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nenhum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!</a:t>
            </a:r>
          </a:p>
          <a:p>
            <a:pPr>
              <a:lnSpc>
                <a:spcPts val="6299"/>
              </a:lnSpc>
            </a:pPr>
            <a:r>
              <a:rPr lang="en-US" sz="4500" dirty="0" err="1">
                <a:solidFill>
                  <a:srgbClr val="C00000"/>
                </a:solidFill>
                <a:latin typeface="Big Shoulders Display Bold"/>
              </a:rPr>
              <a:t>Precisamos</a:t>
            </a:r>
            <a:r>
              <a:rPr lang="en-US" sz="4500" dirty="0">
                <a:solidFill>
                  <a:srgbClr val="C00000"/>
                </a:solidFill>
                <a:latin typeface="Big Shoulders Display Bold"/>
              </a:rPr>
              <a:t> de </a:t>
            </a:r>
            <a:r>
              <a:rPr lang="en-US" sz="4500" dirty="0" err="1">
                <a:solidFill>
                  <a:srgbClr val="C00000"/>
                </a:solidFill>
                <a:latin typeface="Big Shoulders Display Bold"/>
              </a:rPr>
              <a:t>mais</a:t>
            </a:r>
            <a:r>
              <a:rPr lang="en-US" sz="4500" dirty="0">
                <a:solidFill>
                  <a:srgbClr val="C00000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C00000"/>
                </a:solidFill>
                <a:latin typeface="Big Shoulders Display Bold"/>
              </a:rPr>
              <a:t>informações</a:t>
            </a:r>
            <a:r>
              <a:rPr lang="en-US" sz="4500" dirty="0">
                <a:solidFill>
                  <a:srgbClr val="C00000"/>
                </a:solidFill>
                <a:latin typeface="Big Shoulders Display Bold"/>
              </a:rPr>
              <a:t> 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para responder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essa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 </a:t>
            </a:r>
            <a:r>
              <a:rPr lang="en-US" sz="4500" dirty="0" err="1">
                <a:solidFill>
                  <a:srgbClr val="072D4D"/>
                </a:solidFill>
                <a:latin typeface="Big Shoulders Display Bold"/>
              </a:rPr>
              <a:t>pergunta</a:t>
            </a:r>
            <a:r>
              <a:rPr lang="en-US" sz="4500" dirty="0">
                <a:solidFill>
                  <a:srgbClr val="072D4D"/>
                </a:solidFill>
                <a:latin typeface="Big Shoulders Display Bold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2662557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AVALIAÇÃO DE PRODUTOS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34D98FA-98D6-7F49-7718-29940D050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2830011"/>
            <a:ext cx="4191000" cy="46269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riângulo 15">
            <a:extLst>
              <a:ext uri="{FF2B5EF4-FFF2-40B4-BE49-F238E27FC236}">
                <a16:creationId xmlns:a16="http://schemas.microsoft.com/office/drawing/2014/main" id="{8CB8084F-A631-1B67-F475-A5D766AD3C15}"/>
              </a:ext>
            </a:extLst>
          </p:cNvPr>
          <p:cNvSpPr/>
          <p:nvPr/>
        </p:nvSpPr>
        <p:spPr>
          <a:xfrm rot="5400000">
            <a:off x="5291254" y="4952999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F322F3-95D5-A8F6-31B2-8D19A0D14C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1400" y="2830011"/>
            <a:ext cx="6047417" cy="46269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Imagem 10" descr="Ícone&#10;&#10;Descrição gerada automaticamente">
            <a:extLst>
              <a:ext uri="{FF2B5EF4-FFF2-40B4-BE49-F238E27FC236}">
                <a16:creationId xmlns:a16="http://schemas.microsoft.com/office/drawing/2014/main" id="{4192B544-9537-949A-4F59-7844014D41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0" y="5880039"/>
            <a:ext cx="1252655" cy="1252655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5E01B513-C947-EED9-3B8B-AFA75B7787B3}"/>
              </a:ext>
            </a:extLst>
          </p:cNvPr>
          <p:cNvSpPr/>
          <p:nvPr/>
        </p:nvSpPr>
        <p:spPr>
          <a:xfrm>
            <a:off x="7281746" y="6743700"/>
            <a:ext cx="6281854" cy="8382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454421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9AAF7CA-048D-1CEB-7108-A5A5996AD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7222" y="2830010"/>
            <a:ext cx="10463437" cy="46269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AVALIAÇÃO DE PRODUTOS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34D98FA-98D6-7F49-7718-29940D0500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2830011"/>
            <a:ext cx="4191000" cy="46269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riângulo 15">
            <a:extLst>
              <a:ext uri="{FF2B5EF4-FFF2-40B4-BE49-F238E27FC236}">
                <a16:creationId xmlns:a16="http://schemas.microsoft.com/office/drawing/2014/main" id="{8CB8084F-A631-1B67-F475-A5D766AD3C15}"/>
              </a:ext>
            </a:extLst>
          </p:cNvPr>
          <p:cNvSpPr/>
          <p:nvPr/>
        </p:nvSpPr>
        <p:spPr>
          <a:xfrm rot="5400000">
            <a:off x="5291254" y="4952999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E390C3-76F2-F9C6-616B-6E74AE248D5C}"/>
              </a:ext>
            </a:extLst>
          </p:cNvPr>
          <p:cNvSpPr/>
          <p:nvPr/>
        </p:nvSpPr>
        <p:spPr>
          <a:xfrm>
            <a:off x="14249400" y="6819900"/>
            <a:ext cx="762000" cy="71328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056079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9AAF7CA-048D-1CEB-7108-A5A5996AD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7222" y="2830010"/>
            <a:ext cx="10463437" cy="46269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AVALIAÇÃO DE PRODUTOS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34D98FA-98D6-7F49-7718-29940D0500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2830011"/>
            <a:ext cx="4191000" cy="46269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riângulo 15">
            <a:extLst>
              <a:ext uri="{FF2B5EF4-FFF2-40B4-BE49-F238E27FC236}">
                <a16:creationId xmlns:a16="http://schemas.microsoft.com/office/drawing/2014/main" id="{8CB8084F-A631-1B67-F475-A5D766AD3C15}"/>
              </a:ext>
            </a:extLst>
          </p:cNvPr>
          <p:cNvSpPr/>
          <p:nvPr/>
        </p:nvSpPr>
        <p:spPr>
          <a:xfrm rot="5400000">
            <a:off x="5291254" y="4952999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D420351-7A60-E4ED-E133-AAD2459A2923}"/>
              </a:ext>
            </a:extLst>
          </p:cNvPr>
          <p:cNvSpPr/>
          <p:nvPr/>
        </p:nvSpPr>
        <p:spPr>
          <a:xfrm>
            <a:off x="7377222" y="6057900"/>
            <a:ext cx="10463437" cy="8382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02314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6919A2B-AE88-0BEB-5A07-83D8D74BF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4381500"/>
            <a:ext cx="130683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9706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6919A2B-AE88-0BEB-5A07-83D8D74BF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4381500"/>
            <a:ext cx="13068300" cy="2387600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D2EDD187-301D-9D9B-7217-19721A77BD90}"/>
              </a:ext>
            </a:extLst>
          </p:cNvPr>
          <p:cNvSpPr/>
          <p:nvPr/>
        </p:nvSpPr>
        <p:spPr>
          <a:xfrm>
            <a:off x="14249400" y="5143500"/>
            <a:ext cx="1295400" cy="762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B860760-8840-37F8-6AE2-932FFE7FD098}"/>
              </a:ext>
            </a:extLst>
          </p:cNvPr>
          <p:cNvSpPr/>
          <p:nvPr/>
        </p:nvSpPr>
        <p:spPr>
          <a:xfrm>
            <a:off x="5410200" y="5143500"/>
            <a:ext cx="1524000" cy="8382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4" name="Conector Angulado 13">
            <a:extLst>
              <a:ext uri="{FF2B5EF4-FFF2-40B4-BE49-F238E27FC236}">
                <a16:creationId xmlns:a16="http://schemas.microsoft.com/office/drawing/2014/main" id="{ABC01126-A6DF-D435-2536-8F75A3A521FC}"/>
              </a:ext>
            </a:extLst>
          </p:cNvPr>
          <p:cNvCxnSpPr>
            <a:cxnSpLocks/>
            <a:stCxn id="11" idx="0"/>
            <a:endCxn id="12" idx="0"/>
          </p:cNvCxnSpPr>
          <p:nvPr/>
        </p:nvCxnSpPr>
        <p:spPr>
          <a:xfrm rot="16200000" flipV="1">
            <a:off x="10534650" y="781050"/>
            <a:ext cx="12700" cy="8724900"/>
          </a:xfrm>
          <a:prstGeom prst="bentConnector3">
            <a:avLst>
              <a:gd name="adj1" fmla="val 8497677"/>
            </a:avLst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>
            <a:extLst>
              <a:ext uri="{FF2B5EF4-FFF2-40B4-BE49-F238E27FC236}">
                <a16:creationId xmlns:a16="http://schemas.microsoft.com/office/drawing/2014/main" id="{8DF00F9B-1EDA-ECAD-A351-152849046F3C}"/>
              </a:ext>
            </a:extLst>
          </p:cNvPr>
          <p:cNvSpPr txBox="1"/>
          <p:nvPr/>
        </p:nvSpPr>
        <p:spPr>
          <a:xfrm>
            <a:off x="5920279" y="3517900"/>
            <a:ext cx="924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Esse valor 57.000 está fazendo a </a:t>
            </a:r>
            <a:r>
              <a:rPr lang="pt-BR" sz="2800" b="1" dirty="0"/>
              <a:t>média ser mais alta </a:t>
            </a:r>
            <a:r>
              <a:rPr lang="pt-BR" sz="2800" dirty="0"/>
              <a:t>(outlier)!</a:t>
            </a:r>
          </a:p>
        </p:txBody>
      </p:sp>
    </p:spTree>
    <p:extLst>
      <p:ext uri="{BB962C8B-B14F-4D97-AF65-F5344CB8AC3E}">
        <p14:creationId xmlns:p14="http://schemas.microsoft.com/office/powerpoint/2010/main" val="422747727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6919A2B-AE88-0BEB-5A07-83D8D74BF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4381500"/>
            <a:ext cx="13068300" cy="2387600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D2EDD187-301D-9D9B-7217-19721A77BD90}"/>
              </a:ext>
            </a:extLst>
          </p:cNvPr>
          <p:cNvSpPr/>
          <p:nvPr/>
        </p:nvSpPr>
        <p:spPr>
          <a:xfrm>
            <a:off x="14249400" y="5143500"/>
            <a:ext cx="1295400" cy="762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B860760-8840-37F8-6AE2-932FFE7FD098}"/>
              </a:ext>
            </a:extLst>
          </p:cNvPr>
          <p:cNvSpPr/>
          <p:nvPr/>
        </p:nvSpPr>
        <p:spPr>
          <a:xfrm>
            <a:off x="5410200" y="5143500"/>
            <a:ext cx="1524000" cy="8382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4" name="Conector Angulado 13">
            <a:extLst>
              <a:ext uri="{FF2B5EF4-FFF2-40B4-BE49-F238E27FC236}">
                <a16:creationId xmlns:a16="http://schemas.microsoft.com/office/drawing/2014/main" id="{ABC01126-A6DF-D435-2536-8F75A3A521FC}"/>
              </a:ext>
            </a:extLst>
          </p:cNvPr>
          <p:cNvCxnSpPr>
            <a:cxnSpLocks/>
            <a:stCxn id="11" idx="0"/>
            <a:endCxn id="12" idx="0"/>
          </p:cNvCxnSpPr>
          <p:nvPr/>
        </p:nvCxnSpPr>
        <p:spPr>
          <a:xfrm rot="16200000" flipV="1">
            <a:off x="10534650" y="781050"/>
            <a:ext cx="12700" cy="8724900"/>
          </a:xfrm>
          <a:prstGeom prst="bentConnector3">
            <a:avLst>
              <a:gd name="adj1" fmla="val 8497677"/>
            </a:avLst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>
            <a:extLst>
              <a:ext uri="{FF2B5EF4-FFF2-40B4-BE49-F238E27FC236}">
                <a16:creationId xmlns:a16="http://schemas.microsoft.com/office/drawing/2014/main" id="{8DF00F9B-1EDA-ECAD-A351-152849046F3C}"/>
              </a:ext>
            </a:extLst>
          </p:cNvPr>
          <p:cNvSpPr txBox="1"/>
          <p:nvPr/>
        </p:nvSpPr>
        <p:spPr>
          <a:xfrm>
            <a:off x="7709936" y="3541677"/>
            <a:ext cx="5662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500" dirty="0"/>
              <a:t>Sem o 57.000, a </a:t>
            </a:r>
            <a:r>
              <a:rPr lang="pt-BR" sz="2800" b="1" dirty="0"/>
              <a:t>média</a:t>
            </a:r>
            <a:r>
              <a:rPr lang="pt-BR" sz="2500" b="1" dirty="0"/>
              <a:t> seria de ~ 2.404,6</a:t>
            </a:r>
          </a:p>
        </p:txBody>
      </p:sp>
    </p:spTree>
    <p:extLst>
      <p:ext uri="{BB962C8B-B14F-4D97-AF65-F5344CB8AC3E}">
        <p14:creationId xmlns:p14="http://schemas.microsoft.com/office/powerpoint/2010/main" val="3238003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INTRODUÇÃO </a:t>
            </a:r>
            <a:r>
              <a:rPr lang="en-US" sz="6248" dirty="0" err="1">
                <a:solidFill>
                  <a:srgbClr val="FFC331"/>
                </a:solidFill>
                <a:latin typeface="Big Shoulders Display Bold"/>
              </a:rPr>
              <a:t>À</a:t>
            </a: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 ESTATÍSTICA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5D72C816-9FAA-A3D6-B48D-5E3F8881A1CF}"/>
              </a:ext>
            </a:extLst>
          </p:cNvPr>
          <p:cNvSpPr txBox="1"/>
          <p:nvPr/>
        </p:nvSpPr>
        <p:spPr>
          <a:xfrm>
            <a:off x="1427438" y="2508548"/>
            <a:ext cx="15433125" cy="5269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O que </a:t>
            </a:r>
            <a:r>
              <a:rPr lang="en-US" sz="15425" spc="2313" dirty="0" err="1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é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  <a:p>
            <a:pPr algn="r"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4CB0FFB-0E3F-F6CC-7B05-0E46655E7229}"/>
              </a:ext>
            </a:extLst>
          </p:cNvPr>
          <p:cNvSpPr/>
          <p:nvPr/>
        </p:nvSpPr>
        <p:spPr>
          <a:xfrm>
            <a:off x="-76200" y="0"/>
            <a:ext cx="18516600" cy="104775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AutoShape 3">
            <a:extLst>
              <a:ext uri="{FF2B5EF4-FFF2-40B4-BE49-F238E27FC236}">
                <a16:creationId xmlns:a16="http://schemas.microsoft.com/office/drawing/2014/main" id="{DEC6D911-5DD9-30C1-34A3-3B5BC1F6A4DF}"/>
              </a:ext>
            </a:extLst>
          </p:cNvPr>
          <p:cNvSpPr/>
          <p:nvPr/>
        </p:nvSpPr>
        <p:spPr>
          <a:xfrm>
            <a:off x="4724400" y="5448300"/>
            <a:ext cx="10972800" cy="2253952"/>
          </a:xfrm>
          <a:prstGeom prst="rect">
            <a:avLst/>
          </a:prstGeom>
          <a:solidFill>
            <a:srgbClr val="13538A"/>
          </a:solidFill>
        </p:spPr>
        <p:txBody>
          <a:bodyPr/>
          <a:lstStyle/>
          <a:p>
            <a:endParaRPr lang="pt-BR"/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E3FC3748-6257-5E0F-F678-A526B82BB450}"/>
              </a:ext>
            </a:extLst>
          </p:cNvPr>
          <p:cNvSpPr txBox="1"/>
          <p:nvPr/>
        </p:nvSpPr>
        <p:spPr>
          <a:xfrm>
            <a:off x="4267200" y="5219700"/>
            <a:ext cx="11449971" cy="24999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596"/>
              </a:lnSpc>
            </a:pPr>
            <a:r>
              <a:rPr lang="en-US" sz="15425" spc="2313" dirty="0" err="1">
                <a:solidFill>
                  <a:srgbClr val="FFC331"/>
                </a:solidFill>
                <a:latin typeface="Big Shoulders Display Bold"/>
              </a:rPr>
              <a:t>Estatística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</p:txBody>
      </p:sp>
      <p:pic>
        <p:nvPicPr>
          <p:cNvPr id="39" name="Picture 7">
            <a:extLst>
              <a:ext uri="{FF2B5EF4-FFF2-40B4-BE49-F238E27FC236}">
                <a16:creationId xmlns:a16="http://schemas.microsoft.com/office/drawing/2014/main" id="{2D3AC11E-6AC6-018C-312F-3AD9314051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98209" y="2029944"/>
            <a:ext cx="1968004" cy="1968004"/>
          </a:xfrm>
          <a:prstGeom prst="rect">
            <a:avLst/>
          </a:prstGeom>
        </p:spPr>
      </p:pic>
      <p:pic>
        <p:nvPicPr>
          <p:cNvPr id="40" name="Picture 7">
            <a:extLst>
              <a:ext uri="{FF2B5EF4-FFF2-40B4-BE49-F238E27FC236}">
                <a16:creationId xmlns:a16="http://schemas.microsoft.com/office/drawing/2014/main" id="{50B24B51-4942-9029-18EC-F57500FAC4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70845" y="2029944"/>
            <a:ext cx="1968004" cy="1968004"/>
          </a:xfrm>
          <a:prstGeom prst="rect">
            <a:avLst/>
          </a:prstGeom>
        </p:spPr>
      </p:pic>
      <p:pic>
        <p:nvPicPr>
          <p:cNvPr id="41" name="Picture 7">
            <a:extLst>
              <a:ext uri="{FF2B5EF4-FFF2-40B4-BE49-F238E27FC236}">
                <a16:creationId xmlns:a16="http://schemas.microsoft.com/office/drawing/2014/main" id="{AD34E76E-75F4-088E-F795-70526F8181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143481" y="2029944"/>
            <a:ext cx="1968004" cy="1968004"/>
          </a:xfrm>
          <a:prstGeom prst="rect">
            <a:avLst/>
          </a:prstGeom>
        </p:spPr>
      </p:pic>
      <p:pic>
        <p:nvPicPr>
          <p:cNvPr id="42" name="Picture 7">
            <a:extLst>
              <a:ext uri="{FF2B5EF4-FFF2-40B4-BE49-F238E27FC236}">
                <a16:creationId xmlns:a16="http://schemas.microsoft.com/office/drawing/2014/main" id="{6E84119E-365D-DB34-CF01-418D3E7300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616117" y="2029944"/>
            <a:ext cx="1968004" cy="1968004"/>
          </a:xfrm>
          <a:prstGeom prst="rect">
            <a:avLst/>
          </a:prstGeom>
        </p:spPr>
      </p:pic>
      <p:pic>
        <p:nvPicPr>
          <p:cNvPr id="43" name="Picture 7">
            <a:extLst>
              <a:ext uri="{FF2B5EF4-FFF2-40B4-BE49-F238E27FC236}">
                <a16:creationId xmlns:a16="http://schemas.microsoft.com/office/drawing/2014/main" id="{068517CC-15DD-91A4-0C7F-494403297C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088753" y="2029944"/>
            <a:ext cx="1968004" cy="1968004"/>
          </a:xfrm>
          <a:prstGeom prst="rect">
            <a:avLst/>
          </a:prstGeom>
        </p:spPr>
      </p:pic>
      <p:pic>
        <p:nvPicPr>
          <p:cNvPr id="30" name="Imagem 29" descr="Ícone&#10;&#10;Descrição gerada automaticamente">
            <a:extLst>
              <a:ext uri="{FF2B5EF4-FFF2-40B4-BE49-F238E27FC236}">
                <a16:creationId xmlns:a16="http://schemas.microsoft.com/office/drawing/2014/main" id="{AB0EFC44-356B-C1B7-CC33-5FE88D96F2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417" y="2396152"/>
            <a:ext cx="1235588" cy="1235588"/>
          </a:xfrm>
          <a:prstGeom prst="rect">
            <a:avLst/>
          </a:prstGeom>
        </p:spPr>
      </p:pic>
      <p:pic>
        <p:nvPicPr>
          <p:cNvPr id="32" name="Imagem 31" descr="Ícone&#10;&#10;Descrição gerada automaticamente">
            <a:extLst>
              <a:ext uri="{FF2B5EF4-FFF2-40B4-BE49-F238E27FC236}">
                <a16:creationId xmlns:a16="http://schemas.microsoft.com/office/drawing/2014/main" id="{96A5DC25-EA08-39DF-A8E9-5066F684A0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053" y="2402358"/>
            <a:ext cx="1235588" cy="1235588"/>
          </a:xfrm>
          <a:prstGeom prst="rect">
            <a:avLst/>
          </a:prstGeom>
        </p:spPr>
      </p:pic>
      <p:pic>
        <p:nvPicPr>
          <p:cNvPr id="34" name="Imagem 33" descr="Ícone&#10;&#10;Descrição gerada automaticamente">
            <a:extLst>
              <a:ext uri="{FF2B5EF4-FFF2-40B4-BE49-F238E27FC236}">
                <a16:creationId xmlns:a16="http://schemas.microsoft.com/office/drawing/2014/main" id="{70FAAFEC-E188-09C9-3BF7-FAA4486029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206" y="2392741"/>
            <a:ext cx="1235588" cy="1235588"/>
          </a:xfrm>
          <a:prstGeom prst="rect">
            <a:avLst/>
          </a:prstGeom>
        </p:spPr>
      </p:pic>
      <p:pic>
        <p:nvPicPr>
          <p:cNvPr id="36" name="Imagem 35" descr="Ícone&#10;&#10;Descrição gerada automaticamente">
            <a:extLst>
              <a:ext uri="{FF2B5EF4-FFF2-40B4-BE49-F238E27FC236}">
                <a16:creationId xmlns:a16="http://schemas.microsoft.com/office/drawing/2014/main" id="{2ED91252-71AF-C382-0BC0-BBFCE6AD041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2325" y="2392741"/>
            <a:ext cx="1235588" cy="1235588"/>
          </a:xfrm>
          <a:prstGeom prst="rect">
            <a:avLst/>
          </a:prstGeom>
        </p:spPr>
      </p:pic>
      <p:pic>
        <p:nvPicPr>
          <p:cNvPr id="38" name="Imagem 37" descr="Ícone&#10;&#10;Descrição gerada automaticamente">
            <a:extLst>
              <a:ext uri="{FF2B5EF4-FFF2-40B4-BE49-F238E27FC236}">
                <a16:creationId xmlns:a16="http://schemas.microsoft.com/office/drawing/2014/main" id="{06BAE972-80C3-3DB9-4538-D8ED4DD3679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4961" y="2392741"/>
            <a:ext cx="1235588" cy="1235588"/>
          </a:xfrm>
          <a:prstGeom prst="rect">
            <a:avLst/>
          </a:prstGeom>
        </p:spPr>
      </p:pic>
      <p:sp>
        <p:nvSpPr>
          <p:cNvPr id="44" name="TextBox 5">
            <a:extLst>
              <a:ext uri="{FF2B5EF4-FFF2-40B4-BE49-F238E27FC236}">
                <a16:creationId xmlns:a16="http://schemas.microsoft.com/office/drawing/2014/main" id="{5A57C5CF-DAD0-92F7-FD4C-F406111156A2}"/>
              </a:ext>
            </a:extLst>
          </p:cNvPr>
          <p:cNvSpPr txBox="1"/>
          <p:nvPr/>
        </p:nvSpPr>
        <p:spPr>
          <a:xfrm>
            <a:off x="982061" y="1513236"/>
            <a:ext cx="2400299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COLETA</a:t>
            </a:r>
            <a:endParaRPr lang="en-US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5" name="TextBox 5">
            <a:extLst>
              <a:ext uri="{FF2B5EF4-FFF2-40B4-BE49-F238E27FC236}">
                <a16:creationId xmlns:a16="http://schemas.microsoft.com/office/drawing/2014/main" id="{0C14DA04-5EC6-596E-F5E0-9DE966F16AE5}"/>
              </a:ext>
            </a:extLst>
          </p:cNvPr>
          <p:cNvSpPr txBox="1"/>
          <p:nvPr/>
        </p:nvSpPr>
        <p:spPr>
          <a:xfrm>
            <a:off x="3619092" y="4318884"/>
            <a:ext cx="4071509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ORGANIZAÇÃO</a:t>
            </a:r>
            <a:endParaRPr lang="en-US" sz="2176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F84604C4-157B-71A9-359B-DB4393BAD3C2}"/>
              </a:ext>
            </a:extLst>
          </p:cNvPr>
          <p:cNvSpPr txBox="1"/>
          <p:nvPr/>
        </p:nvSpPr>
        <p:spPr>
          <a:xfrm>
            <a:off x="10831927" y="4318884"/>
            <a:ext cx="3536384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INTERPRETAÇÃO</a:t>
            </a:r>
            <a:endParaRPr lang="en-US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7" name="TextBox 5">
            <a:extLst>
              <a:ext uri="{FF2B5EF4-FFF2-40B4-BE49-F238E27FC236}">
                <a16:creationId xmlns:a16="http://schemas.microsoft.com/office/drawing/2014/main" id="{6F007979-C627-B302-846D-1B2FA071A917}"/>
              </a:ext>
            </a:extLst>
          </p:cNvPr>
          <p:cNvSpPr txBox="1"/>
          <p:nvPr/>
        </p:nvSpPr>
        <p:spPr>
          <a:xfrm>
            <a:off x="7483882" y="1510403"/>
            <a:ext cx="332023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APRESENTAÇÃO</a:t>
            </a:r>
            <a:endParaRPr lang="en-US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8" name="TextBox 5">
            <a:extLst>
              <a:ext uri="{FF2B5EF4-FFF2-40B4-BE49-F238E27FC236}">
                <a16:creationId xmlns:a16="http://schemas.microsoft.com/office/drawing/2014/main" id="{C23B27F8-9B63-631E-17BE-96FA4437287C}"/>
              </a:ext>
            </a:extLst>
          </p:cNvPr>
          <p:cNvSpPr txBox="1"/>
          <p:nvPr/>
        </p:nvSpPr>
        <p:spPr>
          <a:xfrm>
            <a:off x="14877289" y="1489944"/>
            <a:ext cx="2400299" cy="37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ANÁLISE</a:t>
            </a:r>
            <a:r>
              <a:rPr lang="en-US" sz="4000" b="1" spc="76" dirty="0">
                <a:solidFill>
                  <a:srgbClr val="072D4D"/>
                </a:solidFill>
                <a:latin typeface="Lato"/>
              </a:rPr>
              <a:t> </a:t>
            </a:r>
            <a:endParaRPr lang="en-US" sz="2176" b="1" spc="76" dirty="0">
              <a:solidFill>
                <a:srgbClr val="072D4D"/>
              </a:solidFill>
              <a:latin typeface="Lato"/>
            </a:endParaRPr>
          </a:p>
        </p:txBody>
      </p:sp>
      <p:pic>
        <p:nvPicPr>
          <p:cNvPr id="25" name="Picture 19">
            <a:extLst>
              <a:ext uri="{FF2B5EF4-FFF2-40B4-BE49-F238E27FC236}">
                <a16:creationId xmlns:a16="http://schemas.microsoft.com/office/drawing/2014/main" id="{86782B9F-E8F8-F98A-BF9F-87421ECB4CD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7794483" y="9463466"/>
            <a:ext cx="1968003" cy="1968003"/>
          </a:xfrm>
          <a:prstGeom prst="rect">
            <a:avLst/>
          </a:prstGeom>
        </p:spPr>
      </p:pic>
      <p:pic>
        <p:nvPicPr>
          <p:cNvPr id="26" name="Picture 19">
            <a:extLst>
              <a:ext uri="{FF2B5EF4-FFF2-40B4-BE49-F238E27FC236}">
                <a16:creationId xmlns:a16="http://schemas.microsoft.com/office/drawing/2014/main" id="{B30B00DF-6E3B-D7B7-1E8A-6351A2D073F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0590237" y="8348415"/>
            <a:ext cx="1968003" cy="1968003"/>
          </a:xfrm>
          <a:prstGeom prst="rect">
            <a:avLst/>
          </a:prstGeom>
        </p:spPr>
      </p:pic>
      <p:pic>
        <p:nvPicPr>
          <p:cNvPr id="27" name="Picture 19">
            <a:extLst>
              <a:ext uri="{FF2B5EF4-FFF2-40B4-BE49-F238E27FC236}">
                <a16:creationId xmlns:a16="http://schemas.microsoft.com/office/drawing/2014/main" id="{7F106FB6-6930-5BC4-25F2-830F210B5EC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3717749" y="6813977"/>
            <a:ext cx="1968003" cy="1968003"/>
          </a:xfrm>
          <a:prstGeom prst="rect">
            <a:avLst/>
          </a:prstGeom>
        </p:spPr>
      </p:pic>
      <p:pic>
        <p:nvPicPr>
          <p:cNvPr id="28" name="Picture 19">
            <a:extLst>
              <a:ext uri="{FF2B5EF4-FFF2-40B4-BE49-F238E27FC236}">
                <a16:creationId xmlns:a16="http://schemas.microsoft.com/office/drawing/2014/main" id="{5D345C3E-3879-B6FA-EB52-CC2DDAACA74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5807624" y="5232123"/>
            <a:ext cx="1968003" cy="1968003"/>
          </a:xfrm>
          <a:prstGeom prst="rect">
            <a:avLst/>
          </a:prstGeom>
        </p:spPr>
      </p:pic>
      <p:sp>
        <p:nvSpPr>
          <p:cNvPr id="31" name="TextBox 5">
            <a:extLst>
              <a:ext uri="{FF2B5EF4-FFF2-40B4-BE49-F238E27FC236}">
                <a16:creationId xmlns:a16="http://schemas.microsoft.com/office/drawing/2014/main" id="{80D0463A-6724-96D4-7F70-481DAB4FA5EF}"/>
              </a:ext>
            </a:extLst>
          </p:cNvPr>
          <p:cNvSpPr txBox="1"/>
          <p:nvPr/>
        </p:nvSpPr>
        <p:spPr>
          <a:xfrm>
            <a:off x="15131507" y="4831368"/>
            <a:ext cx="332023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2800" b="1" spc="76" dirty="0">
                <a:solidFill>
                  <a:srgbClr val="397EB8"/>
                </a:solidFill>
                <a:latin typeface="Lato"/>
              </a:rPr>
              <a:t>INFERÊNCIAS</a:t>
            </a:r>
            <a:endParaRPr lang="en-US" b="1" spc="76" dirty="0">
              <a:solidFill>
                <a:srgbClr val="397EB8"/>
              </a:solidFill>
              <a:latin typeface="Lato"/>
            </a:endParaRPr>
          </a:p>
        </p:txBody>
      </p:sp>
      <p:sp>
        <p:nvSpPr>
          <p:cNvPr id="33" name="TextBox 5">
            <a:extLst>
              <a:ext uri="{FF2B5EF4-FFF2-40B4-BE49-F238E27FC236}">
                <a16:creationId xmlns:a16="http://schemas.microsoft.com/office/drawing/2014/main" id="{8416F8AF-E90A-AE22-5082-0ED0B360DD6A}"/>
              </a:ext>
            </a:extLst>
          </p:cNvPr>
          <p:cNvSpPr txBox="1"/>
          <p:nvPr/>
        </p:nvSpPr>
        <p:spPr>
          <a:xfrm>
            <a:off x="13041632" y="8862820"/>
            <a:ext cx="332023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2800" b="1" spc="76" dirty="0">
                <a:solidFill>
                  <a:srgbClr val="397EB8"/>
                </a:solidFill>
                <a:latin typeface="Lato"/>
              </a:rPr>
              <a:t>AMOSTRAGEM</a:t>
            </a:r>
            <a:endParaRPr lang="en-US" sz="1600" b="1" spc="76" dirty="0">
              <a:solidFill>
                <a:srgbClr val="397EB8"/>
              </a:solidFill>
              <a:latin typeface="Lato"/>
            </a:endParaRPr>
          </a:p>
        </p:txBody>
      </p:sp>
      <p:sp>
        <p:nvSpPr>
          <p:cNvPr id="35" name="TextBox 5">
            <a:extLst>
              <a:ext uri="{FF2B5EF4-FFF2-40B4-BE49-F238E27FC236}">
                <a16:creationId xmlns:a16="http://schemas.microsoft.com/office/drawing/2014/main" id="{059CBFB5-2EDB-6D26-988F-A459F96790E3}"/>
              </a:ext>
            </a:extLst>
          </p:cNvPr>
          <p:cNvSpPr txBox="1"/>
          <p:nvPr/>
        </p:nvSpPr>
        <p:spPr>
          <a:xfrm>
            <a:off x="9615310" y="7940964"/>
            <a:ext cx="3917855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2800" b="1" spc="76" dirty="0">
                <a:solidFill>
                  <a:srgbClr val="397EB8"/>
                </a:solidFill>
                <a:latin typeface="Lato"/>
              </a:rPr>
              <a:t>MACHINE LEARNING</a:t>
            </a:r>
            <a:endParaRPr lang="en-US" sz="1600" b="1" spc="76" dirty="0">
              <a:solidFill>
                <a:srgbClr val="397EB8"/>
              </a:solidFill>
              <a:latin typeface="Lato"/>
            </a:endParaRPr>
          </a:p>
        </p:txBody>
      </p:sp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DC4CDE47-56C7-33E2-F100-ADEC4C18BBA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529" y="9884623"/>
            <a:ext cx="1123910" cy="1123910"/>
          </a:xfrm>
          <a:prstGeom prst="rect">
            <a:avLst/>
          </a:prstGeom>
        </p:spPr>
      </p:pic>
      <p:pic>
        <p:nvPicPr>
          <p:cNvPr id="11" name="Imagem 10" descr="Ícone&#10;&#10;Descrição gerada automaticamente">
            <a:extLst>
              <a:ext uri="{FF2B5EF4-FFF2-40B4-BE49-F238E27FC236}">
                <a16:creationId xmlns:a16="http://schemas.microsoft.com/office/drawing/2014/main" id="{71C89277-4BDF-8698-28D0-7A49E3A7E4C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8076" y="8675125"/>
            <a:ext cx="1290184" cy="1290184"/>
          </a:xfrm>
          <a:prstGeom prst="rect">
            <a:avLst/>
          </a:prstGeom>
        </p:spPr>
      </p:pic>
      <p:pic>
        <p:nvPicPr>
          <p:cNvPr id="15" name="Imagem 14" descr="Ícone&#10;&#10;Descrição gerada automaticamente">
            <a:extLst>
              <a:ext uri="{FF2B5EF4-FFF2-40B4-BE49-F238E27FC236}">
                <a16:creationId xmlns:a16="http://schemas.microsoft.com/office/drawing/2014/main" id="{29B92977-DE0A-2B71-0B93-D26CF04C732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9293" y="5535597"/>
            <a:ext cx="1304663" cy="1304663"/>
          </a:xfrm>
          <a:prstGeom prst="rect">
            <a:avLst/>
          </a:prstGeom>
        </p:spPr>
      </p:pic>
      <p:pic>
        <p:nvPicPr>
          <p:cNvPr id="20" name="Imagem 19" descr="Ícone&#10;&#10;Descrição gerada automaticamente">
            <a:extLst>
              <a:ext uri="{FF2B5EF4-FFF2-40B4-BE49-F238E27FC236}">
                <a16:creationId xmlns:a16="http://schemas.microsoft.com/office/drawing/2014/main" id="{7380EADF-92E9-F384-71E8-E3C487FE577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4858" y="7067283"/>
            <a:ext cx="1304663" cy="130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0150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6919A2B-AE88-0BEB-5A07-83D8D74BF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4381500"/>
            <a:ext cx="13068300" cy="2387600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D2EDD187-301D-9D9B-7217-19721A77BD90}"/>
              </a:ext>
            </a:extLst>
          </p:cNvPr>
          <p:cNvSpPr/>
          <p:nvPr/>
        </p:nvSpPr>
        <p:spPr>
          <a:xfrm>
            <a:off x="7241126" y="5096604"/>
            <a:ext cx="1524000" cy="167249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3" name="Conector Angulado 12">
            <a:extLst>
              <a:ext uri="{FF2B5EF4-FFF2-40B4-BE49-F238E27FC236}">
                <a16:creationId xmlns:a16="http://schemas.microsoft.com/office/drawing/2014/main" id="{693825CF-3547-9841-2F99-CF585A1FBA09}"/>
              </a:ext>
            </a:extLst>
          </p:cNvPr>
          <p:cNvCxnSpPr>
            <a:cxnSpLocks/>
            <a:stCxn id="11" idx="2"/>
            <a:endCxn id="16" idx="1"/>
          </p:cNvCxnSpPr>
          <p:nvPr/>
        </p:nvCxnSpPr>
        <p:spPr>
          <a:xfrm rot="16200000" flipH="1">
            <a:off x="7811130" y="6961096"/>
            <a:ext cx="1145992" cy="762000"/>
          </a:xfrm>
          <a:prstGeom prst="bent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21EFEAD-51D0-02D8-2D2D-690F836AE59E}"/>
              </a:ext>
            </a:extLst>
          </p:cNvPr>
          <p:cNvSpPr txBox="1"/>
          <p:nvPr/>
        </p:nvSpPr>
        <p:spPr>
          <a:xfrm>
            <a:off x="8765126" y="7222594"/>
            <a:ext cx="76534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Na empresa 1, metade das pessoas ganha menos que 2.155 reais, já na empresa 2 a metade ganha até 5.100 reais</a:t>
            </a:r>
          </a:p>
        </p:txBody>
      </p:sp>
    </p:spTree>
    <p:extLst>
      <p:ext uri="{BB962C8B-B14F-4D97-AF65-F5344CB8AC3E}">
        <p14:creationId xmlns:p14="http://schemas.microsoft.com/office/powerpoint/2010/main" val="221708110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6919A2B-AE88-0BEB-5A07-83D8D74BF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4381500"/>
            <a:ext cx="13068300" cy="2387600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D2EDD187-301D-9D9B-7217-19721A77BD90}"/>
              </a:ext>
            </a:extLst>
          </p:cNvPr>
          <p:cNvSpPr/>
          <p:nvPr/>
        </p:nvSpPr>
        <p:spPr>
          <a:xfrm>
            <a:off x="12344400" y="5125844"/>
            <a:ext cx="1524000" cy="167249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3" name="Conector Angulado 12">
            <a:extLst>
              <a:ext uri="{FF2B5EF4-FFF2-40B4-BE49-F238E27FC236}">
                <a16:creationId xmlns:a16="http://schemas.microsoft.com/office/drawing/2014/main" id="{693825CF-3547-9841-2F99-CF585A1FBA09}"/>
              </a:ext>
            </a:extLst>
          </p:cNvPr>
          <p:cNvCxnSpPr>
            <a:cxnSpLocks/>
            <a:stCxn id="11" idx="2"/>
            <a:endCxn id="16" idx="3"/>
          </p:cNvCxnSpPr>
          <p:nvPr/>
        </p:nvCxnSpPr>
        <p:spPr>
          <a:xfrm rot="5400000">
            <a:off x="12113635" y="6833959"/>
            <a:ext cx="1028384" cy="957146"/>
          </a:xfrm>
          <a:prstGeom prst="bentConnector2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21EFEAD-51D0-02D8-2D2D-690F836AE59E}"/>
              </a:ext>
            </a:extLst>
          </p:cNvPr>
          <p:cNvSpPr txBox="1"/>
          <p:nvPr/>
        </p:nvSpPr>
        <p:spPr>
          <a:xfrm>
            <a:off x="5943600" y="7134226"/>
            <a:ext cx="62056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800" dirty="0"/>
              <a:t>Na empresa 2, você vai receber </a:t>
            </a:r>
            <a:r>
              <a:rPr lang="pt-BR" sz="2800" b="1" dirty="0"/>
              <a:t>pelo menos</a:t>
            </a:r>
            <a:r>
              <a:rPr lang="pt-BR" sz="2800" dirty="0"/>
              <a:t> 3 mil reais, já na empresa 1 você pode começar ganhando mil reais</a:t>
            </a:r>
          </a:p>
        </p:txBody>
      </p:sp>
    </p:spTree>
    <p:extLst>
      <p:ext uri="{BB962C8B-B14F-4D97-AF65-F5344CB8AC3E}">
        <p14:creationId xmlns:p14="http://schemas.microsoft.com/office/powerpoint/2010/main" val="340942092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6919A2B-AE88-0BEB-5A07-83D8D74BF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0" y="4381500"/>
            <a:ext cx="13068300" cy="2387600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D2EDD187-301D-9D9B-7217-19721A77BD90}"/>
              </a:ext>
            </a:extLst>
          </p:cNvPr>
          <p:cNvSpPr/>
          <p:nvPr/>
        </p:nvSpPr>
        <p:spPr>
          <a:xfrm>
            <a:off x="12344400" y="5913244"/>
            <a:ext cx="1524000" cy="88509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C09EAB7-4B08-FAF4-62B5-0E7D7307CCE3}"/>
              </a:ext>
            </a:extLst>
          </p:cNvPr>
          <p:cNvSpPr/>
          <p:nvPr/>
        </p:nvSpPr>
        <p:spPr>
          <a:xfrm>
            <a:off x="7241126" y="5096604"/>
            <a:ext cx="1524000" cy="88509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8" name="Conector Angulado 7">
            <a:extLst>
              <a:ext uri="{FF2B5EF4-FFF2-40B4-BE49-F238E27FC236}">
                <a16:creationId xmlns:a16="http://schemas.microsoft.com/office/drawing/2014/main" id="{986A1EA0-D261-5C1F-3676-6E8735547EDC}"/>
              </a:ext>
            </a:extLst>
          </p:cNvPr>
          <p:cNvCxnSpPr>
            <a:cxnSpLocks/>
            <a:stCxn id="11" idx="2"/>
          </p:cNvCxnSpPr>
          <p:nvPr/>
        </p:nvCxnSpPr>
        <p:spPr>
          <a:xfrm rot="5400000" flipH="1">
            <a:off x="10298843" y="3990783"/>
            <a:ext cx="1273840" cy="4341274"/>
          </a:xfrm>
          <a:prstGeom prst="bentConnector4">
            <a:avLst>
              <a:gd name="adj1" fmla="val -32970"/>
              <a:gd name="adj2" fmla="val 93554"/>
            </a:avLst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12C991DD-22B6-E879-7203-7B641634BE82}"/>
              </a:ext>
            </a:extLst>
          </p:cNvPr>
          <p:cNvSpPr txBox="1"/>
          <p:nvPr/>
        </p:nvSpPr>
        <p:spPr>
          <a:xfrm>
            <a:off x="7832936" y="7375977"/>
            <a:ext cx="62056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/>
              <a:t>Na empresa 2, o </a:t>
            </a:r>
            <a:r>
              <a:rPr lang="pt-BR" sz="2800" b="1" dirty="0"/>
              <a:t>menor salário é MAIOR que a mediana</a:t>
            </a:r>
            <a:r>
              <a:rPr lang="pt-BR" sz="2800" dirty="0"/>
              <a:t> da empresa 1</a:t>
            </a:r>
          </a:p>
        </p:txBody>
      </p:sp>
    </p:spTree>
    <p:extLst>
      <p:ext uri="{BB962C8B-B14F-4D97-AF65-F5344CB8AC3E}">
        <p14:creationId xmlns:p14="http://schemas.microsoft.com/office/powerpoint/2010/main" val="363092107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>
            <a:extLst>
              <a:ext uri="{FF2B5EF4-FFF2-40B4-BE49-F238E27FC236}">
                <a16:creationId xmlns:a16="http://schemas.microsoft.com/office/drawing/2014/main" id="{20230498-12CF-C458-9D4B-C7C41CBE84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C1E5E3A7-5292-5BB3-69EE-08448B6967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5499876"/>
              </p:ext>
            </p:extLst>
          </p:nvPr>
        </p:nvGraphicFramePr>
        <p:xfrm>
          <a:off x="1526126" y="3887643"/>
          <a:ext cx="14020800" cy="215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CaixaDeTexto 17">
            <a:extLst>
              <a:ext uri="{FF2B5EF4-FFF2-40B4-BE49-F238E27FC236}">
                <a16:creationId xmlns:a16="http://schemas.microsoft.com/office/drawing/2014/main" id="{E04C1C97-8888-FD54-7FD0-BA9866C3FEB5}"/>
              </a:ext>
            </a:extLst>
          </p:cNvPr>
          <p:cNvSpPr txBox="1"/>
          <p:nvPr/>
        </p:nvSpPr>
        <p:spPr>
          <a:xfrm rot="16200000">
            <a:off x="583336" y="3659980"/>
            <a:ext cx="1885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/>
              <a:t>EMPRESA 1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1A4C7734-3F15-3C93-7E77-2FEDE2230B04}"/>
              </a:ext>
            </a:extLst>
          </p:cNvPr>
          <p:cNvSpPr txBox="1"/>
          <p:nvPr/>
        </p:nvSpPr>
        <p:spPr>
          <a:xfrm rot="16200000">
            <a:off x="583336" y="6454406"/>
            <a:ext cx="1885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/>
              <a:t>EMPRESA 2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AD08D505-93EA-692D-05EE-EE242B7D6A81}"/>
              </a:ext>
            </a:extLst>
          </p:cNvPr>
          <p:cNvSpPr txBox="1"/>
          <p:nvPr/>
        </p:nvSpPr>
        <p:spPr>
          <a:xfrm>
            <a:off x="2998332" y="4705533"/>
            <a:ext cx="832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rgbClr val="C00000"/>
                </a:solidFill>
              </a:rPr>
              <a:t>MIN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2D0E520A-BD2F-D092-7961-5CFD26E86763}"/>
              </a:ext>
            </a:extLst>
          </p:cNvPr>
          <p:cNvSpPr txBox="1"/>
          <p:nvPr/>
        </p:nvSpPr>
        <p:spPr>
          <a:xfrm>
            <a:off x="5976847" y="4732740"/>
            <a:ext cx="1669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rgbClr val="C00000"/>
                </a:solidFill>
              </a:rPr>
              <a:t>MEDIANA</a:t>
            </a:r>
          </a:p>
        </p:txBody>
      </p: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9DBC8F43-786F-DEBF-C05C-2BBE252477FF}"/>
              </a:ext>
            </a:extLst>
          </p:cNvPr>
          <p:cNvCxnSpPr>
            <a:cxnSpLocks/>
          </p:cNvCxnSpPr>
          <p:nvPr/>
        </p:nvCxnSpPr>
        <p:spPr>
          <a:xfrm>
            <a:off x="3414471" y="4309332"/>
            <a:ext cx="3396900" cy="2720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93904943-FEF5-3A05-B96E-14F04E69025B}"/>
              </a:ext>
            </a:extLst>
          </p:cNvPr>
          <p:cNvSpPr txBox="1"/>
          <p:nvPr/>
        </p:nvSpPr>
        <p:spPr>
          <a:xfrm>
            <a:off x="4024321" y="3652412"/>
            <a:ext cx="2177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002060"/>
                </a:solidFill>
              </a:rPr>
              <a:t>6 registros</a:t>
            </a:r>
          </a:p>
        </p:txBody>
      </p: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2EB74E17-0980-936C-7764-21703CFAA40A}"/>
              </a:ext>
            </a:extLst>
          </p:cNvPr>
          <p:cNvCxnSpPr>
            <a:cxnSpLocks/>
          </p:cNvCxnSpPr>
          <p:nvPr/>
        </p:nvCxnSpPr>
        <p:spPr>
          <a:xfrm>
            <a:off x="3414471" y="4138008"/>
            <a:ext cx="1" cy="36985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E1458F2C-A045-5B8E-AFE7-ECB85DCF3C19}"/>
              </a:ext>
            </a:extLst>
          </p:cNvPr>
          <p:cNvCxnSpPr>
            <a:cxnSpLocks/>
          </p:cNvCxnSpPr>
          <p:nvPr/>
        </p:nvCxnSpPr>
        <p:spPr>
          <a:xfrm>
            <a:off x="6811369" y="4138008"/>
            <a:ext cx="1" cy="36985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55230438-D37C-6792-7C09-810C24548520}"/>
              </a:ext>
            </a:extLst>
          </p:cNvPr>
          <p:cNvGrpSpPr/>
          <p:nvPr/>
        </p:nvGrpSpPr>
        <p:grpSpPr>
          <a:xfrm>
            <a:off x="10287000" y="6606375"/>
            <a:ext cx="3396900" cy="975525"/>
            <a:chOff x="10287000" y="6033178"/>
            <a:chExt cx="3396900" cy="975525"/>
          </a:xfrm>
        </p:grpSpPr>
        <p:cxnSp>
          <p:nvCxnSpPr>
            <p:cNvPr id="29" name="Conector Reto 28">
              <a:extLst>
                <a:ext uri="{FF2B5EF4-FFF2-40B4-BE49-F238E27FC236}">
                  <a16:creationId xmlns:a16="http://schemas.microsoft.com/office/drawing/2014/main" id="{23FA3788-74A0-D1E5-12AC-95DE191E860C}"/>
                </a:ext>
              </a:extLst>
            </p:cNvPr>
            <p:cNvCxnSpPr>
              <a:cxnSpLocks/>
            </p:cNvCxnSpPr>
            <p:nvPr/>
          </p:nvCxnSpPr>
          <p:spPr>
            <a:xfrm>
              <a:off x="10287000" y="6204502"/>
              <a:ext cx="3396900" cy="27207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to 29">
              <a:extLst>
                <a:ext uri="{FF2B5EF4-FFF2-40B4-BE49-F238E27FC236}">
                  <a16:creationId xmlns:a16="http://schemas.microsoft.com/office/drawing/2014/main" id="{358E4ECA-D7C8-61DA-3E47-BE87DABEC0AC}"/>
                </a:ext>
              </a:extLst>
            </p:cNvPr>
            <p:cNvCxnSpPr>
              <a:cxnSpLocks/>
            </p:cNvCxnSpPr>
            <p:nvPr/>
          </p:nvCxnSpPr>
          <p:spPr>
            <a:xfrm>
              <a:off x="10287000" y="6033178"/>
              <a:ext cx="1" cy="369854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to 30">
              <a:extLst>
                <a:ext uri="{FF2B5EF4-FFF2-40B4-BE49-F238E27FC236}">
                  <a16:creationId xmlns:a16="http://schemas.microsoft.com/office/drawing/2014/main" id="{F8502FD1-8A1A-729A-3719-338F062B634A}"/>
                </a:ext>
              </a:extLst>
            </p:cNvPr>
            <p:cNvCxnSpPr>
              <a:cxnSpLocks/>
            </p:cNvCxnSpPr>
            <p:nvPr/>
          </p:nvCxnSpPr>
          <p:spPr>
            <a:xfrm>
              <a:off x="13683899" y="6033178"/>
              <a:ext cx="1" cy="369854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CaixaDeTexto 31">
              <a:extLst>
                <a:ext uri="{FF2B5EF4-FFF2-40B4-BE49-F238E27FC236}">
                  <a16:creationId xmlns:a16="http://schemas.microsoft.com/office/drawing/2014/main" id="{B3762CDD-5CF3-0E06-FEF8-3770A439B7E6}"/>
                </a:ext>
              </a:extLst>
            </p:cNvPr>
            <p:cNvSpPr txBox="1"/>
            <p:nvPr/>
          </p:nvSpPr>
          <p:spPr>
            <a:xfrm>
              <a:off x="10896850" y="6362372"/>
              <a:ext cx="21771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600" b="1" dirty="0">
                  <a:solidFill>
                    <a:srgbClr val="002060"/>
                  </a:solidFill>
                </a:rPr>
                <a:t>6 registros</a:t>
              </a:r>
            </a:p>
          </p:txBody>
        </p:sp>
      </p:grp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F764514C-1D33-A3CA-DAA4-F5F94A8E25AF}"/>
              </a:ext>
            </a:extLst>
          </p:cNvPr>
          <p:cNvSpPr txBox="1"/>
          <p:nvPr/>
        </p:nvSpPr>
        <p:spPr>
          <a:xfrm>
            <a:off x="9870860" y="5937468"/>
            <a:ext cx="832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rgbClr val="C00000"/>
                </a:solidFill>
              </a:rPr>
              <a:t>MIN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EDC827A2-B4C6-D8BF-D9C4-55734FA3C0D7}"/>
              </a:ext>
            </a:extLst>
          </p:cNvPr>
          <p:cNvSpPr txBox="1"/>
          <p:nvPr/>
        </p:nvSpPr>
        <p:spPr>
          <a:xfrm>
            <a:off x="12849375" y="5937468"/>
            <a:ext cx="1669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rgbClr val="C00000"/>
                </a:solidFill>
              </a:rPr>
              <a:t>MEDIANA</a:t>
            </a:r>
          </a:p>
        </p:txBody>
      </p:sp>
    </p:spTree>
    <p:extLst>
      <p:ext uri="{BB962C8B-B14F-4D97-AF65-F5344CB8AC3E}">
        <p14:creationId xmlns:p14="http://schemas.microsoft.com/office/powerpoint/2010/main" val="412501962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>
            <a:extLst>
              <a:ext uri="{FF2B5EF4-FFF2-40B4-BE49-F238E27FC236}">
                <a16:creationId xmlns:a16="http://schemas.microsoft.com/office/drawing/2014/main" id="{20230498-12CF-C458-9D4B-C7C41CBE84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FB6624D-7D81-56D8-DB0E-FBE2F9A74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299" y="2440164"/>
            <a:ext cx="6956450" cy="4419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Retângulo 24">
            <a:extLst>
              <a:ext uri="{FF2B5EF4-FFF2-40B4-BE49-F238E27FC236}">
                <a16:creationId xmlns:a16="http://schemas.microsoft.com/office/drawing/2014/main" id="{053F5C05-5538-BC21-E35C-EBEA5EC8A56B}"/>
              </a:ext>
            </a:extLst>
          </p:cNvPr>
          <p:cNvSpPr/>
          <p:nvPr/>
        </p:nvSpPr>
        <p:spPr>
          <a:xfrm>
            <a:off x="7162800" y="2487217"/>
            <a:ext cx="387632" cy="374430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5BC2EBE-47AC-1841-01BA-765B4B7F0063}"/>
              </a:ext>
            </a:extLst>
          </p:cNvPr>
          <p:cNvSpPr txBox="1"/>
          <p:nvPr/>
        </p:nvSpPr>
        <p:spPr>
          <a:xfrm>
            <a:off x="1600200" y="2610055"/>
            <a:ext cx="117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953A"/>
                </a:solidFill>
              </a:rPr>
              <a:t>Empresa 1</a:t>
            </a:r>
          </a:p>
          <a:p>
            <a:r>
              <a:rPr lang="pt-BR" b="1" dirty="0">
                <a:solidFill>
                  <a:srgbClr val="2078B5"/>
                </a:solidFill>
              </a:rPr>
              <a:t>Empresa 2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C3BB7A0E-AC2A-C43E-D6BB-F6243BA10254}"/>
              </a:ext>
            </a:extLst>
          </p:cNvPr>
          <p:cNvSpPr txBox="1"/>
          <p:nvPr/>
        </p:nvSpPr>
        <p:spPr>
          <a:xfrm>
            <a:off x="7751098" y="2563888"/>
            <a:ext cx="4191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Esse valor 57.000 está fazendo a </a:t>
            </a:r>
            <a:r>
              <a:rPr lang="pt-BR" sz="2800" b="1" dirty="0"/>
              <a:t>média ser mais alta </a:t>
            </a:r>
            <a:r>
              <a:rPr lang="pt-BR" sz="2800" dirty="0"/>
              <a:t>(outlier)!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388F6676-1A2C-200E-A85F-9FB80B87E4C4}"/>
              </a:ext>
            </a:extLst>
          </p:cNvPr>
          <p:cNvSpPr txBox="1"/>
          <p:nvPr/>
        </p:nvSpPr>
        <p:spPr>
          <a:xfrm>
            <a:off x="10045631" y="4952828"/>
            <a:ext cx="5791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500" dirty="0"/>
              <a:t>Sem o 57.000, a </a:t>
            </a:r>
            <a:r>
              <a:rPr lang="pt-BR" sz="2800" b="1" dirty="0"/>
              <a:t>média</a:t>
            </a:r>
            <a:r>
              <a:rPr lang="pt-BR" sz="2500" b="1" dirty="0"/>
              <a:t> seria de ~ 2.404,6</a:t>
            </a:r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AADB3D69-1D9D-3464-7F4D-AEC9F5859F60}"/>
              </a:ext>
            </a:extLst>
          </p:cNvPr>
          <p:cNvSpPr/>
          <p:nvPr/>
        </p:nvSpPr>
        <p:spPr>
          <a:xfrm>
            <a:off x="1647624" y="5735492"/>
            <a:ext cx="5515176" cy="646331"/>
          </a:xfrm>
          <a:prstGeom prst="rect">
            <a:avLst/>
          </a:prstGeom>
          <a:noFill/>
          <a:ln w="57150">
            <a:solidFill>
              <a:srgbClr val="003C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8EFAA30-0990-D583-0CC5-FC835D1DFE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8991" y="5629468"/>
            <a:ext cx="6317970" cy="40930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" name="Retângulo 39">
            <a:extLst>
              <a:ext uri="{FF2B5EF4-FFF2-40B4-BE49-F238E27FC236}">
                <a16:creationId xmlns:a16="http://schemas.microsoft.com/office/drawing/2014/main" id="{ACD4E5BF-B149-010A-6C4B-ECF51D5FD13C}"/>
              </a:ext>
            </a:extLst>
          </p:cNvPr>
          <p:cNvSpPr/>
          <p:nvPr/>
        </p:nvSpPr>
        <p:spPr>
          <a:xfrm>
            <a:off x="9518991" y="5608511"/>
            <a:ext cx="6317970" cy="4114050"/>
          </a:xfrm>
          <a:prstGeom prst="rect">
            <a:avLst/>
          </a:prstGeom>
          <a:noFill/>
          <a:ln w="57150">
            <a:solidFill>
              <a:srgbClr val="003C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9" name="Conector em Curva 8">
            <a:extLst>
              <a:ext uri="{FF2B5EF4-FFF2-40B4-BE49-F238E27FC236}">
                <a16:creationId xmlns:a16="http://schemas.microsoft.com/office/drawing/2014/main" id="{D824E3C4-BBE6-1F90-C421-B6731443EFF2}"/>
              </a:ext>
            </a:extLst>
          </p:cNvPr>
          <p:cNvCxnSpPr>
            <a:cxnSpLocks/>
          </p:cNvCxnSpPr>
          <p:nvPr/>
        </p:nvCxnSpPr>
        <p:spPr>
          <a:xfrm rot="16200000" flipH="1">
            <a:off x="6704046" y="6803931"/>
            <a:ext cx="1692772" cy="2180157"/>
          </a:xfrm>
          <a:prstGeom prst="curvedConnector2">
            <a:avLst/>
          </a:prstGeom>
          <a:ln w="57150">
            <a:solidFill>
              <a:srgbClr val="003C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B76DEEDC-D0C3-393C-8284-D6A874D17240}"/>
              </a:ext>
            </a:extLst>
          </p:cNvPr>
          <p:cNvSpPr txBox="1"/>
          <p:nvPr/>
        </p:nvSpPr>
        <p:spPr>
          <a:xfrm>
            <a:off x="10186523" y="5703574"/>
            <a:ext cx="117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953A"/>
                </a:solidFill>
              </a:rPr>
              <a:t>Empresa 1</a:t>
            </a:r>
          </a:p>
          <a:p>
            <a:r>
              <a:rPr lang="pt-BR" b="1" dirty="0">
                <a:solidFill>
                  <a:srgbClr val="2078B5"/>
                </a:solidFill>
              </a:rPr>
              <a:t>Empresa 2</a:t>
            </a:r>
          </a:p>
        </p:txBody>
      </p:sp>
    </p:spTree>
    <p:extLst>
      <p:ext uri="{BB962C8B-B14F-4D97-AF65-F5344CB8AC3E}">
        <p14:creationId xmlns:p14="http://schemas.microsoft.com/office/powerpoint/2010/main" val="122549639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>
            <a:extLst>
              <a:ext uri="{FF2B5EF4-FFF2-40B4-BE49-F238E27FC236}">
                <a16:creationId xmlns:a16="http://schemas.microsoft.com/office/drawing/2014/main" id="{20230498-12CF-C458-9D4B-C7C41CBE84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27FCD96B-7B6D-2D93-6800-3B214FF58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3432910"/>
            <a:ext cx="7988361" cy="517525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F7D95694-D3E3-56F3-0F91-0E1ED13F4EC3}"/>
              </a:ext>
            </a:extLst>
          </p:cNvPr>
          <p:cNvCxnSpPr>
            <a:cxnSpLocks/>
          </p:cNvCxnSpPr>
          <p:nvPr/>
        </p:nvCxnSpPr>
        <p:spPr>
          <a:xfrm>
            <a:off x="3308381" y="7192459"/>
            <a:ext cx="7988361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4ADFB9F1-3F9C-3880-621B-6C64D17B757F}"/>
              </a:ext>
            </a:extLst>
          </p:cNvPr>
          <p:cNvSpPr txBox="1"/>
          <p:nvPr/>
        </p:nvSpPr>
        <p:spPr>
          <a:xfrm>
            <a:off x="10954567" y="7200900"/>
            <a:ext cx="58317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Na empresa 1, metade das pessoas ganha menos que 2.155 reais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094F5716-5848-BBE6-B612-434B605ADB6D}"/>
              </a:ext>
            </a:extLst>
          </p:cNvPr>
          <p:cNvSpPr/>
          <p:nvPr/>
        </p:nvSpPr>
        <p:spPr>
          <a:xfrm>
            <a:off x="3505200" y="7298683"/>
            <a:ext cx="3797361" cy="95410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369D18AE-FA1B-8E15-0323-9364A5CAE3F6}"/>
              </a:ext>
            </a:extLst>
          </p:cNvPr>
          <p:cNvSpPr txBox="1"/>
          <p:nvPr/>
        </p:nvSpPr>
        <p:spPr>
          <a:xfrm>
            <a:off x="3429000" y="3582769"/>
            <a:ext cx="117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953A"/>
                </a:solidFill>
              </a:rPr>
              <a:t>Empresa 1</a:t>
            </a:r>
          </a:p>
          <a:p>
            <a:r>
              <a:rPr lang="pt-BR" b="1" dirty="0">
                <a:solidFill>
                  <a:srgbClr val="2078B5"/>
                </a:solidFill>
              </a:rPr>
              <a:t>Empresa 2</a:t>
            </a:r>
          </a:p>
        </p:txBody>
      </p:sp>
    </p:spTree>
    <p:extLst>
      <p:ext uri="{BB962C8B-B14F-4D97-AF65-F5344CB8AC3E}">
        <p14:creationId xmlns:p14="http://schemas.microsoft.com/office/powerpoint/2010/main" val="401356264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>
            <a:extLst>
              <a:ext uri="{FF2B5EF4-FFF2-40B4-BE49-F238E27FC236}">
                <a16:creationId xmlns:a16="http://schemas.microsoft.com/office/drawing/2014/main" id="{20230498-12CF-C458-9D4B-C7C41CBE84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27FCD96B-7B6D-2D93-6800-3B214FF58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3432910"/>
            <a:ext cx="7988361" cy="517525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F7D95694-D3E3-56F3-0F91-0E1ED13F4EC3}"/>
              </a:ext>
            </a:extLst>
          </p:cNvPr>
          <p:cNvCxnSpPr>
            <a:cxnSpLocks/>
          </p:cNvCxnSpPr>
          <p:nvPr/>
        </p:nvCxnSpPr>
        <p:spPr>
          <a:xfrm>
            <a:off x="3308381" y="5372100"/>
            <a:ext cx="7988361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4ADFB9F1-3F9C-3880-621B-6C64D17B757F}"/>
              </a:ext>
            </a:extLst>
          </p:cNvPr>
          <p:cNvSpPr txBox="1"/>
          <p:nvPr/>
        </p:nvSpPr>
        <p:spPr>
          <a:xfrm>
            <a:off x="10954567" y="5372100"/>
            <a:ext cx="58317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Já na empresa 2 a metade ganha até 5.100 reais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094F5716-5848-BBE6-B612-434B605ADB6D}"/>
              </a:ext>
            </a:extLst>
          </p:cNvPr>
          <p:cNvSpPr/>
          <p:nvPr/>
        </p:nvSpPr>
        <p:spPr>
          <a:xfrm>
            <a:off x="3505200" y="5829310"/>
            <a:ext cx="3797361" cy="106679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9639F3CE-EEEF-7652-13A4-A262541D7332}"/>
              </a:ext>
            </a:extLst>
          </p:cNvPr>
          <p:cNvSpPr txBox="1"/>
          <p:nvPr/>
        </p:nvSpPr>
        <p:spPr>
          <a:xfrm>
            <a:off x="3429000" y="3582769"/>
            <a:ext cx="117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953A"/>
                </a:solidFill>
              </a:rPr>
              <a:t>Empresa 1</a:t>
            </a:r>
          </a:p>
          <a:p>
            <a:r>
              <a:rPr lang="pt-BR" b="1" dirty="0">
                <a:solidFill>
                  <a:srgbClr val="2078B5"/>
                </a:solidFill>
              </a:rPr>
              <a:t>Empresa 2</a:t>
            </a:r>
          </a:p>
        </p:txBody>
      </p:sp>
    </p:spTree>
    <p:extLst>
      <p:ext uri="{BB962C8B-B14F-4D97-AF65-F5344CB8AC3E}">
        <p14:creationId xmlns:p14="http://schemas.microsoft.com/office/powerpoint/2010/main" val="292937381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>
            <a:extLst>
              <a:ext uri="{FF2B5EF4-FFF2-40B4-BE49-F238E27FC236}">
                <a16:creationId xmlns:a16="http://schemas.microsoft.com/office/drawing/2014/main" id="{20230498-12CF-C458-9D4B-C7C41CBE84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27FCD96B-7B6D-2D93-6800-3B214FF58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3432910"/>
            <a:ext cx="7988361" cy="517525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F7D95694-D3E3-56F3-0F91-0E1ED13F4EC3}"/>
              </a:ext>
            </a:extLst>
          </p:cNvPr>
          <p:cNvCxnSpPr>
            <a:cxnSpLocks/>
          </p:cNvCxnSpPr>
          <p:nvPr/>
        </p:nvCxnSpPr>
        <p:spPr>
          <a:xfrm>
            <a:off x="3276600" y="6743700"/>
            <a:ext cx="7988361" cy="0"/>
          </a:xfrm>
          <a:prstGeom prst="line">
            <a:avLst/>
          </a:prstGeom>
          <a:ln w="57150">
            <a:solidFill>
              <a:srgbClr val="003C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656706C-1354-4881-CD86-3FDD022B72B0}"/>
              </a:ext>
            </a:extLst>
          </p:cNvPr>
          <p:cNvSpPr txBox="1"/>
          <p:nvPr/>
        </p:nvSpPr>
        <p:spPr>
          <a:xfrm>
            <a:off x="11087749" y="5603782"/>
            <a:ext cx="5904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Na empresa 2, você vai receber </a:t>
            </a:r>
            <a:r>
              <a:rPr lang="pt-BR" sz="2800" b="1" dirty="0"/>
              <a:t>pelo menos</a:t>
            </a:r>
            <a:r>
              <a:rPr lang="pt-BR" sz="2800" dirty="0"/>
              <a:t> 3 mil reais</a:t>
            </a:r>
          </a:p>
        </p:txBody>
      </p:sp>
      <p:cxnSp>
        <p:nvCxnSpPr>
          <p:cNvPr id="6" name="Conector de Seta Reta 5">
            <a:extLst>
              <a:ext uri="{FF2B5EF4-FFF2-40B4-BE49-F238E27FC236}">
                <a16:creationId xmlns:a16="http://schemas.microsoft.com/office/drawing/2014/main" id="{84C53843-6FE8-4BD1-721E-EBFF78E50291}"/>
              </a:ext>
            </a:extLst>
          </p:cNvPr>
          <p:cNvCxnSpPr>
            <a:cxnSpLocks/>
          </p:cNvCxnSpPr>
          <p:nvPr/>
        </p:nvCxnSpPr>
        <p:spPr>
          <a:xfrm flipV="1">
            <a:off x="10914534" y="5466547"/>
            <a:ext cx="0" cy="1228578"/>
          </a:xfrm>
          <a:prstGeom prst="straightConnector1">
            <a:avLst/>
          </a:prstGeom>
          <a:ln w="57150">
            <a:solidFill>
              <a:srgbClr val="003C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CF8C35A4-149E-FE82-BBED-B3ED851ECC25}"/>
              </a:ext>
            </a:extLst>
          </p:cNvPr>
          <p:cNvSpPr txBox="1"/>
          <p:nvPr/>
        </p:nvSpPr>
        <p:spPr>
          <a:xfrm>
            <a:off x="3429000" y="3582769"/>
            <a:ext cx="117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953A"/>
                </a:solidFill>
              </a:rPr>
              <a:t>Empresa 1</a:t>
            </a:r>
          </a:p>
          <a:p>
            <a:r>
              <a:rPr lang="pt-BR" b="1" dirty="0">
                <a:solidFill>
                  <a:srgbClr val="2078B5"/>
                </a:solidFill>
              </a:rPr>
              <a:t>Empresa 2</a:t>
            </a:r>
          </a:p>
        </p:txBody>
      </p:sp>
    </p:spTree>
    <p:extLst>
      <p:ext uri="{BB962C8B-B14F-4D97-AF65-F5344CB8AC3E}">
        <p14:creationId xmlns:p14="http://schemas.microsoft.com/office/powerpoint/2010/main" val="29415780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>
            <a:extLst>
              <a:ext uri="{FF2B5EF4-FFF2-40B4-BE49-F238E27FC236}">
                <a16:creationId xmlns:a16="http://schemas.microsoft.com/office/drawing/2014/main" id="{20230498-12CF-C458-9D4B-C7C41CBE84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27FCD96B-7B6D-2D93-6800-3B214FF58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3432910"/>
            <a:ext cx="7988361" cy="517525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F7D95694-D3E3-56F3-0F91-0E1ED13F4EC3}"/>
              </a:ext>
            </a:extLst>
          </p:cNvPr>
          <p:cNvCxnSpPr>
            <a:cxnSpLocks/>
          </p:cNvCxnSpPr>
          <p:nvPr/>
        </p:nvCxnSpPr>
        <p:spPr>
          <a:xfrm>
            <a:off x="3276600" y="7962900"/>
            <a:ext cx="7988361" cy="0"/>
          </a:xfrm>
          <a:prstGeom prst="line">
            <a:avLst/>
          </a:prstGeom>
          <a:ln w="57150">
            <a:solidFill>
              <a:srgbClr val="003C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de Seta Reta 5">
            <a:extLst>
              <a:ext uri="{FF2B5EF4-FFF2-40B4-BE49-F238E27FC236}">
                <a16:creationId xmlns:a16="http://schemas.microsoft.com/office/drawing/2014/main" id="{84C53843-6FE8-4BD1-721E-EBFF78E50291}"/>
              </a:ext>
            </a:extLst>
          </p:cNvPr>
          <p:cNvCxnSpPr>
            <a:cxnSpLocks/>
          </p:cNvCxnSpPr>
          <p:nvPr/>
        </p:nvCxnSpPr>
        <p:spPr>
          <a:xfrm flipV="1">
            <a:off x="10914534" y="6685747"/>
            <a:ext cx="0" cy="1228578"/>
          </a:xfrm>
          <a:prstGeom prst="straightConnector1">
            <a:avLst/>
          </a:prstGeom>
          <a:ln w="57150">
            <a:solidFill>
              <a:srgbClr val="003C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B27694FA-24B1-2252-2070-453FA69F3B23}"/>
              </a:ext>
            </a:extLst>
          </p:cNvPr>
          <p:cNvSpPr txBox="1"/>
          <p:nvPr/>
        </p:nvSpPr>
        <p:spPr>
          <a:xfrm>
            <a:off x="11006305" y="6854373"/>
            <a:ext cx="58338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Já na empresa 1 você pode começar ganhando mil reais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92FA6B6-87E1-FCFB-E5E9-F8A62FABD259}"/>
              </a:ext>
            </a:extLst>
          </p:cNvPr>
          <p:cNvSpPr txBox="1"/>
          <p:nvPr/>
        </p:nvSpPr>
        <p:spPr>
          <a:xfrm>
            <a:off x="3429000" y="3582769"/>
            <a:ext cx="117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953A"/>
                </a:solidFill>
              </a:rPr>
              <a:t>Empresa 1</a:t>
            </a:r>
          </a:p>
          <a:p>
            <a:r>
              <a:rPr lang="pt-BR" b="1" dirty="0">
                <a:solidFill>
                  <a:srgbClr val="2078B5"/>
                </a:solidFill>
              </a:rPr>
              <a:t>Empresa 2</a:t>
            </a:r>
          </a:p>
        </p:txBody>
      </p:sp>
    </p:spTree>
    <p:extLst>
      <p:ext uri="{BB962C8B-B14F-4D97-AF65-F5344CB8AC3E}">
        <p14:creationId xmlns:p14="http://schemas.microsoft.com/office/powerpoint/2010/main" val="5791633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>
            <a:extLst>
              <a:ext uri="{FF2B5EF4-FFF2-40B4-BE49-F238E27FC236}">
                <a16:creationId xmlns:a16="http://schemas.microsoft.com/office/drawing/2014/main" id="{20230498-12CF-C458-9D4B-C7C41CBE84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ANALISANDO SALÁRIOS DE 2 EMPRESAS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27FCD96B-7B6D-2D93-6800-3B214FF58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3432910"/>
            <a:ext cx="7988361" cy="517525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A27FAEE2-1AEE-9037-8C4D-C5AA75571765}"/>
              </a:ext>
            </a:extLst>
          </p:cNvPr>
          <p:cNvCxnSpPr>
            <a:cxnSpLocks/>
          </p:cNvCxnSpPr>
          <p:nvPr/>
        </p:nvCxnSpPr>
        <p:spPr>
          <a:xfrm>
            <a:off x="3276600" y="6743700"/>
            <a:ext cx="7988361" cy="0"/>
          </a:xfrm>
          <a:prstGeom prst="line">
            <a:avLst/>
          </a:prstGeom>
          <a:ln w="57150">
            <a:solidFill>
              <a:srgbClr val="003C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2E78A12D-E041-911B-CA5A-65750319A21B}"/>
              </a:ext>
            </a:extLst>
          </p:cNvPr>
          <p:cNvCxnSpPr>
            <a:cxnSpLocks/>
          </p:cNvCxnSpPr>
          <p:nvPr/>
        </p:nvCxnSpPr>
        <p:spPr>
          <a:xfrm>
            <a:off x="3308381" y="7192459"/>
            <a:ext cx="7988361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13">
            <a:extLst>
              <a:ext uri="{FF2B5EF4-FFF2-40B4-BE49-F238E27FC236}">
                <a16:creationId xmlns:a16="http://schemas.microsoft.com/office/drawing/2014/main" id="{1588B327-C1EE-5608-E626-FCC6BC4431FF}"/>
              </a:ext>
            </a:extLst>
          </p:cNvPr>
          <p:cNvSpPr/>
          <p:nvPr/>
        </p:nvSpPr>
        <p:spPr>
          <a:xfrm>
            <a:off x="3505200" y="7298683"/>
            <a:ext cx="3797361" cy="95410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0D4D03A-4D5A-3243-BAA0-68062BAE7E2A}"/>
              </a:ext>
            </a:extLst>
          </p:cNvPr>
          <p:cNvSpPr txBox="1"/>
          <p:nvPr/>
        </p:nvSpPr>
        <p:spPr>
          <a:xfrm>
            <a:off x="11287998" y="6362700"/>
            <a:ext cx="4180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003C14"/>
                </a:solidFill>
              </a:rPr>
              <a:t>MÍNIMO DA EMPRESA 2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5EF5DCCC-FDB1-78B8-B966-33C289EA7C41}"/>
              </a:ext>
            </a:extLst>
          </p:cNvPr>
          <p:cNvSpPr txBox="1"/>
          <p:nvPr/>
        </p:nvSpPr>
        <p:spPr>
          <a:xfrm>
            <a:off x="11287998" y="7058680"/>
            <a:ext cx="4180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C00000"/>
                </a:solidFill>
              </a:rPr>
              <a:t>MEDIANA DA EMPRESA 1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FBF21983-44CA-D410-DBEF-38A147D711FB}"/>
              </a:ext>
            </a:extLst>
          </p:cNvPr>
          <p:cNvSpPr txBox="1"/>
          <p:nvPr/>
        </p:nvSpPr>
        <p:spPr>
          <a:xfrm>
            <a:off x="10936007" y="8030658"/>
            <a:ext cx="59712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/>
              <a:t>Na empresa 2, o </a:t>
            </a:r>
            <a:r>
              <a:rPr lang="pt-BR" sz="2800" b="1" dirty="0"/>
              <a:t>menor salário é MAIOR que a mediana</a:t>
            </a:r>
            <a:r>
              <a:rPr lang="pt-BR" sz="2800" dirty="0"/>
              <a:t> da empresa 1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6E264D39-B5B0-C3B2-7567-BBD3721738FA}"/>
              </a:ext>
            </a:extLst>
          </p:cNvPr>
          <p:cNvSpPr txBox="1"/>
          <p:nvPr/>
        </p:nvSpPr>
        <p:spPr>
          <a:xfrm>
            <a:off x="3429000" y="3582769"/>
            <a:ext cx="117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953A"/>
                </a:solidFill>
              </a:rPr>
              <a:t>Empresa 1</a:t>
            </a:r>
          </a:p>
          <a:p>
            <a:r>
              <a:rPr lang="pt-BR" b="1" dirty="0">
                <a:solidFill>
                  <a:srgbClr val="2078B5"/>
                </a:solidFill>
              </a:rPr>
              <a:t>Empresa 2</a:t>
            </a:r>
          </a:p>
        </p:txBody>
      </p:sp>
    </p:spTree>
    <p:extLst>
      <p:ext uri="{BB962C8B-B14F-4D97-AF65-F5344CB8AC3E}">
        <p14:creationId xmlns:p14="http://schemas.microsoft.com/office/powerpoint/2010/main" val="327647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INTRODUÇÃO </a:t>
            </a:r>
            <a:r>
              <a:rPr lang="en-US" sz="6248" dirty="0" err="1">
                <a:solidFill>
                  <a:srgbClr val="FFC331"/>
                </a:solidFill>
                <a:latin typeface="Big Shoulders Display Bold"/>
              </a:rPr>
              <a:t>À</a:t>
            </a: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 ESTATÍSTICA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5D72C816-9FAA-A3D6-B48D-5E3F8881A1CF}"/>
              </a:ext>
            </a:extLst>
          </p:cNvPr>
          <p:cNvSpPr txBox="1"/>
          <p:nvPr/>
        </p:nvSpPr>
        <p:spPr>
          <a:xfrm>
            <a:off x="1427438" y="2508548"/>
            <a:ext cx="15433125" cy="52699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O que </a:t>
            </a:r>
            <a:r>
              <a:rPr lang="en-US" sz="15425" spc="2313" dirty="0" err="1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é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  <a:p>
            <a:pPr algn="r">
              <a:lnSpc>
                <a:spcPts val="21596"/>
              </a:lnSpc>
            </a:pPr>
            <a:r>
              <a:rPr lang="en-US" sz="15425" spc="2313" dirty="0">
                <a:solidFill>
                  <a:srgbClr val="072D4D">
                    <a:alpha val="97647"/>
                  </a:srgbClr>
                </a:solidFill>
                <a:latin typeface="Big Shoulders Display Bold"/>
              </a:rPr>
              <a:t>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4CB0FFB-0E3F-F6CC-7B05-0E46655E7229}"/>
              </a:ext>
            </a:extLst>
          </p:cNvPr>
          <p:cNvSpPr/>
          <p:nvPr/>
        </p:nvSpPr>
        <p:spPr>
          <a:xfrm>
            <a:off x="-76200" y="-190500"/>
            <a:ext cx="18516600" cy="1066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AutoShape 3">
            <a:extLst>
              <a:ext uri="{FF2B5EF4-FFF2-40B4-BE49-F238E27FC236}">
                <a16:creationId xmlns:a16="http://schemas.microsoft.com/office/drawing/2014/main" id="{DEC6D911-5DD9-30C1-34A3-3B5BC1F6A4DF}"/>
              </a:ext>
            </a:extLst>
          </p:cNvPr>
          <p:cNvSpPr/>
          <p:nvPr/>
        </p:nvSpPr>
        <p:spPr>
          <a:xfrm>
            <a:off x="4724400" y="5448300"/>
            <a:ext cx="10972800" cy="2253952"/>
          </a:xfrm>
          <a:prstGeom prst="rect">
            <a:avLst/>
          </a:prstGeom>
          <a:solidFill>
            <a:srgbClr val="13538A"/>
          </a:solidFill>
        </p:spPr>
        <p:txBody>
          <a:bodyPr/>
          <a:lstStyle/>
          <a:p>
            <a:endParaRPr lang="pt-BR"/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E3FC3748-6257-5E0F-F678-A526B82BB450}"/>
              </a:ext>
            </a:extLst>
          </p:cNvPr>
          <p:cNvSpPr txBox="1"/>
          <p:nvPr/>
        </p:nvSpPr>
        <p:spPr>
          <a:xfrm>
            <a:off x="4267200" y="5219700"/>
            <a:ext cx="11449971" cy="24999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596"/>
              </a:lnSpc>
            </a:pPr>
            <a:r>
              <a:rPr lang="en-US" sz="15425" spc="2313" dirty="0" err="1">
                <a:solidFill>
                  <a:srgbClr val="FFC331"/>
                </a:solidFill>
                <a:latin typeface="Big Shoulders Display Bold"/>
              </a:rPr>
              <a:t>Estatística</a:t>
            </a:r>
            <a:endParaRPr lang="en-US" sz="15425" spc="2313" dirty="0">
              <a:solidFill>
                <a:srgbClr val="072D4D">
                  <a:alpha val="97647"/>
                </a:srgbClr>
              </a:solidFill>
              <a:latin typeface="Big Shoulders Display Bold"/>
            </a:endParaRPr>
          </a:p>
        </p:txBody>
      </p:sp>
      <p:pic>
        <p:nvPicPr>
          <p:cNvPr id="39" name="Picture 7">
            <a:extLst>
              <a:ext uri="{FF2B5EF4-FFF2-40B4-BE49-F238E27FC236}">
                <a16:creationId xmlns:a16="http://schemas.microsoft.com/office/drawing/2014/main" id="{2D3AC11E-6AC6-018C-312F-3AD9314051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98209" y="2029944"/>
            <a:ext cx="1968004" cy="1968004"/>
          </a:xfrm>
          <a:prstGeom prst="rect">
            <a:avLst/>
          </a:prstGeom>
        </p:spPr>
      </p:pic>
      <p:pic>
        <p:nvPicPr>
          <p:cNvPr id="40" name="Picture 7">
            <a:extLst>
              <a:ext uri="{FF2B5EF4-FFF2-40B4-BE49-F238E27FC236}">
                <a16:creationId xmlns:a16="http://schemas.microsoft.com/office/drawing/2014/main" id="{50B24B51-4942-9029-18EC-F57500FAC4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70845" y="2029944"/>
            <a:ext cx="1968004" cy="1968004"/>
          </a:xfrm>
          <a:prstGeom prst="rect">
            <a:avLst/>
          </a:prstGeom>
        </p:spPr>
      </p:pic>
      <p:pic>
        <p:nvPicPr>
          <p:cNvPr id="41" name="Picture 7">
            <a:extLst>
              <a:ext uri="{FF2B5EF4-FFF2-40B4-BE49-F238E27FC236}">
                <a16:creationId xmlns:a16="http://schemas.microsoft.com/office/drawing/2014/main" id="{AD34E76E-75F4-088E-F795-70526F8181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143481" y="2029944"/>
            <a:ext cx="1968004" cy="1968004"/>
          </a:xfrm>
          <a:prstGeom prst="rect">
            <a:avLst/>
          </a:prstGeom>
        </p:spPr>
      </p:pic>
      <p:pic>
        <p:nvPicPr>
          <p:cNvPr id="42" name="Picture 7">
            <a:extLst>
              <a:ext uri="{FF2B5EF4-FFF2-40B4-BE49-F238E27FC236}">
                <a16:creationId xmlns:a16="http://schemas.microsoft.com/office/drawing/2014/main" id="{6E84119E-365D-DB34-CF01-418D3E7300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616117" y="2029944"/>
            <a:ext cx="1968004" cy="1968004"/>
          </a:xfrm>
          <a:prstGeom prst="rect">
            <a:avLst/>
          </a:prstGeom>
        </p:spPr>
      </p:pic>
      <p:pic>
        <p:nvPicPr>
          <p:cNvPr id="43" name="Picture 7">
            <a:extLst>
              <a:ext uri="{FF2B5EF4-FFF2-40B4-BE49-F238E27FC236}">
                <a16:creationId xmlns:a16="http://schemas.microsoft.com/office/drawing/2014/main" id="{068517CC-15DD-91A4-0C7F-494403297C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088753" y="2029944"/>
            <a:ext cx="1968004" cy="1968004"/>
          </a:xfrm>
          <a:prstGeom prst="rect">
            <a:avLst/>
          </a:prstGeom>
        </p:spPr>
      </p:pic>
      <p:pic>
        <p:nvPicPr>
          <p:cNvPr id="30" name="Imagem 29" descr="Ícone&#10;&#10;Descrição gerada automaticamente">
            <a:extLst>
              <a:ext uri="{FF2B5EF4-FFF2-40B4-BE49-F238E27FC236}">
                <a16:creationId xmlns:a16="http://schemas.microsoft.com/office/drawing/2014/main" id="{AB0EFC44-356B-C1B7-CC33-5FE88D96F2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417" y="2396152"/>
            <a:ext cx="1235588" cy="1235588"/>
          </a:xfrm>
          <a:prstGeom prst="rect">
            <a:avLst/>
          </a:prstGeom>
        </p:spPr>
      </p:pic>
      <p:pic>
        <p:nvPicPr>
          <p:cNvPr id="32" name="Imagem 31" descr="Ícone&#10;&#10;Descrição gerada automaticamente">
            <a:extLst>
              <a:ext uri="{FF2B5EF4-FFF2-40B4-BE49-F238E27FC236}">
                <a16:creationId xmlns:a16="http://schemas.microsoft.com/office/drawing/2014/main" id="{96A5DC25-EA08-39DF-A8E9-5066F684A0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053" y="2402358"/>
            <a:ext cx="1235588" cy="1235588"/>
          </a:xfrm>
          <a:prstGeom prst="rect">
            <a:avLst/>
          </a:prstGeom>
        </p:spPr>
      </p:pic>
      <p:pic>
        <p:nvPicPr>
          <p:cNvPr id="34" name="Imagem 33" descr="Ícone&#10;&#10;Descrição gerada automaticamente">
            <a:extLst>
              <a:ext uri="{FF2B5EF4-FFF2-40B4-BE49-F238E27FC236}">
                <a16:creationId xmlns:a16="http://schemas.microsoft.com/office/drawing/2014/main" id="{70FAAFEC-E188-09C9-3BF7-FAA4486029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206" y="2392741"/>
            <a:ext cx="1235588" cy="1235588"/>
          </a:xfrm>
          <a:prstGeom prst="rect">
            <a:avLst/>
          </a:prstGeom>
        </p:spPr>
      </p:pic>
      <p:pic>
        <p:nvPicPr>
          <p:cNvPr id="36" name="Imagem 35" descr="Ícone&#10;&#10;Descrição gerada automaticamente">
            <a:extLst>
              <a:ext uri="{FF2B5EF4-FFF2-40B4-BE49-F238E27FC236}">
                <a16:creationId xmlns:a16="http://schemas.microsoft.com/office/drawing/2014/main" id="{2ED91252-71AF-C382-0BC0-BBFCE6AD041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2325" y="2392741"/>
            <a:ext cx="1235588" cy="1235588"/>
          </a:xfrm>
          <a:prstGeom prst="rect">
            <a:avLst/>
          </a:prstGeom>
        </p:spPr>
      </p:pic>
      <p:pic>
        <p:nvPicPr>
          <p:cNvPr id="38" name="Imagem 37" descr="Ícone&#10;&#10;Descrição gerada automaticamente">
            <a:extLst>
              <a:ext uri="{FF2B5EF4-FFF2-40B4-BE49-F238E27FC236}">
                <a16:creationId xmlns:a16="http://schemas.microsoft.com/office/drawing/2014/main" id="{06BAE972-80C3-3DB9-4538-D8ED4DD3679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4961" y="2392741"/>
            <a:ext cx="1235588" cy="1235588"/>
          </a:xfrm>
          <a:prstGeom prst="rect">
            <a:avLst/>
          </a:prstGeom>
        </p:spPr>
      </p:pic>
      <p:sp>
        <p:nvSpPr>
          <p:cNvPr id="44" name="TextBox 5">
            <a:extLst>
              <a:ext uri="{FF2B5EF4-FFF2-40B4-BE49-F238E27FC236}">
                <a16:creationId xmlns:a16="http://schemas.microsoft.com/office/drawing/2014/main" id="{5A57C5CF-DAD0-92F7-FD4C-F406111156A2}"/>
              </a:ext>
            </a:extLst>
          </p:cNvPr>
          <p:cNvSpPr txBox="1"/>
          <p:nvPr/>
        </p:nvSpPr>
        <p:spPr>
          <a:xfrm>
            <a:off x="982061" y="1513236"/>
            <a:ext cx="2400299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COLETA</a:t>
            </a:r>
            <a:endParaRPr lang="en-US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5" name="TextBox 5">
            <a:extLst>
              <a:ext uri="{FF2B5EF4-FFF2-40B4-BE49-F238E27FC236}">
                <a16:creationId xmlns:a16="http://schemas.microsoft.com/office/drawing/2014/main" id="{0C14DA04-5EC6-596E-F5E0-9DE966F16AE5}"/>
              </a:ext>
            </a:extLst>
          </p:cNvPr>
          <p:cNvSpPr txBox="1"/>
          <p:nvPr/>
        </p:nvSpPr>
        <p:spPr>
          <a:xfrm>
            <a:off x="3619092" y="4318884"/>
            <a:ext cx="4071509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ORGANIZAÇÃO</a:t>
            </a:r>
            <a:endParaRPr lang="en-US" sz="2176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6" name="TextBox 5">
            <a:extLst>
              <a:ext uri="{FF2B5EF4-FFF2-40B4-BE49-F238E27FC236}">
                <a16:creationId xmlns:a16="http://schemas.microsoft.com/office/drawing/2014/main" id="{F84604C4-157B-71A9-359B-DB4393BAD3C2}"/>
              </a:ext>
            </a:extLst>
          </p:cNvPr>
          <p:cNvSpPr txBox="1"/>
          <p:nvPr/>
        </p:nvSpPr>
        <p:spPr>
          <a:xfrm>
            <a:off x="10831927" y="4318884"/>
            <a:ext cx="3536384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INTERPRETAÇÃO</a:t>
            </a:r>
            <a:endParaRPr lang="en-US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7" name="TextBox 5">
            <a:extLst>
              <a:ext uri="{FF2B5EF4-FFF2-40B4-BE49-F238E27FC236}">
                <a16:creationId xmlns:a16="http://schemas.microsoft.com/office/drawing/2014/main" id="{6F007979-C627-B302-846D-1B2FA071A917}"/>
              </a:ext>
            </a:extLst>
          </p:cNvPr>
          <p:cNvSpPr txBox="1"/>
          <p:nvPr/>
        </p:nvSpPr>
        <p:spPr>
          <a:xfrm>
            <a:off x="7483882" y="1510403"/>
            <a:ext cx="332023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APRESENTAÇÃO</a:t>
            </a:r>
            <a:endParaRPr lang="en-US" b="1" spc="76" dirty="0">
              <a:solidFill>
                <a:srgbClr val="072D4D"/>
              </a:solidFill>
              <a:latin typeface="Lato"/>
            </a:endParaRPr>
          </a:p>
        </p:txBody>
      </p:sp>
      <p:sp>
        <p:nvSpPr>
          <p:cNvPr id="48" name="TextBox 5">
            <a:extLst>
              <a:ext uri="{FF2B5EF4-FFF2-40B4-BE49-F238E27FC236}">
                <a16:creationId xmlns:a16="http://schemas.microsoft.com/office/drawing/2014/main" id="{C23B27F8-9B63-631E-17BE-96FA4437287C}"/>
              </a:ext>
            </a:extLst>
          </p:cNvPr>
          <p:cNvSpPr txBox="1"/>
          <p:nvPr/>
        </p:nvSpPr>
        <p:spPr>
          <a:xfrm>
            <a:off x="14877289" y="1489944"/>
            <a:ext cx="2400299" cy="37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3200" b="1" spc="76" dirty="0">
                <a:solidFill>
                  <a:srgbClr val="072D4D"/>
                </a:solidFill>
                <a:latin typeface="Lato"/>
              </a:rPr>
              <a:t>ANÁLISE</a:t>
            </a:r>
            <a:r>
              <a:rPr lang="en-US" sz="4000" b="1" spc="76" dirty="0">
                <a:solidFill>
                  <a:srgbClr val="072D4D"/>
                </a:solidFill>
                <a:latin typeface="Lato"/>
              </a:rPr>
              <a:t> </a:t>
            </a:r>
            <a:endParaRPr lang="en-US" sz="2176" b="1" spc="76" dirty="0">
              <a:solidFill>
                <a:srgbClr val="072D4D"/>
              </a:solidFill>
              <a:latin typeface="Lato"/>
            </a:endParaRPr>
          </a:p>
        </p:txBody>
      </p:sp>
      <p:pic>
        <p:nvPicPr>
          <p:cNvPr id="25" name="Picture 19">
            <a:extLst>
              <a:ext uri="{FF2B5EF4-FFF2-40B4-BE49-F238E27FC236}">
                <a16:creationId xmlns:a16="http://schemas.microsoft.com/office/drawing/2014/main" id="{86782B9F-E8F8-F98A-BF9F-87421ECB4CD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7794483" y="9463466"/>
            <a:ext cx="1968003" cy="1968003"/>
          </a:xfrm>
          <a:prstGeom prst="rect">
            <a:avLst/>
          </a:prstGeom>
        </p:spPr>
      </p:pic>
      <p:pic>
        <p:nvPicPr>
          <p:cNvPr id="26" name="Picture 19">
            <a:extLst>
              <a:ext uri="{FF2B5EF4-FFF2-40B4-BE49-F238E27FC236}">
                <a16:creationId xmlns:a16="http://schemas.microsoft.com/office/drawing/2014/main" id="{B30B00DF-6E3B-D7B7-1E8A-6351A2D073F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0590237" y="8348415"/>
            <a:ext cx="1968003" cy="1968003"/>
          </a:xfrm>
          <a:prstGeom prst="rect">
            <a:avLst/>
          </a:prstGeom>
        </p:spPr>
      </p:pic>
      <p:pic>
        <p:nvPicPr>
          <p:cNvPr id="27" name="Picture 19">
            <a:extLst>
              <a:ext uri="{FF2B5EF4-FFF2-40B4-BE49-F238E27FC236}">
                <a16:creationId xmlns:a16="http://schemas.microsoft.com/office/drawing/2014/main" id="{7F106FB6-6930-5BC4-25F2-830F210B5EC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3717749" y="6813977"/>
            <a:ext cx="1968003" cy="1968003"/>
          </a:xfrm>
          <a:prstGeom prst="rect">
            <a:avLst/>
          </a:prstGeom>
        </p:spPr>
      </p:pic>
      <p:pic>
        <p:nvPicPr>
          <p:cNvPr id="28" name="Picture 19">
            <a:extLst>
              <a:ext uri="{FF2B5EF4-FFF2-40B4-BE49-F238E27FC236}">
                <a16:creationId xmlns:a16="http://schemas.microsoft.com/office/drawing/2014/main" id="{5D345C3E-3879-B6FA-EB52-CC2DDAACA74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5807624" y="5232123"/>
            <a:ext cx="1968003" cy="1968003"/>
          </a:xfrm>
          <a:prstGeom prst="rect">
            <a:avLst/>
          </a:prstGeom>
        </p:spPr>
      </p:pic>
      <p:sp>
        <p:nvSpPr>
          <p:cNvPr id="31" name="TextBox 5">
            <a:extLst>
              <a:ext uri="{FF2B5EF4-FFF2-40B4-BE49-F238E27FC236}">
                <a16:creationId xmlns:a16="http://schemas.microsoft.com/office/drawing/2014/main" id="{80D0463A-6724-96D4-7F70-481DAB4FA5EF}"/>
              </a:ext>
            </a:extLst>
          </p:cNvPr>
          <p:cNvSpPr txBox="1"/>
          <p:nvPr/>
        </p:nvSpPr>
        <p:spPr>
          <a:xfrm>
            <a:off x="15131507" y="4831368"/>
            <a:ext cx="332023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2800" b="1" spc="76" dirty="0">
                <a:solidFill>
                  <a:srgbClr val="397EB8"/>
                </a:solidFill>
                <a:latin typeface="Lato"/>
              </a:rPr>
              <a:t>INFERÊNCIAS</a:t>
            </a:r>
            <a:endParaRPr lang="en-US" b="1" spc="76" dirty="0">
              <a:solidFill>
                <a:srgbClr val="397EB8"/>
              </a:solidFill>
              <a:latin typeface="Lato"/>
            </a:endParaRPr>
          </a:p>
        </p:txBody>
      </p:sp>
      <p:sp>
        <p:nvSpPr>
          <p:cNvPr id="33" name="TextBox 5">
            <a:extLst>
              <a:ext uri="{FF2B5EF4-FFF2-40B4-BE49-F238E27FC236}">
                <a16:creationId xmlns:a16="http://schemas.microsoft.com/office/drawing/2014/main" id="{8416F8AF-E90A-AE22-5082-0ED0B360DD6A}"/>
              </a:ext>
            </a:extLst>
          </p:cNvPr>
          <p:cNvSpPr txBox="1"/>
          <p:nvPr/>
        </p:nvSpPr>
        <p:spPr>
          <a:xfrm>
            <a:off x="13041632" y="8862820"/>
            <a:ext cx="332023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2800" b="1" spc="76" dirty="0">
                <a:solidFill>
                  <a:srgbClr val="397EB8"/>
                </a:solidFill>
                <a:latin typeface="Lato"/>
              </a:rPr>
              <a:t>AMOSTRAGEM</a:t>
            </a:r>
            <a:endParaRPr lang="en-US" sz="1600" b="1" spc="76" dirty="0">
              <a:solidFill>
                <a:srgbClr val="397EB8"/>
              </a:solidFill>
              <a:latin typeface="Lato"/>
            </a:endParaRPr>
          </a:p>
        </p:txBody>
      </p:sp>
      <p:sp>
        <p:nvSpPr>
          <p:cNvPr id="35" name="TextBox 5">
            <a:extLst>
              <a:ext uri="{FF2B5EF4-FFF2-40B4-BE49-F238E27FC236}">
                <a16:creationId xmlns:a16="http://schemas.microsoft.com/office/drawing/2014/main" id="{059CBFB5-2EDB-6D26-988F-A459F96790E3}"/>
              </a:ext>
            </a:extLst>
          </p:cNvPr>
          <p:cNvSpPr txBox="1"/>
          <p:nvPr/>
        </p:nvSpPr>
        <p:spPr>
          <a:xfrm>
            <a:off x="9615310" y="7940964"/>
            <a:ext cx="3917855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n-US" sz="2800" b="1" spc="76" dirty="0">
                <a:solidFill>
                  <a:srgbClr val="397EB8"/>
                </a:solidFill>
                <a:latin typeface="Lato"/>
              </a:rPr>
              <a:t>MACHINE LEARNING</a:t>
            </a:r>
            <a:endParaRPr lang="en-US" sz="1600" b="1" spc="76" dirty="0">
              <a:solidFill>
                <a:srgbClr val="397EB8"/>
              </a:solidFill>
              <a:latin typeface="Lato"/>
            </a:endParaRPr>
          </a:p>
        </p:txBody>
      </p:sp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DC4CDE47-56C7-33E2-F100-ADEC4C18BBA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529" y="9884623"/>
            <a:ext cx="1123910" cy="1123910"/>
          </a:xfrm>
          <a:prstGeom prst="rect">
            <a:avLst/>
          </a:prstGeom>
        </p:spPr>
      </p:pic>
      <p:pic>
        <p:nvPicPr>
          <p:cNvPr id="11" name="Imagem 10" descr="Ícone&#10;&#10;Descrição gerada automaticamente">
            <a:extLst>
              <a:ext uri="{FF2B5EF4-FFF2-40B4-BE49-F238E27FC236}">
                <a16:creationId xmlns:a16="http://schemas.microsoft.com/office/drawing/2014/main" id="{71C89277-4BDF-8698-28D0-7A49E3A7E4C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8076" y="8675125"/>
            <a:ext cx="1290184" cy="1290184"/>
          </a:xfrm>
          <a:prstGeom prst="rect">
            <a:avLst/>
          </a:prstGeom>
        </p:spPr>
      </p:pic>
      <p:pic>
        <p:nvPicPr>
          <p:cNvPr id="15" name="Imagem 14" descr="Ícone&#10;&#10;Descrição gerada automaticamente">
            <a:extLst>
              <a:ext uri="{FF2B5EF4-FFF2-40B4-BE49-F238E27FC236}">
                <a16:creationId xmlns:a16="http://schemas.microsoft.com/office/drawing/2014/main" id="{29B92977-DE0A-2B71-0B93-D26CF04C732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9293" y="5535597"/>
            <a:ext cx="1304663" cy="1304663"/>
          </a:xfrm>
          <a:prstGeom prst="rect">
            <a:avLst/>
          </a:prstGeom>
        </p:spPr>
      </p:pic>
      <p:pic>
        <p:nvPicPr>
          <p:cNvPr id="20" name="Imagem 19" descr="Ícone&#10;&#10;Descrição gerada automaticamente">
            <a:extLst>
              <a:ext uri="{FF2B5EF4-FFF2-40B4-BE49-F238E27FC236}">
                <a16:creationId xmlns:a16="http://schemas.microsoft.com/office/drawing/2014/main" id="{7380EADF-92E9-F384-71E8-E3C487FE577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4858" y="7067283"/>
            <a:ext cx="1304663" cy="1304663"/>
          </a:xfrm>
          <a:prstGeom prst="rect">
            <a:avLst/>
          </a:prstGeom>
        </p:spPr>
      </p:pic>
      <p:sp>
        <p:nvSpPr>
          <p:cNvPr id="49" name="Retângulo 48">
            <a:extLst>
              <a:ext uri="{FF2B5EF4-FFF2-40B4-BE49-F238E27FC236}">
                <a16:creationId xmlns:a16="http://schemas.microsoft.com/office/drawing/2014/main" id="{BA5AF18B-8CB7-4F64-C99C-18009CDA75D7}"/>
              </a:ext>
            </a:extLst>
          </p:cNvPr>
          <p:cNvSpPr/>
          <p:nvPr/>
        </p:nvSpPr>
        <p:spPr>
          <a:xfrm>
            <a:off x="-64857" y="-190501"/>
            <a:ext cx="18516600" cy="1066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7" name="Imagem 6" descr="Forma&#10;&#10;Descrição gerada automaticamente com confiança baixa">
            <a:extLst>
              <a:ext uri="{FF2B5EF4-FFF2-40B4-BE49-F238E27FC236}">
                <a16:creationId xmlns:a16="http://schemas.microsoft.com/office/drawing/2014/main" id="{08043A0C-A39D-309E-3237-CA78C98A9B0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705100"/>
            <a:ext cx="4876800" cy="4876800"/>
          </a:xfrm>
          <a:prstGeom prst="rect">
            <a:avLst/>
          </a:prstGeom>
        </p:spPr>
      </p:pic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F450DDCF-CA22-A214-E9AE-FA05AE778C0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756" y="665954"/>
            <a:ext cx="2574469" cy="257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51965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754D6C01-2EB1-20C4-EE35-FA4485636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2433075"/>
            <a:ext cx="8136598" cy="70289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8" name="Forma Livre 7">
            <a:extLst>
              <a:ext uri="{FF2B5EF4-FFF2-40B4-BE49-F238E27FC236}">
                <a16:creationId xmlns:a16="http://schemas.microsoft.com/office/drawing/2014/main" id="{31B8A549-2A7D-754D-414C-EFD6E76E93F9}"/>
              </a:ext>
            </a:extLst>
          </p:cNvPr>
          <p:cNvSpPr/>
          <p:nvPr/>
        </p:nvSpPr>
        <p:spPr>
          <a:xfrm>
            <a:off x="10605977" y="3723595"/>
            <a:ext cx="6996223" cy="4444413"/>
          </a:xfrm>
          <a:custGeom>
            <a:avLst/>
            <a:gdLst>
              <a:gd name="connsiteX0" fmla="*/ 0 w 6996223"/>
              <a:gd name="connsiteY0" fmla="*/ 4423148 h 4444413"/>
              <a:gd name="connsiteX1" fmla="*/ 3444949 w 6996223"/>
              <a:gd name="connsiteY1" fmla="*/ 4 h 4444413"/>
              <a:gd name="connsiteX2" fmla="*/ 6996223 w 6996223"/>
              <a:gd name="connsiteY2" fmla="*/ 4444413 h 444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96223" h="4444413">
                <a:moveTo>
                  <a:pt x="0" y="4423148"/>
                </a:moveTo>
                <a:cubicBezTo>
                  <a:pt x="1139456" y="2209804"/>
                  <a:pt x="2278912" y="-3540"/>
                  <a:pt x="3444949" y="4"/>
                </a:cubicBezTo>
                <a:cubicBezTo>
                  <a:pt x="4610986" y="3548"/>
                  <a:pt x="6407888" y="3703678"/>
                  <a:pt x="6996223" y="4444413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Triângulo 14">
            <a:extLst>
              <a:ext uri="{FF2B5EF4-FFF2-40B4-BE49-F238E27FC236}">
                <a16:creationId xmlns:a16="http://schemas.microsoft.com/office/drawing/2014/main" id="{F10BCBAA-8EBC-4A5C-E9B8-0E058E4D16FD}"/>
              </a:ext>
            </a:extLst>
          </p:cNvPr>
          <p:cNvSpPr/>
          <p:nvPr/>
        </p:nvSpPr>
        <p:spPr>
          <a:xfrm rot="5400000">
            <a:off x="8582031" y="5755301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0FF1CD6D-F61D-A0C8-5C80-3D709EFBB9EA}"/>
              </a:ext>
            </a:extLst>
          </p:cNvPr>
          <p:cNvCxnSpPr>
            <a:cxnSpLocks/>
            <a:stCxn id="8" idx="0"/>
            <a:endCxn id="8" idx="2"/>
          </p:cNvCxnSpPr>
          <p:nvPr/>
        </p:nvCxnSpPr>
        <p:spPr>
          <a:xfrm>
            <a:off x="10605977" y="8146743"/>
            <a:ext cx="6996223" cy="2126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A7636F13-1951-0BB5-E897-C297ED108EBE}"/>
              </a:ext>
            </a:extLst>
          </p:cNvPr>
          <p:cNvCxnSpPr>
            <a:cxnSpLocks/>
          </p:cNvCxnSpPr>
          <p:nvPr/>
        </p:nvCxnSpPr>
        <p:spPr>
          <a:xfrm>
            <a:off x="14020800" y="3314700"/>
            <a:ext cx="40455" cy="484957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B900C1C6-12A7-F269-A414-D16DC2D4574D}"/>
              </a:ext>
            </a:extLst>
          </p:cNvPr>
          <p:cNvSpPr txBox="1"/>
          <p:nvPr/>
        </p:nvSpPr>
        <p:spPr>
          <a:xfrm>
            <a:off x="11535985" y="2726195"/>
            <a:ext cx="4969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C00000"/>
                </a:solidFill>
              </a:rPr>
              <a:t>MÉDIA = MEDIANA = MODA</a:t>
            </a:r>
          </a:p>
        </p:txBody>
      </p:sp>
    </p:spTree>
    <p:extLst>
      <p:ext uri="{BB962C8B-B14F-4D97-AF65-F5344CB8AC3E}">
        <p14:creationId xmlns:p14="http://schemas.microsoft.com/office/powerpoint/2010/main" val="243196202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sp>
        <p:nvSpPr>
          <p:cNvPr id="13" name="Forma Livre 12">
            <a:extLst>
              <a:ext uri="{FF2B5EF4-FFF2-40B4-BE49-F238E27FC236}">
                <a16:creationId xmlns:a16="http://schemas.microsoft.com/office/drawing/2014/main" id="{93AC998B-648B-B2F2-B505-DC02073DE781}"/>
              </a:ext>
            </a:extLst>
          </p:cNvPr>
          <p:cNvSpPr/>
          <p:nvPr/>
        </p:nvSpPr>
        <p:spPr>
          <a:xfrm>
            <a:off x="10607205" y="3723595"/>
            <a:ext cx="6868633" cy="4465690"/>
          </a:xfrm>
          <a:custGeom>
            <a:avLst/>
            <a:gdLst>
              <a:gd name="connsiteX0" fmla="*/ 0 w 6868633"/>
              <a:gd name="connsiteY0" fmla="*/ 4423160 h 4465690"/>
              <a:gd name="connsiteX1" fmla="*/ 1977656 w 6868633"/>
              <a:gd name="connsiteY1" fmla="*/ 16 h 4465690"/>
              <a:gd name="connsiteX2" fmla="*/ 6868633 w 6868633"/>
              <a:gd name="connsiteY2" fmla="*/ 4465690 h 4465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68633" h="4465690">
                <a:moveTo>
                  <a:pt x="0" y="4423160"/>
                </a:moveTo>
                <a:cubicBezTo>
                  <a:pt x="416442" y="2208044"/>
                  <a:pt x="832884" y="-7072"/>
                  <a:pt x="1977656" y="16"/>
                </a:cubicBezTo>
                <a:cubicBezTo>
                  <a:pt x="3122428" y="7104"/>
                  <a:pt x="4995530" y="2236397"/>
                  <a:pt x="6868633" y="4465690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AACC815-5240-3B6E-4AB1-AF627A6316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61" y="2429530"/>
            <a:ext cx="8140700" cy="70325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15" name="Triângulo 14">
            <a:extLst>
              <a:ext uri="{FF2B5EF4-FFF2-40B4-BE49-F238E27FC236}">
                <a16:creationId xmlns:a16="http://schemas.microsoft.com/office/drawing/2014/main" id="{F10BCBAA-8EBC-4A5C-E9B8-0E058E4D16FD}"/>
              </a:ext>
            </a:extLst>
          </p:cNvPr>
          <p:cNvSpPr/>
          <p:nvPr/>
        </p:nvSpPr>
        <p:spPr>
          <a:xfrm rot="5400000">
            <a:off x="8582031" y="5755301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0FF1CD6D-F61D-A0C8-5C80-3D709EFBB9EA}"/>
              </a:ext>
            </a:extLst>
          </p:cNvPr>
          <p:cNvCxnSpPr>
            <a:cxnSpLocks/>
            <a:endCxn id="13" idx="2"/>
          </p:cNvCxnSpPr>
          <p:nvPr/>
        </p:nvCxnSpPr>
        <p:spPr>
          <a:xfrm>
            <a:off x="10607205" y="8155511"/>
            <a:ext cx="6868633" cy="3377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A7636F13-1951-0BB5-E897-C297ED108EBE}"/>
              </a:ext>
            </a:extLst>
          </p:cNvPr>
          <p:cNvCxnSpPr>
            <a:cxnSpLocks/>
          </p:cNvCxnSpPr>
          <p:nvPr/>
        </p:nvCxnSpPr>
        <p:spPr>
          <a:xfrm>
            <a:off x="12496800" y="3341922"/>
            <a:ext cx="40455" cy="4849578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B900C1C6-12A7-F269-A414-D16DC2D4574D}"/>
              </a:ext>
            </a:extLst>
          </p:cNvPr>
          <p:cNvSpPr txBox="1"/>
          <p:nvPr/>
        </p:nvSpPr>
        <p:spPr>
          <a:xfrm>
            <a:off x="10850185" y="2530669"/>
            <a:ext cx="496963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FFC000"/>
                </a:solidFill>
              </a:rPr>
              <a:t>MODA</a:t>
            </a:r>
            <a:r>
              <a:rPr lang="pt-BR" sz="3200" b="1" dirty="0">
                <a:solidFill>
                  <a:srgbClr val="C00000"/>
                </a:solidFill>
              </a:rPr>
              <a:t> </a:t>
            </a:r>
            <a:r>
              <a:rPr lang="pt-BR" sz="3200" b="1" dirty="0"/>
              <a:t>&lt;</a:t>
            </a:r>
            <a:r>
              <a:rPr lang="pt-BR" sz="3200" b="1" dirty="0">
                <a:solidFill>
                  <a:srgbClr val="C00000"/>
                </a:solidFill>
              </a:rPr>
              <a:t> MEDIANA </a:t>
            </a:r>
            <a:r>
              <a:rPr lang="pt-BR" sz="3200" b="1" dirty="0"/>
              <a:t>&lt;</a:t>
            </a:r>
            <a:r>
              <a:rPr lang="pt-BR" sz="3200" b="1" dirty="0">
                <a:solidFill>
                  <a:srgbClr val="C00000"/>
                </a:solidFill>
              </a:rPr>
              <a:t> </a:t>
            </a:r>
            <a:r>
              <a:rPr lang="pt-BR" sz="3200" b="1" dirty="0">
                <a:solidFill>
                  <a:srgbClr val="003C14"/>
                </a:solidFill>
              </a:rPr>
              <a:t>MÉDIA</a:t>
            </a:r>
          </a:p>
        </p:txBody>
      </p: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A0175863-E60B-896C-395B-6E5AB9F3E73E}"/>
              </a:ext>
            </a:extLst>
          </p:cNvPr>
          <p:cNvCxnSpPr>
            <a:cxnSpLocks/>
          </p:cNvCxnSpPr>
          <p:nvPr/>
        </p:nvCxnSpPr>
        <p:spPr>
          <a:xfrm>
            <a:off x="13294545" y="3341922"/>
            <a:ext cx="40455" cy="484957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314E56BF-455B-EA00-9EDB-32AD8392F244}"/>
              </a:ext>
            </a:extLst>
          </p:cNvPr>
          <p:cNvCxnSpPr>
            <a:cxnSpLocks/>
          </p:cNvCxnSpPr>
          <p:nvPr/>
        </p:nvCxnSpPr>
        <p:spPr>
          <a:xfrm>
            <a:off x="13599345" y="3341922"/>
            <a:ext cx="40455" cy="4849578"/>
          </a:xfrm>
          <a:prstGeom prst="line">
            <a:avLst/>
          </a:prstGeom>
          <a:ln w="57150">
            <a:solidFill>
              <a:srgbClr val="003C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629025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>
            <a:extLst>
              <a:ext uri="{FF2B5EF4-FFF2-40B4-BE49-F238E27FC236}">
                <a16:creationId xmlns:a16="http://schemas.microsoft.com/office/drawing/2014/main" id="{49A0270D-3685-5BED-2E96-7109821688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E7FAEF7-77BE-A290-A838-E6B77E4ED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904" y="2435732"/>
            <a:ext cx="8140699" cy="69899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15" name="Triângulo 14">
            <a:extLst>
              <a:ext uri="{FF2B5EF4-FFF2-40B4-BE49-F238E27FC236}">
                <a16:creationId xmlns:a16="http://schemas.microsoft.com/office/drawing/2014/main" id="{F10BCBAA-8EBC-4A5C-E9B8-0E058E4D16FD}"/>
              </a:ext>
            </a:extLst>
          </p:cNvPr>
          <p:cNvSpPr/>
          <p:nvPr/>
        </p:nvSpPr>
        <p:spPr>
          <a:xfrm rot="5400000">
            <a:off x="8582031" y="5755301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0FF1CD6D-F61D-A0C8-5C80-3D709EFBB9EA}"/>
              </a:ext>
            </a:extLst>
          </p:cNvPr>
          <p:cNvCxnSpPr>
            <a:cxnSpLocks/>
            <a:endCxn id="8" idx="2"/>
          </p:cNvCxnSpPr>
          <p:nvPr/>
        </p:nvCxnSpPr>
        <p:spPr>
          <a:xfrm>
            <a:off x="10589105" y="8164278"/>
            <a:ext cx="6783573" cy="2265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A7636F13-1951-0BB5-E897-C297ED108EBE}"/>
              </a:ext>
            </a:extLst>
          </p:cNvPr>
          <p:cNvCxnSpPr>
            <a:cxnSpLocks/>
          </p:cNvCxnSpPr>
          <p:nvPr/>
        </p:nvCxnSpPr>
        <p:spPr>
          <a:xfrm>
            <a:off x="16266345" y="3316975"/>
            <a:ext cx="40455" cy="4849578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B900C1C6-12A7-F269-A414-D16DC2D4574D}"/>
              </a:ext>
            </a:extLst>
          </p:cNvPr>
          <p:cNvSpPr txBox="1"/>
          <p:nvPr/>
        </p:nvSpPr>
        <p:spPr>
          <a:xfrm>
            <a:off x="13074891" y="2425735"/>
            <a:ext cx="501130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3C14"/>
                </a:solidFill>
              </a:rPr>
              <a:t>MÉDIA </a:t>
            </a:r>
            <a:r>
              <a:rPr lang="pt-BR" sz="3200" b="1" dirty="0"/>
              <a:t>&lt;</a:t>
            </a:r>
            <a:r>
              <a:rPr lang="pt-BR" sz="3200" b="1" dirty="0">
                <a:solidFill>
                  <a:srgbClr val="C00000"/>
                </a:solidFill>
              </a:rPr>
              <a:t> MEDIANA </a:t>
            </a:r>
            <a:r>
              <a:rPr lang="pt-BR" sz="3200" b="1" dirty="0"/>
              <a:t>&lt;</a:t>
            </a:r>
            <a:r>
              <a:rPr lang="pt-BR" sz="3200" b="1" dirty="0">
                <a:solidFill>
                  <a:srgbClr val="C00000"/>
                </a:solidFill>
              </a:rPr>
              <a:t> </a:t>
            </a:r>
            <a:r>
              <a:rPr lang="pt-BR" sz="3200" b="1" dirty="0">
                <a:solidFill>
                  <a:srgbClr val="FFC000"/>
                </a:solidFill>
              </a:rPr>
              <a:t>MODA</a:t>
            </a:r>
            <a:endParaRPr lang="pt-BR" sz="3200" b="1" dirty="0">
              <a:solidFill>
                <a:srgbClr val="003C14"/>
              </a:solidFill>
            </a:endParaRPr>
          </a:p>
        </p:txBody>
      </p: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A0175863-E60B-896C-395B-6E5AB9F3E73E}"/>
              </a:ext>
            </a:extLst>
          </p:cNvPr>
          <p:cNvCxnSpPr>
            <a:cxnSpLocks/>
          </p:cNvCxnSpPr>
          <p:nvPr/>
        </p:nvCxnSpPr>
        <p:spPr>
          <a:xfrm>
            <a:off x="15580545" y="3314700"/>
            <a:ext cx="40455" cy="484957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314E56BF-455B-EA00-9EDB-32AD8392F244}"/>
              </a:ext>
            </a:extLst>
          </p:cNvPr>
          <p:cNvCxnSpPr>
            <a:cxnSpLocks/>
          </p:cNvCxnSpPr>
          <p:nvPr/>
        </p:nvCxnSpPr>
        <p:spPr>
          <a:xfrm>
            <a:off x="14970945" y="3337354"/>
            <a:ext cx="40455" cy="4849578"/>
          </a:xfrm>
          <a:prstGeom prst="line">
            <a:avLst/>
          </a:prstGeom>
          <a:ln w="57150">
            <a:solidFill>
              <a:srgbClr val="003C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rma Livre 7">
            <a:extLst>
              <a:ext uri="{FF2B5EF4-FFF2-40B4-BE49-F238E27FC236}">
                <a16:creationId xmlns:a16="http://schemas.microsoft.com/office/drawing/2014/main" id="{A0E0D57B-09AE-2A1C-E807-E34C93FB2BB0}"/>
              </a:ext>
            </a:extLst>
          </p:cNvPr>
          <p:cNvSpPr/>
          <p:nvPr/>
        </p:nvSpPr>
        <p:spPr>
          <a:xfrm>
            <a:off x="10589105" y="3699989"/>
            <a:ext cx="6783573" cy="4486943"/>
          </a:xfrm>
          <a:custGeom>
            <a:avLst/>
            <a:gdLst>
              <a:gd name="connsiteX0" fmla="*/ 0 w 6783573"/>
              <a:gd name="connsiteY0" fmla="*/ 4465678 h 4486943"/>
              <a:gd name="connsiteX1" fmla="*/ 5635256 w 6783573"/>
              <a:gd name="connsiteY1" fmla="*/ 4 h 4486943"/>
              <a:gd name="connsiteX2" fmla="*/ 6783573 w 6783573"/>
              <a:gd name="connsiteY2" fmla="*/ 4486943 h 4486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3573" h="4486943">
                <a:moveTo>
                  <a:pt x="0" y="4465678"/>
                </a:moveTo>
                <a:cubicBezTo>
                  <a:pt x="2252330" y="2231069"/>
                  <a:pt x="4504661" y="-3540"/>
                  <a:pt x="5635256" y="4"/>
                </a:cubicBezTo>
                <a:cubicBezTo>
                  <a:pt x="6765851" y="3548"/>
                  <a:pt x="6774712" y="2245245"/>
                  <a:pt x="6783573" y="4486943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870985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>
            <a:extLst>
              <a:ext uri="{FF2B5EF4-FFF2-40B4-BE49-F238E27FC236}">
                <a16:creationId xmlns:a16="http://schemas.microsoft.com/office/drawing/2014/main" id="{49A0270D-3685-5BED-2E96-7109821688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-33454" y="-17656"/>
            <a:ext cx="18288000" cy="10287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E7FAEF7-77BE-A290-A838-E6B77E4ED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904" y="2435732"/>
            <a:ext cx="8140699" cy="69899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AutoShape 3"/>
          <p:cNvSpPr/>
          <p:nvPr/>
        </p:nvSpPr>
        <p:spPr>
          <a:xfrm>
            <a:off x="0" y="678180"/>
            <a:ext cx="18288000" cy="1105955"/>
          </a:xfrm>
          <a:prstGeom prst="rect">
            <a:avLst/>
          </a:prstGeom>
          <a:solidFill>
            <a:srgbClr val="13538A"/>
          </a:solidFill>
        </p:spPr>
      </p:sp>
      <p:sp>
        <p:nvSpPr>
          <p:cNvPr id="4" name="AutoShape 4"/>
          <p:cNvSpPr/>
          <p:nvPr/>
        </p:nvSpPr>
        <p:spPr>
          <a:xfrm rot="-10800000">
            <a:off x="16791626" y="0"/>
            <a:ext cx="1115008" cy="1784135"/>
          </a:xfrm>
          <a:prstGeom prst="rect">
            <a:avLst/>
          </a:prstGeom>
          <a:solidFill>
            <a:srgbClr val="FFCE20"/>
          </a:solidFill>
        </p:spPr>
      </p:sp>
      <p:sp>
        <p:nvSpPr>
          <p:cNvPr id="5" name="TextBox 5"/>
          <p:cNvSpPr txBox="1"/>
          <p:nvPr/>
        </p:nvSpPr>
        <p:spPr>
          <a:xfrm>
            <a:off x="893646" y="801551"/>
            <a:ext cx="15285760" cy="892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98"/>
              </a:lnSpc>
            </a:pPr>
            <a:r>
              <a:rPr lang="en-US" sz="6248" dirty="0">
                <a:solidFill>
                  <a:srgbClr val="FFC331"/>
                </a:solidFill>
                <a:latin typeface="Big Shoulders Display Bold"/>
              </a:rPr>
              <a:t>MÉDIA, MEDIANA E MODA</a:t>
            </a:r>
          </a:p>
        </p:txBody>
      </p:sp>
      <p:sp>
        <p:nvSpPr>
          <p:cNvPr id="15" name="Triângulo 14">
            <a:extLst>
              <a:ext uri="{FF2B5EF4-FFF2-40B4-BE49-F238E27FC236}">
                <a16:creationId xmlns:a16="http://schemas.microsoft.com/office/drawing/2014/main" id="{F10BCBAA-8EBC-4A5C-E9B8-0E058E4D16FD}"/>
              </a:ext>
            </a:extLst>
          </p:cNvPr>
          <p:cNvSpPr/>
          <p:nvPr/>
        </p:nvSpPr>
        <p:spPr>
          <a:xfrm rot="5400000">
            <a:off x="8582031" y="5755301"/>
            <a:ext cx="2362200" cy="3810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0FF1CD6D-F61D-A0C8-5C80-3D709EFBB9EA}"/>
              </a:ext>
            </a:extLst>
          </p:cNvPr>
          <p:cNvCxnSpPr>
            <a:cxnSpLocks/>
            <a:endCxn id="8" idx="2"/>
          </p:cNvCxnSpPr>
          <p:nvPr/>
        </p:nvCxnSpPr>
        <p:spPr>
          <a:xfrm>
            <a:off x="10589105" y="8164278"/>
            <a:ext cx="6783573" cy="2265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A7636F13-1951-0BB5-E897-C297ED108EBE}"/>
              </a:ext>
            </a:extLst>
          </p:cNvPr>
          <p:cNvCxnSpPr>
            <a:cxnSpLocks/>
          </p:cNvCxnSpPr>
          <p:nvPr/>
        </p:nvCxnSpPr>
        <p:spPr>
          <a:xfrm>
            <a:off x="16266345" y="3316975"/>
            <a:ext cx="40455" cy="4849578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B900C1C6-12A7-F269-A414-D16DC2D4574D}"/>
              </a:ext>
            </a:extLst>
          </p:cNvPr>
          <p:cNvSpPr txBox="1"/>
          <p:nvPr/>
        </p:nvSpPr>
        <p:spPr>
          <a:xfrm>
            <a:off x="13074891" y="2425735"/>
            <a:ext cx="501130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003C14"/>
                </a:solidFill>
              </a:rPr>
              <a:t>MÉDIA </a:t>
            </a:r>
            <a:r>
              <a:rPr lang="pt-BR" sz="3200" b="1" dirty="0"/>
              <a:t>&lt;</a:t>
            </a:r>
            <a:r>
              <a:rPr lang="pt-BR" sz="3200" b="1" dirty="0">
                <a:solidFill>
                  <a:srgbClr val="C00000"/>
                </a:solidFill>
              </a:rPr>
              <a:t> MEDIANA </a:t>
            </a:r>
            <a:r>
              <a:rPr lang="pt-BR" sz="3200" b="1" dirty="0"/>
              <a:t>&lt;</a:t>
            </a:r>
            <a:r>
              <a:rPr lang="pt-BR" sz="3200" b="1" dirty="0">
                <a:solidFill>
                  <a:srgbClr val="C00000"/>
                </a:solidFill>
              </a:rPr>
              <a:t> </a:t>
            </a:r>
            <a:r>
              <a:rPr lang="pt-BR" sz="3200" b="1" dirty="0">
                <a:solidFill>
                  <a:srgbClr val="FFC000"/>
                </a:solidFill>
              </a:rPr>
              <a:t>MODA</a:t>
            </a:r>
            <a:endParaRPr lang="pt-BR" sz="3200" b="1" dirty="0">
              <a:solidFill>
                <a:srgbClr val="003C14"/>
              </a:solidFill>
            </a:endParaRPr>
          </a:p>
        </p:txBody>
      </p: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A0175863-E60B-896C-395B-6E5AB9F3E73E}"/>
              </a:ext>
            </a:extLst>
          </p:cNvPr>
          <p:cNvCxnSpPr>
            <a:cxnSpLocks/>
          </p:cNvCxnSpPr>
          <p:nvPr/>
        </p:nvCxnSpPr>
        <p:spPr>
          <a:xfrm>
            <a:off x="15580545" y="3314700"/>
            <a:ext cx="40455" cy="484957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314E56BF-455B-EA00-9EDB-32AD8392F244}"/>
              </a:ext>
            </a:extLst>
          </p:cNvPr>
          <p:cNvCxnSpPr>
            <a:cxnSpLocks/>
          </p:cNvCxnSpPr>
          <p:nvPr/>
        </p:nvCxnSpPr>
        <p:spPr>
          <a:xfrm>
            <a:off x="14970945" y="3337354"/>
            <a:ext cx="40455" cy="4849578"/>
          </a:xfrm>
          <a:prstGeom prst="line">
            <a:avLst/>
          </a:prstGeom>
          <a:ln w="57150">
            <a:solidFill>
              <a:srgbClr val="003C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rma Livre 7">
            <a:extLst>
              <a:ext uri="{FF2B5EF4-FFF2-40B4-BE49-F238E27FC236}">
                <a16:creationId xmlns:a16="http://schemas.microsoft.com/office/drawing/2014/main" id="{A0E0D57B-09AE-2A1C-E807-E34C93FB2BB0}"/>
              </a:ext>
            </a:extLst>
          </p:cNvPr>
          <p:cNvSpPr/>
          <p:nvPr/>
        </p:nvSpPr>
        <p:spPr>
          <a:xfrm>
            <a:off x="10589105" y="3699989"/>
            <a:ext cx="6783573" cy="4486943"/>
          </a:xfrm>
          <a:custGeom>
            <a:avLst/>
            <a:gdLst>
              <a:gd name="connsiteX0" fmla="*/ 0 w 6783573"/>
              <a:gd name="connsiteY0" fmla="*/ 4465678 h 4486943"/>
              <a:gd name="connsiteX1" fmla="*/ 5635256 w 6783573"/>
              <a:gd name="connsiteY1" fmla="*/ 4 h 4486943"/>
              <a:gd name="connsiteX2" fmla="*/ 6783573 w 6783573"/>
              <a:gd name="connsiteY2" fmla="*/ 4486943 h 4486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83573" h="4486943">
                <a:moveTo>
                  <a:pt x="0" y="4465678"/>
                </a:moveTo>
                <a:cubicBezTo>
                  <a:pt x="2252330" y="2231069"/>
                  <a:pt x="4504661" y="-3540"/>
                  <a:pt x="5635256" y="4"/>
                </a:cubicBezTo>
                <a:cubicBezTo>
                  <a:pt x="6765851" y="3548"/>
                  <a:pt x="6774712" y="2245245"/>
                  <a:pt x="6783573" y="4486943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3CC51593-C200-5908-B8EB-F3B6B3409D10}"/>
              </a:ext>
            </a:extLst>
          </p:cNvPr>
          <p:cNvSpPr txBox="1"/>
          <p:nvPr/>
        </p:nvSpPr>
        <p:spPr>
          <a:xfrm>
            <a:off x="8164766" y="5048638"/>
            <a:ext cx="9430279" cy="12311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sz="3200" dirty="0">
                <a:solidFill>
                  <a:srgbClr val="072D4D"/>
                </a:solidFill>
                <a:latin typeface="Lato"/>
              </a:rPr>
              <a:t>Agora,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apenas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com a media,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mediana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e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moda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você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já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consegue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ter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uma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boa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noção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de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como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</a:t>
            </a:r>
            <a:r>
              <a:rPr lang="en-US" sz="3200" dirty="0" err="1">
                <a:solidFill>
                  <a:srgbClr val="072D4D"/>
                </a:solidFill>
                <a:latin typeface="Lato"/>
              </a:rPr>
              <a:t>está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 a </a:t>
            </a:r>
            <a:r>
              <a:rPr lang="en-US" sz="3200" b="1" dirty="0" err="1">
                <a:solidFill>
                  <a:srgbClr val="072D4D"/>
                </a:solidFill>
                <a:latin typeface="Lato"/>
              </a:rPr>
              <a:t>distribuição</a:t>
            </a:r>
            <a:r>
              <a:rPr lang="en-US" sz="3200" b="1" dirty="0">
                <a:solidFill>
                  <a:srgbClr val="072D4D"/>
                </a:solidFill>
                <a:latin typeface="Lato"/>
              </a:rPr>
              <a:t> dos </a:t>
            </a:r>
            <a:r>
              <a:rPr lang="en-US" sz="3200" b="1" dirty="0" err="1">
                <a:solidFill>
                  <a:srgbClr val="072D4D"/>
                </a:solidFill>
                <a:latin typeface="Lato"/>
              </a:rPr>
              <a:t>seus</a:t>
            </a:r>
            <a:r>
              <a:rPr lang="en-US" sz="3200" b="1" dirty="0">
                <a:solidFill>
                  <a:srgbClr val="072D4D"/>
                </a:solidFill>
                <a:latin typeface="Lato"/>
              </a:rPr>
              <a:t> dados</a:t>
            </a:r>
            <a:r>
              <a:rPr lang="en-US" sz="3200" dirty="0">
                <a:solidFill>
                  <a:srgbClr val="072D4D"/>
                </a:solidFill>
                <a:latin typeface="Lato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72172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32513</TotalTime>
  <Words>2524</Words>
  <Application>Microsoft Office PowerPoint</Application>
  <PresentationFormat>Personalizar</PresentationFormat>
  <Paragraphs>524</Paragraphs>
  <Slides>93</Slides>
  <Notes>93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93</vt:i4>
      </vt:variant>
    </vt:vector>
  </HeadingPairs>
  <TitlesOfParts>
    <vt:vector size="99" baseType="lpstr">
      <vt:lpstr>Calibri</vt:lpstr>
      <vt:lpstr>Lato</vt:lpstr>
      <vt:lpstr>Cambria Math</vt:lpstr>
      <vt:lpstr>Arial</vt:lpstr>
      <vt:lpstr>Big Shoulders Display Bold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 - Pyhton Impresisonador (1920 x 1080 px)</dc:title>
  <dc:creator>Felipe</dc:creator>
  <cp:lastModifiedBy>Lucas Leal</cp:lastModifiedBy>
  <cp:revision>758</cp:revision>
  <dcterms:created xsi:type="dcterms:W3CDTF">2006-08-16T00:00:00Z</dcterms:created>
  <dcterms:modified xsi:type="dcterms:W3CDTF">2022-05-11T20:43:24Z</dcterms:modified>
  <dc:identifier>DAExEKVsRbk</dc:identifier>
</cp:coreProperties>
</file>