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788" r:id="rId1"/>
  </p:sldMasterIdLst>
  <p:sldIdLst>
    <p:sldId id="494" r:id="rId2"/>
    <p:sldId id="496" r:id="rId3"/>
    <p:sldId id="497" r:id="rId4"/>
    <p:sldId id="526" r:id="rId5"/>
    <p:sldId id="666" r:id="rId6"/>
    <p:sldId id="656" r:id="rId7"/>
    <p:sldId id="527" r:id="rId8"/>
    <p:sldId id="590" r:id="rId9"/>
    <p:sldId id="506" r:id="rId10"/>
    <p:sldId id="513" r:id="rId11"/>
    <p:sldId id="514" r:id="rId12"/>
    <p:sldId id="348" r:id="rId13"/>
    <p:sldId id="523" r:id="rId14"/>
    <p:sldId id="459" r:id="rId15"/>
    <p:sldId id="606" r:id="rId16"/>
    <p:sldId id="663" r:id="rId17"/>
    <p:sldId id="591" r:id="rId18"/>
    <p:sldId id="593" r:id="rId19"/>
    <p:sldId id="515" r:id="rId20"/>
    <p:sldId id="505" r:id="rId21"/>
    <p:sldId id="508" r:id="rId22"/>
    <p:sldId id="507" r:id="rId23"/>
    <p:sldId id="512" r:id="rId24"/>
    <p:sldId id="509" r:id="rId25"/>
    <p:sldId id="516" r:id="rId26"/>
    <p:sldId id="517" r:id="rId27"/>
    <p:sldId id="518" r:id="rId28"/>
    <p:sldId id="519" r:id="rId29"/>
    <p:sldId id="510" r:id="rId30"/>
    <p:sldId id="524" r:id="rId31"/>
    <p:sldId id="532" r:id="rId32"/>
    <p:sldId id="533" r:id="rId33"/>
    <p:sldId id="525" r:id="rId34"/>
    <p:sldId id="536" r:id="rId35"/>
    <p:sldId id="522" r:id="rId36"/>
    <p:sldId id="511" r:id="rId37"/>
    <p:sldId id="546" r:id="rId38"/>
    <p:sldId id="584" r:id="rId39"/>
    <p:sldId id="558" r:id="rId40"/>
    <p:sldId id="559" r:id="rId41"/>
    <p:sldId id="568" r:id="rId42"/>
    <p:sldId id="569" r:id="rId43"/>
    <p:sldId id="570" r:id="rId44"/>
    <p:sldId id="571" r:id="rId45"/>
    <p:sldId id="572" r:id="rId46"/>
    <p:sldId id="644" r:id="rId47"/>
    <p:sldId id="592" r:id="rId48"/>
    <p:sldId id="574" r:id="rId49"/>
    <p:sldId id="660" r:id="rId50"/>
    <p:sldId id="576" r:id="rId51"/>
    <p:sldId id="537" r:id="rId52"/>
    <p:sldId id="577" r:id="rId53"/>
    <p:sldId id="581" r:id="rId54"/>
    <p:sldId id="582" r:id="rId55"/>
    <p:sldId id="520" r:id="rId56"/>
    <p:sldId id="583" r:id="rId57"/>
    <p:sldId id="585" r:id="rId58"/>
    <p:sldId id="586" r:id="rId59"/>
    <p:sldId id="587" r:id="rId60"/>
    <p:sldId id="588" r:id="rId61"/>
    <p:sldId id="589" r:id="rId62"/>
    <p:sldId id="541" r:id="rId63"/>
    <p:sldId id="667" r:id="rId64"/>
    <p:sldId id="653" r:id="rId65"/>
    <p:sldId id="608" r:id="rId66"/>
    <p:sldId id="613" r:id="rId67"/>
    <p:sldId id="649" r:id="rId68"/>
    <p:sldId id="643" r:id="rId69"/>
    <p:sldId id="609" r:id="rId70"/>
    <p:sldId id="619" r:id="rId71"/>
    <p:sldId id="620" r:id="rId72"/>
    <p:sldId id="622" r:id="rId73"/>
    <p:sldId id="623" r:id="rId74"/>
    <p:sldId id="625" r:id="rId75"/>
    <p:sldId id="627" r:id="rId76"/>
    <p:sldId id="631" r:id="rId77"/>
    <p:sldId id="634" r:id="rId78"/>
    <p:sldId id="636" r:id="rId79"/>
    <p:sldId id="544" r:id="rId80"/>
    <p:sldId id="651" r:id="rId81"/>
    <p:sldId id="647" r:id="rId82"/>
    <p:sldId id="655" r:id="rId83"/>
    <p:sldId id="654" r:id="rId84"/>
    <p:sldId id="616" r:id="rId85"/>
    <p:sldId id="626" r:id="rId86"/>
    <p:sldId id="629" r:id="rId87"/>
    <p:sldId id="630" r:id="rId88"/>
    <p:sldId id="632" r:id="rId89"/>
    <p:sldId id="633" r:id="rId90"/>
    <p:sldId id="635" r:id="rId91"/>
    <p:sldId id="637" r:id="rId92"/>
    <p:sldId id="615" r:id="rId93"/>
    <p:sldId id="641" r:id="rId94"/>
    <p:sldId id="531" r:id="rId95"/>
    <p:sldId id="601" r:id="rId96"/>
    <p:sldId id="600" r:id="rId97"/>
    <p:sldId id="534" r:id="rId98"/>
    <p:sldId id="661" r:id="rId99"/>
    <p:sldId id="662" r:id="rId100"/>
    <p:sldId id="665" r:id="rId101"/>
    <p:sldId id="612" r:id="rId102"/>
    <p:sldId id="648" r:id="rId103"/>
    <p:sldId id="642" r:id="rId104"/>
    <p:sldId id="477" r:id="rId105"/>
    <p:sldId id="607" r:id="rId106"/>
    <p:sldId id="614" r:id="rId107"/>
    <p:sldId id="602" r:id="rId108"/>
  </p:sldIdLst>
  <p:sldSz cx="9144000" cy="6858000" type="screen4x3"/>
  <p:notesSz cx="6669088" cy="9753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A0E9"/>
    <a:srgbClr val="F771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92529" autoAdjust="0"/>
  </p:normalViewPr>
  <p:slideViewPr>
    <p:cSldViewPr snapToGrid="0">
      <p:cViewPr varScale="1">
        <p:scale>
          <a:sx n="90" d="100"/>
          <a:sy n="90" d="100"/>
        </p:scale>
        <p:origin x="106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1"/>
      </p:bgRef>
    </p:bg>
    <p:spTree>
      <p:nvGrpSpPr>
        <p:cNvPr id="1" name=""/>
        <p:cNvGrpSpPr/>
        <p:nvPr/>
      </p:nvGrpSpPr>
      <p:grpSpPr>
        <a:xfrm>
          <a:off x="0" y="0"/>
          <a:ext cx="0" cy="0"/>
          <a:chOff x="0" y="0"/>
          <a:chExt cx="0" cy="0"/>
        </a:xfrm>
      </p:grpSpPr>
      <p:sp>
        <p:nvSpPr>
          <p:cNvPr id="8" name="Título 7"/>
          <p:cNvSpPr>
            <a:spLocks noGrp="1"/>
          </p:cNvSpPr>
          <p:nvPr>
            <p:ph type="ctrTitle"/>
          </p:nvPr>
        </p:nvSpPr>
        <p:spPr>
          <a:xfrm>
            <a:off x="2286000" y="3124200"/>
            <a:ext cx="6172200" cy="1894362"/>
          </a:xfrm>
        </p:spPr>
        <p:txBody>
          <a:bodyPr/>
          <a:lstStyle>
            <a:lvl1pPr>
              <a:defRPr b="1"/>
            </a:lvl1pPr>
          </a:lstStyle>
          <a:p>
            <a:r>
              <a:rPr kumimoji="0" lang="pt-BR"/>
              <a:t>Clique para editar o estilo do título mestre</a:t>
            </a:r>
            <a:endParaRPr kumimoji="0" lang="en-US"/>
          </a:p>
        </p:txBody>
      </p:sp>
      <p:sp>
        <p:nvSpPr>
          <p:cNvPr id="9" name="Subtítu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bwMode="auto">
          <a:xfrm rot="5400000">
            <a:off x="7764621" y="1174097"/>
            <a:ext cx="2286000" cy="381000"/>
          </a:xfrm>
        </p:spPr>
        <p:txBody>
          <a:bodyPr/>
          <a:lstStyle/>
          <a:p>
            <a:fld id="{FC7CD7A9-261F-4E6A-8429-273932E8A24B}" type="datetimeFigureOut">
              <a:rPr lang="pt-BR" smtClean="0"/>
              <a:pPr/>
              <a:t>18/07/2022</a:t>
            </a:fld>
            <a:endParaRPr lang="pt-BR"/>
          </a:p>
        </p:txBody>
      </p:sp>
      <p:sp>
        <p:nvSpPr>
          <p:cNvPr id="17" name="Espaço Reservado para Rodapé 16"/>
          <p:cNvSpPr>
            <a:spLocks noGrp="1"/>
          </p:cNvSpPr>
          <p:nvPr>
            <p:ph type="ftr" sz="quarter" idx="11"/>
          </p:nvPr>
        </p:nvSpPr>
        <p:spPr bwMode="auto">
          <a:xfrm rot="5400000">
            <a:off x="7077269" y="4181669"/>
            <a:ext cx="3657600" cy="384048"/>
          </a:xfrm>
        </p:spPr>
        <p:txBody>
          <a:bodyPr/>
          <a:lstStyle/>
          <a:p>
            <a:endParaRPr lang="pt-BR"/>
          </a:p>
        </p:txBody>
      </p:sp>
      <p:sp>
        <p:nvSpPr>
          <p:cNvPr id="10" name="Retângu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ângu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ector reto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ector reto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ector reto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ângu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ço Reservado para Número de Slide 28"/>
          <p:cNvSpPr>
            <a:spLocks noGrp="1"/>
          </p:cNvSpPr>
          <p:nvPr>
            <p:ph type="sldNum" sz="quarter" idx="12"/>
          </p:nvPr>
        </p:nvSpPr>
        <p:spPr bwMode="auto">
          <a:xfrm>
            <a:off x="1325544" y="4928702"/>
            <a:ext cx="609600" cy="517524"/>
          </a:xfrm>
        </p:spPr>
        <p:txBody>
          <a:bodyPr/>
          <a:lstStyle/>
          <a:p>
            <a:fld id="{9038B5D8-AD2A-4F74-B4D6-B806671ED980}"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9"/>
            <a:ext cx="1676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38163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988558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96156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988234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314346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698392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4190817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46323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8" name="Espaço Reservado para Conteúdo 7"/>
          <p:cNvSpPr>
            <a:spLocks noGrp="1"/>
          </p:cNvSpPr>
          <p:nvPr>
            <p:ph sz="quarter" idx="1"/>
          </p:nvPr>
        </p:nvSpPr>
        <p:spPr>
          <a:xfrm>
            <a:off x="457200" y="1600200"/>
            <a:ext cx="7467600" cy="487375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4"/>
          </p:nvPr>
        </p:nvSpPr>
        <p:spPr/>
        <p:txBody>
          <a:bodyPr rtlCol="0"/>
          <a:lstStyle/>
          <a:p>
            <a:fld id="{FC7CD7A9-261F-4E6A-8429-273932E8A24B}" type="datetimeFigureOut">
              <a:rPr lang="pt-BR" smtClean="0"/>
              <a:pPr/>
              <a:t>18/07/2022</a:t>
            </a:fld>
            <a:endParaRPr lang="pt-BR"/>
          </a:p>
        </p:txBody>
      </p:sp>
      <p:sp>
        <p:nvSpPr>
          <p:cNvPr id="9" name="Espaço Reservado para Número de Slide 8"/>
          <p:cNvSpPr>
            <a:spLocks noGrp="1"/>
          </p:cNvSpPr>
          <p:nvPr>
            <p:ph type="sldNum" sz="quarter" idx="15"/>
          </p:nvPr>
        </p:nvSpPr>
        <p:spPr/>
        <p:txBody>
          <a:bodyPr rtlCol="0"/>
          <a:lstStyle/>
          <a:p>
            <a:fld id="{9038B5D8-AD2A-4F74-B4D6-B806671ED980}" type="slidenum">
              <a:rPr lang="pt-BR" smtClean="0"/>
              <a:pPr/>
              <a:t>‹nº›</a:t>
            </a:fld>
            <a:endParaRPr lang="pt-BR"/>
          </a:p>
        </p:txBody>
      </p:sp>
      <p:sp>
        <p:nvSpPr>
          <p:cNvPr id="10" name="Espaço Reservado para Rodapé 9"/>
          <p:cNvSpPr>
            <a:spLocks noGrp="1"/>
          </p:cNvSpPr>
          <p:nvPr>
            <p:ph type="ftr" sz="quarter" idx="16"/>
          </p:nvPr>
        </p:nvSpPr>
        <p:spPr/>
        <p:txBody>
          <a:bodyPr rtlCol="0"/>
          <a:lstStyle/>
          <a:p>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89666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005481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1941036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203954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9785051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1166100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8488318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741140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0272955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6693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2286000" y="2895600"/>
            <a:ext cx="6172200" cy="2053590"/>
          </a:xfrm>
        </p:spPr>
        <p:txBody>
          <a:bodyPr/>
          <a:lstStyle>
            <a:lvl1pPr algn="l">
              <a:buNone/>
              <a:defRPr sz="3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4" name="Espaço Reservado para Data 3"/>
          <p:cNvSpPr>
            <a:spLocks noGrp="1"/>
          </p:cNvSpPr>
          <p:nvPr>
            <p:ph type="dt" sz="half" idx="10"/>
          </p:nvPr>
        </p:nvSpPr>
        <p:spPr bwMode="auto">
          <a:xfrm rot="5400000">
            <a:off x="7763256" y="1170432"/>
            <a:ext cx="2286000" cy="381000"/>
          </a:xfrm>
        </p:spPr>
        <p:txBody>
          <a:bodyPr/>
          <a:lstStyle/>
          <a:p>
            <a:fld id="{FC7CD7A9-261F-4E6A-8429-273932E8A24B}" type="datetimeFigureOut">
              <a:rPr lang="pt-BR" smtClean="0"/>
              <a:pPr/>
              <a:t>18/07/2022</a:t>
            </a:fld>
            <a:endParaRPr lang="pt-BR"/>
          </a:p>
        </p:txBody>
      </p:sp>
      <p:sp>
        <p:nvSpPr>
          <p:cNvPr id="5" name="Espaço Reservado para Rodapé 4"/>
          <p:cNvSpPr>
            <a:spLocks noGrp="1"/>
          </p:cNvSpPr>
          <p:nvPr>
            <p:ph type="ftr" sz="quarter" idx="11"/>
          </p:nvPr>
        </p:nvSpPr>
        <p:spPr bwMode="auto">
          <a:xfrm rot="5400000">
            <a:off x="7077456" y="4178808"/>
            <a:ext cx="3657600" cy="384048"/>
          </a:xfrm>
        </p:spPr>
        <p:txBody>
          <a:bodyPr/>
          <a:lstStyle/>
          <a:p>
            <a:endParaRPr lang="pt-BR"/>
          </a:p>
        </p:txBody>
      </p:sp>
      <p:sp>
        <p:nvSpPr>
          <p:cNvPr id="9" name="Retângu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ângu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ector reto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ector reto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ector reto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ector reto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ângu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ector reto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ço Reservado para Número de Slide 5"/>
          <p:cNvSpPr>
            <a:spLocks noGrp="1"/>
          </p:cNvSpPr>
          <p:nvPr>
            <p:ph type="sldNum" sz="quarter" idx="12"/>
          </p:nvPr>
        </p:nvSpPr>
        <p:spPr bwMode="auto">
          <a:xfrm>
            <a:off x="1340616" y="4928702"/>
            <a:ext cx="609600" cy="517524"/>
          </a:xfrm>
        </p:spPr>
        <p:txBody>
          <a:bodyPr/>
          <a:lstStyle/>
          <a:p>
            <a:fld id="{9038B5D8-AD2A-4F74-B4D6-B806671ED980}"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493174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818783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30304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0394189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794445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160252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0345992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2401481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3119944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8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502140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038B5D8-AD2A-4F74-B4D6-B806671ED980}" type="slidenum">
              <a:rPr lang="pt-BR" smtClean="0"/>
              <a:pPr/>
              <a:t>‹nº›</a:t>
            </a:fld>
            <a:endParaRPr lang="pt-BR"/>
          </a:p>
        </p:txBody>
      </p:sp>
      <p:sp>
        <p:nvSpPr>
          <p:cNvPr id="9" name="Espaço Reservado para Conteúdo 8"/>
          <p:cNvSpPr>
            <a:spLocks noGrp="1"/>
          </p:cNvSpPr>
          <p:nvPr>
            <p:ph sz="quarter" idx="1"/>
          </p:nvPr>
        </p:nvSpPr>
        <p:spPr>
          <a:xfrm>
            <a:off x="457200"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4270248" y="1600200"/>
            <a:ext cx="3657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9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41579249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0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5228202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1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632830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2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8959334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3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5214550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4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8829300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5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38214366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6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1349779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7_Título e Conteúdo">
    <p:spTree>
      <p:nvGrpSpPr>
        <p:cNvPr id="1" name=""/>
        <p:cNvGrpSpPr/>
        <p:nvPr/>
      </p:nvGrpSpPr>
      <p:grpSpPr>
        <a:xfrm>
          <a:off x="0" y="0"/>
          <a:ext cx="0" cy="0"/>
          <a:chOff x="0" y="0"/>
          <a:chExt cx="0" cy="0"/>
        </a:xfrm>
      </p:grpSpPr>
      <p:sp>
        <p:nvSpPr>
          <p:cNvPr id="4" name="Espaço Reservado para Data 3">
            <a:extLst>
              <a:ext uri="{FF2B5EF4-FFF2-40B4-BE49-F238E27FC236}">
                <a16:creationId xmlns:a16="http://schemas.microsoft.com/office/drawing/2014/main" id="{8AF06803-15ED-4F08-9889-16315177EFE1}"/>
              </a:ext>
            </a:extLst>
          </p:cNvPr>
          <p:cNvSpPr>
            <a:spLocks noGrp="1"/>
          </p:cNvSpPr>
          <p:nvPr>
            <p:ph type="dt" sz="half" idx="10"/>
          </p:nvPr>
        </p:nvSpPr>
        <p:spPr/>
        <p:txBody>
          <a:bodyPr/>
          <a:lstStyle/>
          <a:p>
            <a:fld id="{1AC4A630-32FD-446F-A528-9E07F75144C4}" type="datetimeFigureOut">
              <a:rPr lang="pt-BR" smtClean="0"/>
              <a:t>18/07/2022</a:t>
            </a:fld>
            <a:endParaRPr lang="pt-BR"/>
          </a:p>
        </p:txBody>
      </p:sp>
      <p:sp>
        <p:nvSpPr>
          <p:cNvPr id="5" name="Espaço Reservado para Rodapé 4">
            <a:extLst>
              <a:ext uri="{FF2B5EF4-FFF2-40B4-BE49-F238E27FC236}">
                <a16:creationId xmlns:a16="http://schemas.microsoft.com/office/drawing/2014/main" id="{DC19769F-AEC2-47C8-9CE1-F629A795A7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AA5A945-D2A4-4066-A362-E94627343BE9}"/>
              </a:ext>
            </a:extLst>
          </p:cNvPr>
          <p:cNvSpPr>
            <a:spLocks noGrp="1"/>
          </p:cNvSpPr>
          <p:nvPr>
            <p:ph type="sldNum" sz="quarter" idx="12"/>
          </p:nvPr>
        </p:nvSpPr>
        <p:spPr/>
        <p:txBody>
          <a:bodyPr/>
          <a:lstStyle/>
          <a:p>
            <a:fld id="{18733542-97B7-421B-95AE-4B28CE1A5888}" type="slidenum">
              <a:rPr lang="pt-BR" smtClean="0"/>
              <a:t>‹nº›</a:t>
            </a:fld>
            <a:endParaRPr lang="pt-BR"/>
          </a:p>
        </p:txBody>
      </p:sp>
      <p:pic>
        <p:nvPicPr>
          <p:cNvPr id="7" name="Imagem 6">
            <a:extLst>
              <a:ext uri="{FF2B5EF4-FFF2-40B4-BE49-F238E27FC236}">
                <a16:creationId xmlns:a16="http://schemas.microsoft.com/office/drawing/2014/main" id="{A92E8F0D-7D5E-498B-A815-206CDC22607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20495"/>
          <a:stretch/>
        </p:blipFill>
        <p:spPr>
          <a:xfrm>
            <a:off x="15" y="10"/>
            <a:ext cx="9143985" cy="6857990"/>
          </a:xfrm>
          <a:prstGeom prst="rect">
            <a:avLst/>
          </a:prstGeom>
        </p:spPr>
      </p:pic>
      <p:pic>
        <p:nvPicPr>
          <p:cNvPr id="8" name="Imagem 7">
            <a:extLst>
              <a:ext uri="{FF2B5EF4-FFF2-40B4-BE49-F238E27FC236}">
                <a16:creationId xmlns:a16="http://schemas.microsoft.com/office/drawing/2014/main" id="{2F2895D3-B1DC-49B5-A483-DE74DE09235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84886" y="208012"/>
            <a:ext cx="2315729" cy="751742"/>
          </a:xfrm>
          <a:prstGeom prst="rect">
            <a:avLst/>
          </a:prstGeom>
        </p:spPr>
      </p:pic>
      <p:sp>
        <p:nvSpPr>
          <p:cNvPr id="14" name="Espaço Reservado para Conteúdo 13">
            <a:extLst>
              <a:ext uri="{FF2B5EF4-FFF2-40B4-BE49-F238E27FC236}">
                <a16:creationId xmlns:a16="http://schemas.microsoft.com/office/drawing/2014/main" id="{679D5710-C12B-4D1F-9542-F458DAD4ED83}"/>
              </a:ext>
            </a:extLst>
          </p:cNvPr>
          <p:cNvSpPr>
            <a:spLocks noGrp="1"/>
          </p:cNvSpPr>
          <p:nvPr>
            <p:ph sz="quarter" idx="13"/>
          </p:nvPr>
        </p:nvSpPr>
        <p:spPr>
          <a:xfrm>
            <a:off x="283369" y="1965326"/>
            <a:ext cx="8572500" cy="4391025"/>
          </a:xfrm>
        </p:spPr>
        <p:txBody>
          <a:bodyPr/>
          <a:lstStyle>
            <a:lvl1pPr marL="342900" indent="-342900" algn="just">
              <a:buFont typeface="Wingdings" panose="05000000000000000000" pitchFamily="2" charset="2"/>
              <a:buChar char="§"/>
              <a:defRPr>
                <a:latin typeface="Arial" panose="020B0604020202020204" pitchFamily="34" charset="0"/>
                <a:cs typeface="Arial" panose="020B0604020202020204" pitchFamily="34" charset="0"/>
              </a:defRPr>
            </a:lvl1pPr>
            <a:lvl2pPr marL="685800" indent="-342900" algn="just">
              <a:buFont typeface="Wingdings" panose="05000000000000000000" pitchFamily="2" charset="2"/>
              <a:buChar char="§"/>
              <a:defRPr sz="1950">
                <a:latin typeface="Arial" panose="020B0604020202020204" pitchFamily="34" charset="0"/>
                <a:cs typeface="Arial" panose="020B0604020202020204" pitchFamily="34" charset="0"/>
              </a:defRPr>
            </a:lvl2pPr>
            <a:lvl3pPr marL="942975" indent="-257175" algn="just">
              <a:buFont typeface="Wingdings" panose="05000000000000000000" pitchFamily="2" charset="2"/>
              <a:buChar char="§"/>
              <a:defRPr>
                <a:latin typeface="Arial" panose="020B0604020202020204" pitchFamily="34" charset="0"/>
                <a:cs typeface="Arial" panose="020B0604020202020204" pitchFamily="34" charset="0"/>
              </a:defRPr>
            </a:lvl3pPr>
            <a:lvl4pPr algn="just">
              <a:defRPr>
                <a:latin typeface="Arial" panose="020B0604020202020204" pitchFamily="34" charset="0"/>
                <a:cs typeface="Arial" panose="020B0604020202020204" pitchFamily="34" charset="0"/>
              </a:defRPr>
            </a:lvl4pPr>
            <a:lvl5pPr algn="just">
              <a:defRPr>
                <a:latin typeface="Arial" panose="020B0604020202020204" pitchFamily="34" charset="0"/>
                <a:cs typeface="Arial" panose="020B0604020202020204" pitchFamily="34" charset="0"/>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22" name="Espaço Reservado para Texto 21">
            <a:extLst>
              <a:ext uri="{FF2B5EF4-FFF2-40B4-BE49-F238E27FC236}">
                <a16:creationId xmlns:a16="http://schemas.microsoft.com/office/drawing/2014/main" id="{5FFF17E3-E8DF-4215-B301-5C21A9602469}"/>
              </a:ext>
            </a:extLst>
          </p:cNvPr>
          <p:cNvSpPr>
            <a:spLocks noGrp="1"/>
          </p:cNvSpPr>
          <p:nvPr>
            <p:ph type="body" sz="quarter" idx="14"/>
          </p:nvPr>
        </p:nvSpPr>
        <p:spPr>
          <a:xfrm>
            <a:off x="283369" y="1205189"/>
            <a:ext cx="8572500" cy="623887"/>
          </a:xfrm>
        </p:spPr>
        <p:txBody>
          <a:bodyPr/>
          <a:lstStyle>
            <a:lvl1pPr marL="0" indent="0" algn="ctr">
              <a:buNone/>
              <a:defRPr>
                <a:solidFill>
                  <a:srgbClr val="FF0000"/>
                </a:solidFill>
                <a:latin typeface="Arial" panose="020B0604020202020204" pitchFamily="34" charset="0"/>
                <a:cs typeface="Arial" panose="020B0604020202020204" pitchFamily="34" charset="0"/>
              </a:defRPr>
            </a:lvl1pPr>
          </a:lstStyle>
          <a:p>
            <a:pPr lvl="0"/>
            <a:endParaRPr lang="pt-BR" dirty="0"/>
          </a:p>
        </p:txBody>
      </p:sp>
    </p:spTree>
    <p:extLst>
      <p:ext uri="{BB962C8B-B14F-4D97-AF65-F5344CB8AC3E}">
        <p14:creationId xmlns:p14="http://schemas.microsoft.com/office/powerpoint/2010/main" val="200256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7543800" cy="1143000"/>
          </a:xfrm>
        </p:spPr>
        <p:txBody>
          <a:bodyPr anchor="b"/>
          <a:lstStyle>
            <a:lvl1pPr>
              <a:defRPr/>
            </a:lvl1pPr>
          </a:lstStyle>
          <a:p>
            <a:r>
              <a:rPr kumimoji="0" lang="pt-BR"/>
              <a:t>Clique para editar o estilo do título mestre</a:t>
            </a:r>
            <a:endParaRPr kumimoji="0" lang="en-US"/>
          </a:p>
        </p:txBody>
      </p:sp>
      <p:sp>
        <p:nvSpPr>
          <p:cNvPr id="7" name="Espaço Reservado para Data 6"/>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038B5D8-AD2A-4F74-B4D6-B806671ED980}" type="slidenum">
              <a:rPr lang="pt-BR" smtClean="0"/>
              <a:pPr/>
              <a:t>‹nº›</a:t>
            </a:fld>
            <a:endParaRPr lang="pt-BR"/>
          </a:p>
        </p:txBody>
      </p:sp>
      <p:sp>
        <p:nvSpPr>
          <p:cNvPr id="11" name="Espaço Reservado para Conteúdo 10"/>
          <p:cNvSpPr>
            <a:spLocks noGrp="1"/>
          </p:cNvSpPr>
          <p:nvPr>
            <p:ph sz="quarter" idx="2"/>
          </p:nvPr>
        </p:nvSpPr>
        <p:spPr>
          <a:xfrm>
            <a:off x="457200"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4371975" y="2362200"/>
            <a:ext cx="3657600" cy="38862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2" name="Espaço Reservado para Tex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4" name="Espaço Reservado para Tex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6" name="Espaço Reservado para Data 5"/>
          <p:cNvSpPr>
            <a:spLocks noGrp="1"/>
          </p:cNvSpPr>
          <p:nvPr>
            <p:ph type="dt" sz="half" idx="10"/>
          </p:nvPr>
        </p:nvSpPr>
        <p:spPr/>
        <p:txBody>
          <a:bodyPr rtlCol="0"/>
          <a:lstStyle/>
          <a:p>
            <a:fld id="{FC7CD7A9-261F-4E6A-8429-273932E8A24B}" type="datetimeFigureOut">
              <a:rPr lang="pt-BR" smtClean="0"/>
              <a:pPr/>
              <a:t>18/07/2022</a:t>
            </a:fld>
            <a:endParaRPr lang="pt-BR"/>
          </a:p>
        </p:txBody>
      </p:sp>
      <p:sp>
        <p:nvSpPr>
          <p:cNvPr id="7" name="Espaço Reservado para Número de Slide 6"/>
          <p:cNvSpPr>
            <a:spLocks noGrp="1"/>
          </p:cNvSpPr>
          <p:nvPr>
            <p:ph type="sldNum" sz="quarter" idx="11"/>
          </p:nvPr>
        </p:nvSpPr>
        <p:spPr/>
        <p:txBody>
          <a:bodyPr rtlCol="0"/>
          <a:lstStyle/>
          <a:p>
            <a:fld id="{9038B5D8-AD2A-4F74-B4D6-B806671ED980}" type="slidenum">
              <a:rPr lang="pt-BR" smtClean="0"/>
              <a:pPr/>
              <a:t>‹nº›</a:t>
            </a:fld>
            <a:endParaRPr lang="pt-BR"/>
          </a:p>
        </p:txBody>
      </p:sp>
      <p:sp>
        <p:nvSpPr>
          <p:cNvPr id="8" name="Espaço Reservado para Rodapé 7"/>
          <p:cNvSpPr>
            <a:spLocks noGrp="1"/>
          </p:cNvSpPr>
          <p:nvPr>
            <p:ph type="ftr" sz="quarter" idx="12"/>
          </p:nvPr>
        </p:nvSpPr>
        <p:spPr/>
        <p:txBody>
          <a:bodyPr rtlCol="0"/>
          <a:lstStyle/>
          <a:p>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C7CD7A9-261F-4E6A-8429-273932E8A24B}" type="datetimeFigureOut">
              <a:rPr lang="pt-BR" smtClean="0"/>
              <a:pPr/>
              <a:t>18/07/2022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038B5D8-AD2A-4F74-B4D6-B806671ED980}"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ítu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pt-BR"/>
              <a:t>Clique para editar o estilo do título mestre</a:t>
            </a:r>
            <a:endParaRPr kumimoji="0" lang="en-US"/>
          </a:p>
        </p:txBody>
      </p:sp>
      <p:sp>
        <p:nvSpPr>
          <p:cNvPr id="3" name="Espaço Reservado para Tex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8" name="Conector reto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ector reto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ector reto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ângu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ector reto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ço Reservado para Conteúdo 17"/>
          <p:cNvSpPr>
            <a:spLocks noGrp="1"/>
          </p:cNvSpPr>
          <p:nvPr>
            <p:ph sz="quarter" idx="1"/>
          </p:nvPr>
        </p:nvSpPr>
        <p:spPr>
          <a:xfrm>
            <a:off x="304800" y="274320"/>
            <a:ext cx="5638800" cy="6327648"/>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1" name="Espaço Reservado para Data 20"/>
          <p:cNvSpPr>
            <a:spLocks noGrp="1"/>
          </p:cNvSpPr>
          <p:nvPr>
            <p:ph type="dt" sz="half" idx="14"/>
          </p:nvPr>
        </p:nvSpPr>
        <p:spPr/>
        <p:txBody>
          <a:bodyPr rtlCol="0"/>
          <a:lstStyle/>
          <a:p>
            <a:fld id="{FC7CD7A9-261F-4E6A-8429-273932E8A24B}" type="datetimeFigureOut">
              <a:rPr lang="pt-BR" smtClean="0"/>
              <a:pPr/>
              <a:t>18/07/2022</a:t>
            </a:fld>
            <a:endParaRPr lang="pt-BR"/>
          </a:p>
        </p:txBody>
      </p:sp>
      <p:sp>
        <p:nvSpPr>
          <p:cNvPr id="22" name="Espaço Reservado para Número de Slide 21"/>
          <p:cNvSpPr>
            <a:spLocks noGrp="1"/>
          </p:cNvSpPr>
          <p:nvPr>
            <p:ph type="sldNum" sz="quarter" idx="15"/>
          </p:nvPr>
        </p:nvSpPr>
        <p:spPr/>
        <p:txBody>
          <a:bodyPr rtlCol="0"/>
          <a:lstStyle/>
          <a:p>
            <a:fld id="{9038B5D8-AD2A-4F74-B4D6-B806671ED980}" type="slidenum">
              <a:rPr lang="pt-BR" smtClean="0"/>
              <a:pPr/>
              <a:t>‹nº›</a:t>
            </a:fld>
            <a:endParaRPr lang="pt-BR"/>
          </a:p>
        </p:txBody>
      </p:sp>
      <p:sp>
        <p:nvSpPr>
          <p:cNvPr id="23" name="Espaço Reservado para Rodapé 22"/>
          <p:cNvSpPr>
            <a:spLocks noGrp="1"/>
          </p:cNvSpPr>
          <p:nvPr>
            <p:ph type="ftr" sz="quarter" idx="16"/>
          </p:nvPr>
        </p:nvSpPr>
        <p:spPr/>
        <p:txBody>
          <a:bodyPr rtlCol="0"/>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Conector reto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ítulo 1"/>
          <p:cNvSpPr>
            <a:spLocks noGrp="1"/>
          </p:cNvSpPr>
          <p:nvPr>
            <p:ph type="title"/>
          </p:nvPr>
        </p:nvSpPr>
        <p:spPr>
          <a:xfrm rot="5400000">
            <a:off x="3350133" y="3200400"/>
            <a:ext cx="6309360" cy="457200"/>
          </a:xfrm>
        </p:spPr>
        <p:txBody>
          <a:bodyPr anchor="b"/>
          <a:lstStyle>
            <a:lvl1pPr algn="l">
              <a:buNone/>
              <a:defRPr sz="2000" b="1"/>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pt-BR"/>
              <a:t>Clique no ícone para adicionar uma imagem</a:t>
            </a:r>
            <a:endParaRPr kumimoji="0" lang="en-US" dirty="0"/>
          </a:p>
        </p:txBody>
      </p:sp>
      <p:sp>
        <p:nvSpPr>
          <p:cNvPr id="4" name="Espaço Reservado para Tex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10" name="Conector reto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ângu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ector reto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ector reto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ector reto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ço Reservado para Data 16"/>
          <p:cNvSpPr>
            <a:spLocks noGrp="1"/>
          </p:cNvSpPr>
          <p:nvPr>
            <p:ph type="dt" sz="half" idx="10"/>
          </p:nvPr>
        </p:nvSpPr>
        <p:spPr/>
        <p:txBody>
          <a:bodyPr rtlCol="0"/>
          <a:lstStyle/>
          <a:p>
            <a:fld id="{FC7CD7A9-261F-4E6A-8429-273932E8A24B}" type="datetimeFigureOut">
              <a:rPr lang="pt-BR" smtClean="0"/>
              <a:pPr/>
              <a:t>18/07/2022</a:t>
            </a:fld>
            <a:endParaRPr lang="pt-BR"/>
          </a:p>
        </p:txBody>
      </p:sp>
      <p:sp>
        <p:nvSpPr>
          <p:cNvPr id="18" name="Espaço Reservado para Número de Slide 17"/>
          <p:cNvSpPr>
            <a:spLocks noGrp="1"/>
          </p:cNvSpPr>
          <p:nvPr>
            <p:ph type="sldNum" sz="quarter" idx="11"/>
          </p:nvPr>
        </p:nvSpPr>
        <p:spPr/>
        <p:txBody>
          <a:bodyPr rtlCol="0"/>
          <a:lstStyle/>
          <a:p>
            <a:fld id="{9038B5D8-AD2A-4F74-B4D6-B806671ED980}" type="slidenum">
              <a:rPr lang="pt-BR" smtClean="0"/>
              <a:pPr/>
              <a:t>‹nº›</a:t>
            </a:fld>
            <a:endParaRPr lang="pt-BR"/>
          </a:p>
        </p:txBody>
      </p:sp>
      <p:sp>
        <p:nvSpPr>
          <p:cNvPr id="21" name="Espaço Reservado para Rodapé 20"/>
          <p:cNvSpPr>
            <a:spLocks noGrp="1"/>
          </p:cNvSpPr>
          <p:nvPr>
            <p:ph type="ftr" sz="quarter" idx="12"/>
          </p:nvPr>
        </p:nvSpPr>
        <p:spPr/>
        <p:txBody>
          <a:bodyPr rtlCol="0"/>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ector reto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ço Reservado para Título 21"/>
          <p:cNvSpPr>
            <a:spLocks noGrp="1"/>
          </p:cNvSpPr>
          <p:nvPr>
            <p:ph type="title"/>
          </p:nvPr>
        </p:nvSpPr>
        <p:spPr>
          <a:xfrm>
            <a:off x="457200" y="274638"/>
            <a:ext cx="7467600" cy="1143000"/>
          </a:xfrm>
          <a:prstGeom prst="rect">
            <a:avLst/>
          </a:prstGeom>
        </p:spPr>
        <p:txBody>
          <a:bodyPr vert="horz" anchor="b">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C7CD7A9-261F-4E6A-8429-273932E8A24B}" type="datetimeFigureOut">
              <a:rPr lang="pt-BR" smtClean="0"/>
              <a:pPr/>
              <a:t>18/07/2022</a:t>
            </a:fld>
            <a:endParaRPr lang="pt-BR"/>
          </a:p>
        </p:txBody>
      </p:sp>
      <p:sp>
        <p:nvSpPr>
          <p:cNvPr id="3" name="Espaço Reservado para Rodapé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pt-BR"/>
          </a:p>
        </p:txBody>
      </p:sp>
      <p:sp>
        <p:nvSpPr>
          <p:cNvPr id="7" name="Conector reto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ector reto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ângu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ector reto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ço Reservado para Número de Slid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038B5D8-AD2A-4F74-B4D6-B806671ED98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 id="2147483805" r:id="rId17"/>
    <p:sldLayoutId id="2147483806" r:id="rId18"/>
    <p:sldLayoutId id="2147483807" r:id="rId19"/>
    <p:sldLayoutId id="2147483808" r:id="rId20"/>
    <p:sldLayoutId id="2147483809" r:id="rId21"/>
    <p:sldLayoutId id="2147483810" r:id="rId22"/>
    <p:sldLayoutId id="2147483811" r:id="rId23"/>
    <p:sldLayoutId id="2147483812" r:id="rId24"/>
    <p:sldLayoutId id="2147483813" r:id="rId25"/>
    <p:sldLayoutId id="2147483814" r:id="rId26"/>
    <p:sldLayoutId id="2147483815" r:id="rId27"/>
    <p:sldLayoutId id="2147483816" r:id="rId28"/>
    <p:sldLayoutId id="2147483817" r:id="rId29"/>
    <p:sldLayoutId id="2147483818" r:id="rId30"/>
    <p:sldLayoutId id="2147483819" r:id="rId31"/>
    <p:sldLayoutId id="2147483820" r:id="rId32"/>
    <p:sldLayoutId id="2147483821" r:id="rId33"/>
    <p:sldLayoutId id="2147483822" r:id="rId34"/>
    <p:sldLayoutId id="2147483823" r:id="rId35"/>
    <p:sldLayoutId id="2147483824" r:id="rId36"/>
    <p:sldLayoutId id="2147483825" r:id="rId37"/>
    <p:sldLayoutId id="2147483826" r:id="rId38"/>
    <p:sldLayoutId id="2147483827" r:id="rId39"/>
    <p:sldLayoutId id="2147483828" r:id="rId40"/>
    <p:sldLayoutId id="2147483829" r:id="rId41"/>
    <p:sldLayoutId id="2147483830" r:id="rId42"/>
    <p:sldLayoutId id="2147483831" r:id="rId43"/>
    <p:sldLayoutId id="2147483832" r:id="rId44"/>
    <p:sldLayoutId id="2147483833" r:id="rId45"/>
    <p:sldLayoutId id="2147483834" r:id="rId46"/>
    <p:sldLayoutId id="2147483835" r:id="rId47"/>
    <p:sldLayoutId id="2147483836" r:id="rId48"/>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planalto.gov.br/ccivil_03/LEIS/L8213cons.htm#art29%C2%A77"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www.planalto.gov.br/ccivil_03/constituicao/Constituicao.htm#art201%C2%A77i.0"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www.planalto.gov.br/ccivil_03/_Ato2019-2022/2020/Decreto/D10410.htm#art1"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www.planalto.gov.br/ccivil_03/_Ato2019-2022/2020/Decreto/D10410.htm#art1"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www.planalto.gov.br/ccivil_03/constituicao/Emendas/Emc/emc103.htm#art1"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www.planalto.gov.br/ccivil_03/LEIS/L8213cons.htm#art57" TargetMode="External"/><Relationship Id="rId2" Type="http://schemas.openxmlformats.org/officeDocument/2006/relationships/hyperlink" Target="http://www.planalto.gov.br/ccivil_03/constituicao/Constituicao.htm#art201%C2%A71.0" TargetMode="Externa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planalto.gov.br/ccivil_03/LEIS/L8213cons.ht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planalto.gov.br/ccivil_03/constituicao/Constituicao.htm#art201%C2%A71i" TargetMode="External"/><Relationship Id="rId2" Type="http://schemas.openxmlformats.org/officeDocument/2006/relationships/hyperlink" Target="http://www.planalto.gov.br/ccivil_03/constituicao/Constituicao.htm#art40%C2%A74a" TargetMode="Externa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hyperlink" Target="http://www.planalto.gov.br/ccivil_03/LEIS/L8213cons.htm" TargetMode="Externa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668605" y="479481"/>
            <a:ext cx="7502856" cy="6671057"/>
          </a:xfrm>
          <a:prstGeom prst="rect">
            <a:avLst/>
          </a:prstGeom>
        </p:spPr>
        <p:txBody>
          <a:bodyPr wrap="square">
            <a:spAutoFit/>
          </a:bodyPr>
          <a:lstStyle/>
          <a:p>
            <a:r>
              <a:rPr lang="en-US" sz="2200" b="1" u="sng" dirty="0">
                <a:solidFill>
                  <a:schemeClr val="accent1">
                    <a:lumMod val="75000"/>
                  </a:schemeClr>
                </a:solidFill>
              </a:rPr>
              <a:t>APOSENTADORIA PROGRAMADA</a:t>
            </a:r>
          </a:p>
          <a:p>
            <a:endParaRPr lang="en-US" sz="2200" b="1" u="sng" dirty="0">
              <a:solidFill>
                <a:schemeClr val="accent1">
                  <a:lumMod val="75000"/>
                </a:schemeClr>
              </a:solidFill>
            </a:endParaRPr>
          </a:p>
          <a:p>
            <a:r>
              <a:rPr lang="en-US" sz="2200" b="1" u="sng" dirty="0">
                <a:solidFill>
                  <a:schemeClr val="accent1">
                    <a:lumMod val="75000"/>
                  </a:schemeClr>
                </a:solidFill>
              </a:rPr>
              <a:t>APOSENTADORIAS COMUNS:</a:t>
            </a:r>
          </a:p>
          <a:p>
            <a:endParaRPr lang="en-US" sz="2200" b="1" u="sng" dirty="0">
              <a:solidFill>
                <a:schemeClr val="accent1">
                  <a:lumMod val="75000"/>
                </a:schemeClr>
              </a:solidFill>
            </a:endParaRPr>
          </a:p>
          <a:p>
            <a:r>
              <a:rPr lang="en-US" sz="2200" b="1" dirty="0">
                <a:solidFill>
                  <a:schemeClr val="accent1">
                    <a:lumMod val="75000"/>
                  </a:schemeClr>
                </a:solidFill>
              </a:rPr>
              <a:t>	</a:t>
            </a:r>
            <a:r>
              <a:rPr lang="en-US" sz="2200" b="1" dirty="0" err="1">
                <a:solidFill>
                  <a:schemeClr val="accent1">
                    <a:lumMod val="75000"/>
                  </a:schemeClr>
                </a:solidFill>
              </a:rPr>
              <a:t>Por</a:t>
            </a:r>
            <a:r>
              <a:rPr lang="en-US" sz="2200" b="1" dirty="0">
                <a:solidFill>
                  <a:schemeClr val="accent1">
                    <a:lumMod val="75000"/>
                  </a:schemeClr>
                </a:solidFill>
              </a:rPr>
              <a:t> tempo de </a:t>
            </a:r>
            <a:r>
              <a:rPr lang="en-US" sz="2200" b="1" dirty="0" err="1">
                <a:solidFill>
                  <a:schemeClr val="accent1">
                    <a:lumMod val="75000"/>
                  </a:schemeClr>
                </a:solidFill>
              </a:rPr>
              <a:t>contribuição</a:t>
            </a:r>
            <a:endParaRPr lang="en-US" sz="2200" b="1" dirty="0">
              <a:solidFill>
                <a:schemeClr val="accent1">
                  <a:lumMod val="75000"/>
                </a:schemeClr>
              </a:solidFill>
            </a:endParaRPr>
          </a:p>
          <a:p>
            <a:r>
              <a:rPr lang="en-US" sz="2200" b="1" dirty="0">
                <a:solidFill>
                  <a:schemeClr val="accent1">
                    <a:lumMod val="75000"/>
                  </a:schemeClr>
                </a:solidFill>
              </a:rPr>
              <a:t>	</a:t>
            </a:r>
            <a:r>
              <a:rPr lang="en-US" sz="2200" b="1" dirty="0" err="1">
                <a:solidFill>
                  <a:schemeClr val="accent1">
                    <a:lumMod val="75000"/>
                  </a:schemeClr>
                </a:solidFill>
              </a:rPr>
              <a:t>Por</a:t>
            </a:r>
            <a:r>
              <a:rPr lang="en-US" sz="2200" b="1" dirty="0">
                <a:solidFill>
                  <a:schemeClr val="accent1">
                    <a:lumMod val="75000"/>
                  </a:schemeClr>
                </a:solidFill>
              </a:rPr>
              <a:t> </a:t>
            </a:r>
            <a:r>
              <a:rPr lang="en-US" sz="2200" b="1" dirty="0" err="1">
                <a:solidFill>
                  <a:schemeClr val="accent1">
                    <a:lumMod val="75000"/>
                  </a:schemeClr>
                </a:solidFill>
              </a:rPr>
              <a:t>idade</a:t>
            </a:r>
            <a:endParaRPr lang="en-US" sz="2200" b="1" dirty="0">
              <a:solidFill>
                <a:schemeClr val="accent1">
                  <a:lumMod val="75000"/>
                </a:schemeClr>
              </a:solidFill>
            </a:endParaRPr>
          </a:p>
          <a:p>
            <a:r>
              <a:rPr lang="en-US" sz="2200" b="1" dirty="0">
                <a:solidFill>
                  <a:schemeClr val="accent1">
                    <a:lumMod val="75000"/>
                  </a:schemeClr>
                </a:solidFill>
              </a:rPr>
              <a:t>	</a:t>
            </a:r>
            <a:r>
              <a:rPr lang="en-US" sz="2200" b="1" dirty="0" err="1">
                <a:solidFill>
                  <a:schemeClr val="accent1">
                    <a:lumMod val="75000"/>
                  </a:schemeClr>
                </a:solidFill>
              </a:rPr>
              <a:t>Por</a:t>
            </a:r>
            <a:r>
              <a:rPr lang="en-US" sz="2200" b="1" dirty="0">
                <a:solidFill>
                  <a:schemeClr val="accent1">
                    <a:lumMod val="75000"/>
                  </a:schemeClr>
                </a:solidFill>
              </a:rPr>
              <a:t> </a:t>
            </a:r>
            <a:r>
              <a:rPr lang="en-US" sz="2200" b="1" dirty="0" err="1">
                <a:solidFill>
                  <a:schemeClr val="accent1">
                    <a:lumMod val="75000"/>
                  </a:schemeClr>
                </a:solidFill>
              </a:rPr>
              <a:t>incapacidade</a:t>
            </a:r>
            <a:r>
              <a:rPr lang="en-US" sz="2200" b="1" dirty="0">
                <a:solidFill>
                  <a:schemeClr val="accent1">
                    <a:lumMod val="75000"/>
                  </a:schemeClr>
                </a:solidFill>
              </a:rPr>
              <a:t> </a:t>
            </a:r>
            <a:r>
              <a:rPr lang="en-US" sz="2200" b="1" dirty="0" err="1">
                <a:solidFill>
                  <a:schemeClr val="accent1">
                    <a:lumMod val="75000"/>
                  </a:schemeClr>
                </a:solidFill>
              </a:rPr>
              <a:t>permanente</a:t>
            </a:r>
            <a:r>
              <a:rPr lang="en-US" sz="2200" b="1" dirty="0">
                <a:solidFill>
                  <a:schemeClr val="accent1">
                    <a:lumMod val="75000"/>
                  </a:schemeClr>
                </a:solidFill>
              </a:rPr>
              <a:t> (</a:t>
            </a:r>
            <a:r>
              <a:rPr lang="en-US" sz="2200" b="1" dirty="0" err="1">
                <a:solidFill>
                  <a:schemeClr val="accent1">
                    <a:lumMod val="75000"/>
                  </a:schemeClr>
                </a:solidFill>
              </a:rPr>
              <a:t>não</a:t>
            </a:r>
            <a:r>
              <a:rPr lang="en-US" sz="2200" b="1" dirty="0">
                <a:solidFill>
                  <a:schemeClr val="accent1">
                    <a:lumMod val="75000"/>
                  </a:schemeClr>
                </a:solidFill>
              </a:rPr>
              <a:t> </a:t>
            </a:r>
            <a:r>
              <a:rPr lang="en-US" sz="2200" b="1" dirty="0" err="1">
                <a:solidFill>
                  <a:schemeClr val="accent1">
                    <a:lumMod val="75000"/>
                  </a:schemeClr>
                </a:solidFill>
              </a:rPr>
              <a:t>programáveis</a:t>
            </a:r>
            <a:r>
              <a:rPr lang="en-US" sz="2200" b="1" dirty="0">
                <a:solidFill>
                  <a:schemeClr val="accent1">
                    <a:lumMod val="75000"/>
                  </a:schemeClr>
                </a:solidFill>
              </a:rPr>
              <a:t>)</a:t>
            </a:r>
          </a:p>
          <a:p>
            <a:endParaRPr lang="en-US" sz="2200" b="1" dirty="0">
              <a:solidFill>
                <a:schemeClr val="accent1">
                  <a:lumMod val="75000"/>
                </a:schemeClr>
              </a:solidFill>
            </a:endParaRPr>
          </a:p>
          <a:p>
            <a:r>
              <a:rPr lang="en-US" sz="2200" b="1" u="sng" dirty="0">
                <a:solidFill>
                  <a:schemeClr val="accent1">
                    <a:lumMod val="75000"/>
                  </a:schemeClr>
                </a:solidFill>
              </a:rPr>
              <a:t>APOSENTADORIAS ESPECIAIS:</a:t>
            </a:r>
          </a:p>
          <a:p>
            <a:r>
              <a:rPr lang="en-US" sz="2200" b="1" dirty="0">
                <a:solidFill>
                  <a:schemeClr val="accent1">
                    <a:lumMod val="75000"/>
                  </a:schemeClr>
                </a:solidFill>
              </a:rPr>
              <a:t>	</a:t>
            </a:r>
            <a:r>
              <a:rPr lang="en-US" sz="2200" b="1" dirty="0" err="1">
                <a:solidFill>
                  <a:schemeClr val="accent1">
                    <a:lumMod val="75000"/>
                  </a:schemeClr>
                </a:solidFill>
              </a:rPr>
              <a:t>Trabalho</a:t>
            </a:r>
            <a:r>
              <a:rPr lang="en-US" sz="2200" b="1" dirty="0">
                <a:solidFill>
                  <a:schemeClr val="accent1">
                    <a:lumMod val="75000"/>
                  </a:schemeClr>
                </a:solidFill>
              </a:rPr>
              <a:t> </a:t>
            </a:r>
            <a:r>
              <a:rPr lang="en-US" sz="2200" b="1" dirty="0" err="1">
                <a:solidFill>
                  <a:schemeClr val="accent1">
                    <a:lumMod val="75000"/>
                  </a:schemeClr>
                </a:solidFill>
              </a:rPr>
              <a:t>em</a:t>
            </a:r>
            <a:r>
              <a:rPr lang="en-US" sz="2200" b="1" dirty="0">
                <a:solidFill>
                  <a:schemeClr val="accent1">
                    <a:lumMod val="75000"/>
                  </a:schemeClr>
                </a:solidFill>
              </a:rPr>
              <a:t> </a:t>
            </a:r>
            <a:r>
              <a:rPr lang="en-US" sz="2200" b="1" dirty="0" err="1">
                <a:solidFill>
                  <a:schemeClr val="accent1">
                    <a:lumMod val="75000"/>
                  </a:schemeClr>
                </a:solidFill>
              </a:rPr>
              <a:t>condições</a:t>
            </a:r>
            <a:r>
              <a:rPr lang="en-US" sz="2200" b="1" dirty="0">
                <a:solidFill>
                  <a:schemeClr val="accent1">
                    <a:lumMod val="75000"/>
                  </a:schemeClr>
                </a:solidFill>
              </a:rPr>
              <a:t> </a:t>
            </a:r>
            <a:r>
              <a:rPr lang="en-US" sz="2200" b="1" dirty="0" err="1">
                <a:solidFill>
                  <a:schemeClr val="accent1">
                    <a:lumMod val="75000"/>
                  </a:schemeClr>
                </a:solidFill>
              </a:rPr>
              <a:t>especiais</a:t>
            </a:r>
            <a:endParaRPr lang="en-US" sz="2200" b="1" dirty="0">
              <a:solidFill>
                <a:schemeClr val="accent1">
                  <a:lumMod val="75000"/>
                </a:schemeClr>
              </a:solidFill>
            </a:endParaRPr>
          </a:p>
          <a:p>
            <a:r>
              <a:rPr lang="en-US" sz="2200" b="1" dirty="0">
                <a:solidFill>
                  <a:schemeClr val="accent1">
                    <a:lumMod val="75000"/>
                  </a:schemeClr>
                </a:solidFill>
              </a:rPr>
              <a:t>	Pessoa com </a:t>
            </a:r>
            <a:r>
              <a:rPr lang="en-US" sz="2200" b="1" dirty="0" err="1">
                <a:solidFill>
                  <a:schemeClr val="accent1">
                    <a:lumMod val="75000"/>
                  </a:schemeClr>
                </a:solidFill>
              </a:rPr>
              <a:t>deficiência</a:t>
            </a:r>
            <a:endParaRPr lang="en-US" sz="2200" b="1" dirty="0">
              <a:solidFill>
                <a:schemeClr val="accent1">
                  <a:lumMod val="75000"/>
                </a:schemeClr>
              </a:solidFill>
            </a:endParaRPr>
          </a:p>
          <a:p>
            <a:endParaRPr lang="en-US" sz="2200" b="1" dirty="0">
              <a:solidFill>
                <a:schemeClr val="accent1">
                  <a:lumMod val="75000"/>
                </a:schemeClr>
              </a:solidFill>
            </a:endParaRPr>
          </a:p>
          <a:p>
            <a:r>
              <a:rPr lang="en-US" sz="2200" b="1" u="sng" dirty="0">
                <a:solidFill>
                  <a:schemeClr val="accent1">
                    <a:lumMod val="75000"/>
                  </a:schemeClr>
                </a:solidFill>
              </a:rPr>
              <a:t>O MARCO DO DIA 13/11/2019</a:t>
            </a:r>
          </a:p>
          <a:p>
            <a:endParaRPr lang="en-US" sz="2200" b="1" u="sng" dirty="0">
              <a:solidFill>
                <a:schemeClr val="accent1">
                  <a:lumMod val="75000"/>
                </a:schemeClr>
              </a:solidFill>
            </a:endParaRPr>
          </a:p>
          <a:p>
            <a:r>
              <a:rPr lang="en-US" sz="2200" b="1" u="sng" dirty="0">
                <a:solidFill>
                  <a:schemeClr val="accent1">
                    <a:lumMod val="75000"/>
                  </a:schemeClr>
                </a:solidFill>
              </a:rPr>
              <a:t>A IMPORTÂNCIA DO CONCEITO DE D.I.R.: ART. 3º DA EC 103/2019</a:t>
            </a:r>
          </a:p>
          <a:p>
            <a:endParaRPr lang="en-US" sz="2200" b="1" u="sng" dirty="0">
              <a:solidFill>
                <a:schemeClr val="accent1">
                  <a:lumMod val="75000"/>
                </a:schemeClr>
              </a:solidFill>
            </a:endParaRPr>
          </a:p>
          <a:p>
            <a:r>
              <a:rPr lang="en-US" sz="2200" b="1" u="sng" dirty="0">
                <a:solidFill>
                  <a:schemeClr val="accent1">
                    <a:lumMod val="75000"/>
                  </a:schemeClr>
                </a:solidFill>
              </a:rPr>
              <a:t>A IMPORTÂNCIA DO CONCEITO DE FATO PREVIDENCIÁRIO</a:t>
            </a:r>
          </a:p>
          <a:p>
            <a:endParaRPr lang="en-US" b="1" u="sng" dirty="0"/>
          </a:p>
          <a:p>
            <a:endParaRPr lang="pt-BR" sz="1350" u="sng" dirty="0"/>
          </a:p>
        </p:txBody>
      </p:sp>
    </p:spTree>
    <p:extLst>
      <p:ext uri="{BB962C8B-B14F-4D97-AF65-F5344CB8AC3E}">
        <p14:creationId xmlns:p14="http://schemas.microsoft.com/office/powerpoint/2010/main" val="4012741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02336" y="566928"/>
            <a:ext cx="8092440" cy="4893647"/>
          </a:xfrm>
          <a:prstGeom prst="rect">
            <a:avLst/>
          </a:prstGeom>
        </p:spPr>
        <p:txBody>
          <a:bodyPr wrap="square">
            <a:spAutoFit/>
          </a:bodyPr>
          <a:lstStyle/>
          <a:p>
            <a:r>
              <a:rPr lang="en-US" sz="2400" b="1" u="sng" dirty="0">
                <a:solidFill>
                  <a:srgbClr val="C00000"/>
                </a:solidFill>
              </a:rPr>
              <a:t>REGRAS COMUNS NAS APOSENTADORIAS PROGRAMÁVEIS:</a:t>
            </a:r>
          </a:p>
          <a:p>
            <a:endParaRPr lang="en-US" sz="2400" u="sng" dirty="0">
              <a:solidFill>
                <a:srgbClr val="C00000"/>
              </a:solidFill>
            </a:endParaRPr>
          </a:p>
          <a:p>
            <a:r>
              <a:rPr lang="en-US" sz="2400" u="sng" dirty="0">
                <a:solidFill>
                  <a:srgbClr val="C00000"/>
                </a:solidFill>
              </a:rPr>
              <a:t>DIB (</a:t>
            </a:r>
            <a:r>
              <a:rPr lang="en-US" sz="2400" u="sng" dirty="0" err="1">
                <a:solidFill>
                  <a:srgbClr val="C00000"/>
                </a:solidFill>
              </a:rPr>
              <a:t>não</a:t>
            </a:r>
            <a:r>
              <a:rPr lang="en-US" sz="2400" u="sng" dirty="0">
                <a:solidFill>
                  <a:srgbClr val="C00000"/>
                </a:solidFill>
              </a:rPr>
              <a:t> é DIR, </a:t>
            </a:r>
            <a:r>
              <a:rPr lang="en-US" sz="2400" u="sng" dirty="0" err="1">
                <a:solidFill>
                  <a:srgbClr val="C00000"/>
                </a:solidFill>
              </a:rPr>
              <a:t>nem</a:t>
            </a:r>
            <a:r>
              <a:rPr lang="en-US" sz="2400" u="sng" dirty="0">
                <a:solidFill>
                  <a:srgbClr val="C00000"/>
                </a:solidFill>
              </a:rPr>
              <a:t> DIP):</a:t>
            </a:r>
            <a:r>
              <a:rPr lang="en-US" sz="2400" dirty="0">
                <a:solidFill>
                  <a:srgbClr val="C00000"/>
                </a:solidFill>
              </a:rPr>
              <a:t> </a:t>
            </a:r>
          </a:p>
          <a:p>
            <a:pPr>
              <a:buFontTx/>
              <a:buChar char="-"/>
            </a:pPr>
            <a:r>
              <a:rPr lang="pt-BR" sz="2400" dirty="0">
                <a:solidFill>
                  <a:srgbClr val="C00000"/>
                </a:solidFill>
              </a:rPr>
              <a:t> Segurado empregado e empregado doméstico: </a:t>
            </a:r>
            <a:r>
              <a:rPr lang="pt-BR" sz="2400" i="1" dirty="0">
                <a:solidFill>
                  <a:srgbClr val="C00000"/>
                </a:solidFill>
              </a:rPr>
              <a:t>data do desligamento do emprego</a:t>
            </a:r>
            <a:r>
              <a:rPr lang="pt-BR" sz="2400" dirty="0">
                <a:solidFill>
                  <a:srgbClr val="C00000"/>
                </a:solidFill>
              </a:rPr>
              <a:t>, quando requerida até esta data ou no prazo de 90 dias após o desligamento; </a:t>
            </a:r>
            <a:r>
              <a:rPr lang="pt-BR" sz="2400" i="1" dirty="0">
                <a:solidFill>
                  <a:srgbClr val="C00000"/>
                </a:solidFill>
              </a:rPr>
              <a:t>data do requerimento administrativo</a:t>
            </a:r>
            <a:r>
              <a:rPr lang="pt-BR" sz="2400" dirty="0">
                <a:solidFill>
                  <a:srgbClr val="C00000"/>
                </a:solidFill>
              </a:rPr>
              <a:t>, quando requerida a aposentadoria sem desligamento do emprego ou quando requerida após 90 dias do desligamento.</a:t>
            </a:r>
          </a:p>
          <a:p>
            <a:pPr>
              <a:buFontTx/>
              <a:buChar char="-"/>
            </a:pPr>
            <a:r>
              <a:rPr lang="pt-BR" sz="2400" dirty="0">
                <a:solidFill>
                  <a:srgbClr val="C00000"/>
                </a:solidFill>
              </a:rPr>
              <a:t> Demais segurados: </a:t>
            </a:r>
            <a:r>
              <a:rPr lang="pt-BR" sz="2400" i="1" dirty="0">
                <a:solidFill>
                  <a:srgbClr val="C00000"/>
                </a:solidFill>
              </a:rPr>
              <a:t>data do requerimento administrativo.</a:t>
            </a:r>
          </a:p>
          <a:p>
            <a:pPr>
              <a:buFontTx/>
              <a:buChar char="-"/>
            </a:pPr>
            <a:r>
              <a:rPr lang="pt-BR" sz="2400" dirty="0">
                <a:solidFill>
                  <a:srgbClr val="C00000"/>
                </a:solidFill>
              </a:rPr>
              <a:t> A importância do requerimento administrativo (DER) e o RE 631240 do STF</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58629361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173998"/>
          </a:xfrm>
          <a:prstGeom prst="rect">
            <a:avLst/>
          </a:prstGeom>
        </p:spPr>
        <p:txBody>
          <a:bodyPr wrap="square">
            <a:spAutoFit/>
          </a:bodyPr>
          <a:lstStyle/>
          <a:p>
            <a:r>
              <a:rPr lang="pt-BR" sz="2400" b="1" dirty="0">
                <a:solidFill>
                  <a:srgbClr val="C00000"/>
                </a:solidFill>
              </a:rPr>
              <a:t>APOSENTADORIAS E CUMULAÇÕES VEDADAS:</a:t>
            </a:r>
          </a:p>
          <a:p>
            <a:r>
              <a:rPr lang="pt-BR" sz="1600" dirty="0">
                <a:solidFill>
                  <a:srgbClr val="C00000"/>
                </a:solidFill>
              </a:rPr>
              <a:t>* Art. 24 da EC 103/2019:</a:t>
            </a:r>
          </a:p>
          <a:p>
            <a:r>
              <a:rPr lang="pt-BR" sz="1600" dirty="0">
                <a:solidFill>
                  <a:srgbClr val="C00000"/>
                </a:solidFill>
              </a:rPr>
              <a:t>- Aposentadoria com pensão deixada por cônjuge ou companheiro, acima de determinados valores (§2º)</a:t>
            </a:r>
            <a:endParaRPr lang="pt-BR" sz="1600" b="1" dirty="0">
              <a:solidFill>
                <a:srgbClr val="C00000"/>
              </a:solidFill>
            </a:endParaRPr>
          </a:p>
          <a:p>
            <a:pPr>
              <a:lnSpc>
                <a:spcPct val="120000"/>
              </a:lnSpc>
            </a:pPr>
            <a:endParaRPr lang="pt-BR" sz="1600" dirty="0">
              <a:solidFill>
                <a:srgbClr val="C00000"/>
              </a:solidFill>
            </a:endParaRPr>
          </a:p>
          <a:p>
            <a:pPr>
              <a:lnSpc>
                <a:spcPct val="120000"/>
              </a:lnSpc>
            </a:pPr>
            <a:r>
              <a:rPr lang="pt-BR" sz="1600" dirty="0">
                <a:solidFill>
                  <a:srgbClr val="C00000"/>
                </a:solidFill>
              </a:rPr>
              <a:t>*Na hipótese de acumulação é assegurado o direito de recebimento do valor integral do benefício mais vantajoso e de uma parte de cada um dos demais benefícios, apurada cumulativamente de acordo com as seguintes faixas: </a:t>
            </a:r>
          </a:p>
          <a:p>
            <a:pPr lvl="1">
              <a:lnSpc>
                <a:spcPct val="120000"/>
              </a:lnSpc>
            </a:pPr>
            <a:r>
              <a:rPr lang="pt-BR" dirty="0">
                <a:solidFill>
                  <a:srgbClr val="C00000"/>
                </a:solidFill>
              </a:rPr>
              <a:t>I – 60% do valor que exceder um salário-mínimo, até o limite de 2 SM; </a:t>
            </a:r>
          </a:p>
          <a:p>
            <a:pPr lvl="1">
              <a:lnSpc>
                <a:spcPct val="120000"/>
              </a:lnSpc>
            </a:pPr>
            <a:r>
              <a:rPr lang="pt-BR" dirty="0">
                <a:solidFill>
                  <a:srgbClr val="C00000"/>
                </a:solidFill>
              </a:rPr>
              <a:t>II – 40% do valor que exceder dois salários mínimos, até o limite de 3 SM; e </a:t>
            </a:r>
          </a:p>
          <a:p>
            <a:pPr lvl="1">
              <a:lnSpc>
                <a:spcPct val="120000"/>
              </a:lnSpc>
            </a:pPr>
            <a:r>
              <a:rPr lang="pt-BR" dirty="0">
                <a:solidFill>
                  <a:srgbClr val="C00000"/>
                </a:solidFill>
              </a:rPr>
              <a:t>III – 20% do valor que exceder três salários mínimos, até o limite de 4 SM.</a:t>
            </a:r>
          </a:p>
          <a:p>
            <a:pPr lvl="1">
              <a:lnSpc>
                <a:spcPct val="120000"/>
              </a:lnSpc>
            </a:pPr>
            <a:r>
              <a:rPr lang="pt-BR" dirty="0">
                <a:solidFill>
                  <a:srgbClr val="C00000"/>
                </a:solidFill>
              </a:rPr>
              <a:t>IV – 10% do valor que exceder quatro salários mínimos.</a:t>
            </a:r>
          </a:p>
          <a:p>
            <a:pPr>
              <a:lnSpc>
                <a:spcPct val="120000"/>
              </a:lnSpc>
            </a:pPr>
            <a:r>
              <a:rPr lang="pt-BR" sz="1600" dirty="0">
                <a:solidFill>
                  <a:srgbClr val="C00000"/>
                </a:solidFill>
              </a:rPr>
              <a:t>*A aplicação desses percentuais poderá ser revista a qualquer tempo, a pedido do interessado, em razão de alteração de algum dos benefícios, devendo ser considerados os valores efetivamente recebidos de acordo com as quotas.</a:t>
            </a:r>
          </a:p>
          <a:p>
            <a:pPr>
              <a:lnSpc>
                <a:spcPct val="120000"/>
              </a:lnSpc>
            </a:pPr>
            <a:r>
              <a:rPr lang="pt-BR" sz="1600" dirty="0">
                <a:solidFill>
                  <a:srgbClr val="C00000"/>
                </a:solidFill>
              </a:rPr>
              <a:t>*Os critérios previstos serão aplicados somente às acumulações por fatos geradores ocorridos após a data de promulgação da EC. </a:t>
            </a:r>
            <a:endParaRPr lang="pt-BR" dirty="0">
              <a:solidFill>
                <a:srgbClr val="C00000"/>
              </a:solidFill>
            </a:endParaRPr>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08911430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3416320"/>
          </a:xfrm>
          <a:prstGeom prst="rect">
            <a:avLst/>
          </a:prstGeom>
        </p:spPr>
        <p:txBody>
          <a:bodyPr wrap="square">
            <a:spAutoFit/>
          </a:bodyPr>
          <a:lstStyle/>
          <a:p>
            <a:r>
              <a:rPr lang="pt-BR" sz="2400" b="1" u="sng" dirty="0">
                <a:solidFill>
                  <a:schemeClr val="accent1">
                    <a:lumMod val="75000"/>
                  </a:schemeClr>
                </a:solidFill>
              </a:rPr>
              <a:t>A JURISPRUDÊNCIA SOBRE PENSÕES POR MORTE</a:t>
            </a:r>
          </a:p>
          <a:p>
            <a:endParaRPr lang="pt-BR" sz="2400" b="1" u="sng" dirty="0">
              <a:solidFill>
                <a:schemeClr val="accent1">
                  <a:lumMod val="75000"/>
                </a:schemeClr>
              </a:solidFill>
            </a:endParaRPr>
          </a:p>
          <a:p>
            <a:r>
              <a:rPr lang="pt-BR" sz="2400" b="1" u="sng" dirty="0">
                <a:solidFill>
                  <a:schemeClr val="accent1">
                    <a:lumMod val="75000"/>
                  </a:schemeClr>
                </a:solidFill>
              </a:rPr>
              <a:t>Tema 526 do STF</a:t>
            </a:r>
            <a:r>
              <a:rPr lang="pt-BR" sz="2400" dirty="0">
                <a:solidFill>
                  <a:schemeClr val="accent1">
                    <a:lumMod val="75000"/>
                  </a:schemeClr>
                </a:solidFill>
              </a:rPr>
              <a:t>: </a:t>
            </a:r>
            <a:r>
              <a:rPr lang="pt-BR" sz="2400" i="1" dirty="0">
                <a:solidFill>
                  <a:srgbClr val="C00000"/>
                </a:solidFill>
              </a:rPr>
              <a:t>“É incompatível com a Constituição Federal o reconhecimento de direitos previdenciários (pensão por morte) à pessoa que manteve, durante longo período e com aparência familiar, união com outra casada, porquanto o concubinato não se equipara, para fins de proteção estatal, às uniões afetivas resultantes do casamento e da união estável"</a:t>
            </a:r>
          </a:p>
          <a:p>
            <a:endParaRPr lang="en-US" sz="2400" b="1" i="1" dirty="0">
              <a:solidFill>
                <a:srgbClr val="C00000"/>
              </a:solidFill>
            </a:endParaRPr>
          </a:p>
        </p:txBody>
      </p:sp>
    </p:spTree>
    <p:extLst>
      <p:ext uri="{BB962C8B-B14F-4D97-AF65-F5344CB8AC3E}">
        <p14:creationId xmlns:p14="http://schemas.microsoft.com/office/powerpoint/2010/main" val="16408527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6001643"/>
          </a:xfrm>
          <a:prstGeom prst="rect">
            <a:avLst/>
          </a:prstGeom>
        </p:spPr>
        <p:txBody>
          <a:bodyPr wrap="square">
            <a:spAutoFit/>
          </a:bodyPr>
          <a:lstStyle/>
          <a:p>
            <a:r>
              <a:rPr lang="pt-BR" sz="2400" b="1" u="sng" dirty="0">
                <a:solidFill>
                  <a:schemeClr val="accent1">
                    <a:lumMod val="75000"/>
                  </a:schemeClr>
                </a:solidFill>
              </a:rPr>
              <a:t>A JURISPRUDÊNCIA SOBRE PENSÕES POR MORTE</a:t>
            </a:r>
          </a:p>
          <a:p>
            <a:endParaRPr lang="pt-BR" sz="2400" b="1" u="sng" dirty="0">
              <a:solidFill>
                <a:schemeClr val="accent1">
                  <a:lumMod val="75000"/>
                </a:schemeClr>
              </a:solidFill>
            </a:endParaRPr>
          </a:p>
          <a:p>
            <a:r>
              <a:rPr lang="pt-BR" sz="2400" b="1" u="sng" dirty="0">
                <a:solidFill>
                  <a:schemeClr val="accent1">
                    <a:lumMod val="75000"/>
                  </a:schemeClr>
                </a:solidFill>
              </a:rPr>
              <a:t>Tema 226 da TNU</a:t>
            </a:r>
            <a:r>
              <a:rPr lang="pt-BR" sz="2400" dirty="0">
                <a:solidFill>
                  <a:schemeClr val="accent1">
                    <a:lumMod val="75000"/>
                  </a:schemeClr>
                </a:solidFill>
              </a:rPr>
              <a:t>: </a:t>
            </a:r>
            <a:r>
              <a:rPr lang="pt-BR" sz="2400" i="1" dirty="0">
                <a:solidFill>
                  <a:srgbClr val="C00000"/>
                </a:solidFill>
              </a:rPr>
              <a:t>“A dependência econômica do cônjuge ou do companheiro relacionados no inciso I do art. 16 da Lei 8.213/91, em atenção à presunção disposta no §4º do mesmo dispositivo legal, é absoluta.”</a:t>
            </a:r>
          </a:p>
          <a:p>
            <a:r>
              <a:rPr lang="en-US" sz="2400" b="1" u="sng" dirty="0" err="1">
                <a:solidFill>
                  <a:schemeClr val="accent1">
                    <a:lumMod val="75000"/>
                  </a:schemeClr>
                </a:solidFill>
              </a:rPr>
              <a:t>Tema</a:t>
            </a:r>
            <a:r>
              <a:rPr lang="en-US" sz="2400" b="1" u="sng" dirty="0">
                <a:solidFill>
                  <a:schemeClr val="accent1">
                    <a:lumMod val="75000"/>
                  </a:schemeClr>
                </a:solidFill>
              </a:rPr>
              <a:t> 225 da TNU: </a:t>
            </a:r>
            <a:r>
              <a:rPr lang="en-US" sz="2400" b="1" i="1" dirty="0">
                <a:solidFill>
                  <a:srgbClr val="C00000"/>
                </a:solidFill>
              </a:rPr>
              <a:t>“</a:t>
            </a:r>
            <a:r>
              <a:rPr lang="pt-BR" sz="2400" i="1" dirty="0">
                <a:solidFill>
                  <a:srgbClr val="C00000"/>
                </a:solidFill>
              </a:rPr>
              <a:t>É possível a concessão de pensão por morte quando o instituidor, apesar de titular de benefício assistencial, tinha direito adquirido a benefício previdenciário não concedido pela Administração.”</a:t>
            </a:r>
          </a:p>
          <a:p>
            <a:r>
              <a:rPr lang="pt-BR" sz="2400" b="1" u="sng" dirty="0">
                <a:solidFill>
                  <a:srgbClr val="C00000"/>
                </a:solidFill>
              </a:rPr>
              <a:t>Tema 223 da TNU: </a:t>
            </a:r>
            <a:r>
              <a:rPr lang="pt-BR" sz="2400" b="1" i="1" dirty="0">
                <a:solidFill>
                  <a:srgbClr val="C00000"/>
                </a:solidFill>
              </a:rPr>
              <a:t>“</a:t>
            </a:r>
            <a:r>
              <a:rPr lang="pt-BR" sz="2400" i="1" dirty="0">
                <a:solidFill>
                  <a:srgbClr val="C00000"/>
                </a:solidFill>
              </a:rPr>
              <a:t>O dependente absolutamente incapaz faz jus à pensão por morte desde o requerimento administrativo, na forma do art. 76 da Lei 8.213/91, </a:t>
            </a:r>
            <a:r>
              <a:rPr lang="pt-BR" sz="2400" i="1" u="sng" dirty="0">
                <a:solidFill>
                  <a:srgbClr val="C00000"/>
                </a:solidFill>
              </a:rPr>
              <a:t>havendo outro dependente previamente habilitado e percebendo benefício, do mesmo ou de outro grupo familiar</a:t>
            </a:r>
            <a:r>
              <a:rPr lang="pt-BR" sz="2400" i="1" dirty="0">
                <a:solidFill>
                  <a:srgbClr val="C00000"/>
                </a:solidFill>
              </a:rPr>
              <a:t>, ainda que observados os prazos do art. 74 da Lei 8.213/91.”</a:t>
            </a:r>
            <a:endParaRPr lang="en-US" sz="2400" b="1" i="1" dirty="0">
              <a:solidFill>
                <a:srgbClr val="C00000"/>
              </a:solidFill>
            </a:endParaRPr>
          </a:p>
        </p:txBody>
      </p:sp>
    </p:spTree>
    <p:extLst>
      <p:ext uri="{BB962C8B-B14F-4D97-AF65-F5344CB8AC3E}">
        <p14:creationId xmlns:p14="http://schemas.microsoft.com/office/powerpoint/2010/main" val="25373396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755422"/>
          </a:xfrm>
          <a:prstGeom prst="rect">
            <a:avLst/>
          </a:prstGeom>
        </p:spPr>
        <p:txBody>
          <a:bodyPr wrap="square">
            <a:spAutoFit/>
          </a:bodyPr>
          <a:lstStyle/>
          <a:p>
            <a:r>
              <a:rPr lang="pt-BR" sz="2400" b="1" u="sng" dirty="0">
                <a:solidFill>
                  <a:schemeClr val="accent1">
                    <a:lumMod val="75000"/>
                  </a:schemeClr>
                </a:solidFill>
              </a:rPr>
              <a:t>A JURISPRUDÊNCIA SOBRE PENSÕES POR MORTE</a:t>
            </a:r>
          </a:p>
          <a:p>
            <a:endParaRPr lang="pt-BR" sz="2400" b="1" u="sng" dirty="0">
              <a:solidFill>
                <a:schemeClr val="accent1">
                  <a:lumMod val="75000"/>
                </a:schemeClr>
              </a:solidFill>
            </a:endParaRPr>
          </a:p>
          <a:p>
            <a:r>
              <a:rPr lang="pt-BR" sz="2000" b="1" u="sng" dirty="0">
                <a:solidFill>
                  <a:srgbClr val="C00000"/>
                </a:solidFill>
              </a:rPr>
              <a:t>Tema 169 da TNU</a:t>
            </a:r>
            <a:r>
              <a:rPr lang="pt-BR" sz="2000" dirty="0">
                <a:solidFill>
                  <a:srgbClr val="C00000"/>
                </a:solidFill>
              </a:rPr>
              <a:t>: </a:t>
            </a:r>
            <a:r>
              <a:rPr lang="pt-BR" sz="2000" i="1" dirty="0">
                <a:solidFill>
                  <a:srgbClr val="C00000"/>
                </a:solidFill>
              </a:rPr>
              <a:t>“É possível a flexibilização do conceito de “baixa-renda” para o fim de concessão do benefício previdenciário de auxílio-reclusão desde que se esteja diante de situações extremas e com valor do último salário-de-contribuição do segurado preso pouco acima do mínimo legal – “valor irrisório”.”</a:t>
            </a:r>
            <a:endParaRPr lang="en-US" sz="2000" i="1" dirty="0">
              <a:solidFill>
                <a:srgbClr val="C00000"/>
              </a:solidFill>
            </a:endParaRPr>
          </a:p>
          <a:p>
            <a:r>
              <a:rPr lang="en-US" sz="2000" b="1" u="sng" dirty="0" err="1">
                <a:solidFill>
                  <a:srgbClr val="C00000"/>
                </a:solidFill>
              </a:rPr>
              <a:t>Tema</a:t>
            </a:r>
            <a:r>
              <a:rPr lang="en-US" sz="2000" b="1" u="sng" dirty="0">
                <a:solidFill>
                  <a:srgbClr val="C00000"/>
                </a:solidFill>
              </a:rPr>
              <a:t> 148 da TNU: </a:t>
            </a:r>
            <a:r>
              <a:rPr lang="en-US" sz="2000" b="1" i="1" dirty="0">
                <a:solidFill>
                  <a:srgbClr val="C00000"/>
                </a:solidFill>
              </a:rPr>
              <a:t>“</a:t>
            </a:r>
            <a:r>
              <a:rPr lang="en-US" sz="2000" i="1" dirty="0">
                <a:solidFill>
                  <a:srgbClr val="C00000"/>
                </a:solidFill>
              </a:rPr>
              <a:t>A</a:t>
            </a:r>
            <a:r>
              <a:rPr lang="pt-BR" sz="2000" i="1" dirty="0">
                <a:solidFill>
                  <a:srgbClr val="C00000"/>
                </a:solidFill>
              </a:rPr>
              <a:t> perda da qualidade de segurado constitui óbice à concessão da pensão por morte quando o de cujus não chegou a preencher, antes de sua morte, os requisitos para obtenção de qualquer aposentadoria concedida pela previdência social, tal como ocorre nas hipóteses em que, embora houvesse preenchido a carência, não contava com tempo de serviço ou com idade bastante para se aposentar.</a:t>
            </a:r>
            <a:r>
              <a:rPr lang="pt-BR" sz="2000" dirty="0">
                <a:solidFill>
                  <a:srgbClr val="C00000"/>
                </a:solidFill>
              </a:rPr>
              <a:t>”</a:t>
            </a:r>
          </a:p>
          <a:p>
            <a:r>
              <a:rPr lang="pt-BR" sz="2000" b="1" u="sng" dirty="0">
                <a:solidFill>
                  <a:srgbClr val="C00000"/>
                </a:solidFill>
              </a:rPr>
              <a:t>Tema 147 da TNU:</a:t>
            </a:r>
            <a:r>
              <a:rPr lang="pt-BR" sz="2000" b="1" i="1" dirty="0">
                <a:solidFill>
                  <a:srgbClr val="C00000"/>
                </a:solidFill>
              </a:rPr>
              <a:t> “</a:t>
            </a:r>
            <a:r>
              <a:rPr lang="pt-BR" sz="2000" i="1" dirty="0">
                <a:solidFill>
                  <a:srgbClr val="C00000"/>
                </a:solidFill>
              </a:rPr>
              <a:t>A dependência econômica dos genitores em relação aos filhos não necessita ser exclusiva, porém a contribuição financeira destes deve ser substancial o bastante para a subsistência do núcleo familiar, e devidamente comprovada, não sendo mero auxílio financeiro o suficiente para caracterizar tal dependência</a:t>
            </a:r>
            <a:r>
              <a:rPr lang="pt-BR" sz="2000" dirty="0">
                <a:solidFill>
                  <a:srgbClr val="C00000"/>
                </a:solidFill>
              </a:rPr>
              <a:t>.”</a:t>
            </a:r>
            <a:endParaRPr lang="en-US" sz="2400" b="1" i="1" dirty="0">
              <a:solidFill>
                <a:srgbClr val="C00000"/>
              </a:solidFill>
            </a:endParaRPr>
          </a:p>
        </p:txBody>
      </p:sp>
    </p:spTree>
    <p:extLst>
      <p:ext uri="{BB962C8B-B14F-4D97-AF65-F5344CB8AC3E}">
        <p14:creationId xmlns:p14="http://schemas.microsoft.com/office/powerpoint/2010/main" val="19176249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693515" cy="5970865"/>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303</a:t>
            </a:r>
            <a:r>
              <a:rPr lang="pt-BR" u="sng" dirty="0">
                <a:solidFill>
                  <a:srgbClr val="C00000"/>
                </a:solidFill>
              </a:rPr>
              <a:t>: </a:t>
            </a:r>
            <a:r>
              <a:rPr lang="pt-BR" dirty="0">
                <a:solidFill>
                  <a:srgbClr val="C00000"/>
                </a:solidFill>
              </a:rPr>
              <a:t>Saber se a regularidade do Registro Geral da Atividade Pesqueira (RGP) é requisito indispensável para concessão de seguro-defeso ao(à) pescador(a) artesanal, nos termos do artigo 2º, § 2º, inciso I, da Lei nº 10.779/2003.</a:t>
            </a:r>
          </a:p>
          <a:p>
            <a:r>
              <a:rPr lang="pt-BR" b="1" u="sng" dirty="0">
                <a:solidFill>
                  <a:srgbClr val="C00000"/>
                </a:solidFill>
              </a:rPr>
              <a:t>Tema 301: </a:t>
            </a:r>
            <a:r>
              <a:rPr lang="pt-BR" dirty="0">
                <a:solidFill>
                  <a:srgbClr val="C00000"/>
                </a:solidFill>
              </a:rPr>
              <a:t>Saber se, à luz da exigência de que o período de exercício de atividade rural seja imediatamente anterior ao requerimento de benefício ou implemento da idade, ainda que descontínuo, conforme </a:t>
            </a:r>
            <a:r>
              <a:rPr lang="pt-BR" dirty="0" err="1">
                <a:solidFill>
                  <a:srgbClr val="C00000"/>
                </a:solidFill>
              </a:rPr>
              <a:t>arts</a:t>
            </a:r>
            <a:r>
              <a:rPr lang="pt-BR" dirty="0">
                <a:solidFill>
                  <a:srgbClr val="C00000"/>
                </a:solidFill>
              </a:rPr>
              <a:t>. 39, i, 48, §2º e 143, todos da Lei 8.213/91, o exercício de atividade urbana por mais de 120 dias, corridos ou intercalados, no ano civil, na vigência da Lei 11.718/2008, implica, além da perda da qualidade de segurado especial, ruptura do perfil de trabalhador rural e interrupção da contagem do tempo de atividade rural (carência), impedindo o somatório dos períodos de atividade campesina anterior e posterior ao vínculo urbano que extrapolou o limite legal, exigindo nova contagem integral do intervalo exigido por lei para a aposentadoria por idade rural pura.</a:t>
            </a:r>
          </a:p>
          <a:p>
            <a:r>
              <a:rPr lang="pt-BR" b="1" u="sng" dirty="0">
                <a:solidFill>
                  <a:srgbClr val="C00000"/>
                </a:solidFill>
              </a:rPr>
              <a:t>Tema 300:</a:t>
            </a:r>
            <a:r>
              <a:rPr lang="pt-BR" dirty="0">
                <a:solidFill>
                  <a:srgbClr val="C00000"/>
                </a:solidFill>
              </a:rPr>
              <a:t> Como é contado o período de graça do art. 15, II, da Lei n.º 8.213/91, quando o empregador não autoriza o retorno do segurado ao trabalho por considerá-lo incapacitado, mesmo após a cessação de benefício por incapacidade pelo INSS?</a:t>
            </a:r>
          </a:p>
        </p:txBody>
      </p:sp>
    </p:spTree>
    <p:extLst>
      <p:ext uri="{BB962C8B-B14F-4D97-AF65-F5344CB8AC3E}">
        <p14:creationId xmlns:p14="http://schemas.microsoft.com/office/powerpoint/2010/main" val="18527305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894684" cy="5139869"/>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298</a:t>
            </a:r>
            <a:r>
              <a:rPr lang="pt-BR" u="sng" dirty="0">
                <a:solidFill>
                  <a:srgbClr val="C00000"/>
                </a:solidFill>
              </a:rPr>
              <a:t>: </a:t>
            </a:r>
            <a:r>
              <a:rPr lang="pt-BR" dirty="0">
                <a:solidFill>
                  <a:srgbClr val="C00000"/>
                </a:solidFill>
              </a:rPr>
              <a:t>A indicação genérica de exposição a "hidrocarbonetos" ou "óleos e graxas" é suficiente para caracterizar a atividade como especial?</a:t>
            </a:r>
          </a:p>
          <a:p>
            <a:r>
              <a:rPr lang="pt-BR" b="1" u="sng" dirty="0">
                <a:solidFill>
                  <a:srgbClr val="C00000"/>
                </a:solidFill>
              </a:rPr>
              <a:t>Tema 296</a:t>
            </a:r>
            <a:r>
              <a:rPr lang="pt-BR" dirty="0">
                <a:solidFill>
                  <a:srgbClr val="C00000"/>
                </a:solidFill>
              </a:rPr>
              <a:t>: Saber se o BPC/LOAS (idoso ou deficiente) integra os conceitos de renda familiar mensal e renda familiar per capita para fins de aferição dos critérios de acesso ao programa Bolsa-família.</a:t>
            </a:r>
          </a:p>
          <a:p>
            <a:r>
              <a:rPr lang="pt-BR" b="1" u="sng" dirty="0">
                <a:solidFill>
                  <a:srgbClr val="C00000"/>
                </a:solidFill>
              </a:rPr>
              <a:t>Tema 295: </a:t>
            </a:r>
            <a:r>
              <a:rPr lang="pt-BR" dirty="0">
                <a:solidFill>
                  <a:srgbClr val="C00000"/>
                </a:solidFill>
              </a:rPr>
              <a:t>Saber se as condições estabelecidas no artigo 2º, inciso IV, da Lei nº 13.982/2020 - que impedem a concessão do Auxílio Emergencial a quem auferiu (i) renda familiar mensal per capita superior a 1/2 (meio) salário-mínimo ou (</a:t>
            </a:r>
            <a:r>
              <a:rPr lang="pt-BR" dirty="0" err="1">
                <a:solidFill>
                  <a:srgbClr val="C00000"/>
                </a:solidFill>
              </a:rPr>
              <a:t>ii</a:t>
            </a:r>
            <a:r>
              <a:rPr lang="pt-BR" dirty="0">
                <a:solidFill>
                  <a:srgbClr val="C00000"/>
                </a:solidFill>
              </a:rPr>
              <a:t>) renda familiar mensal total acima de 3 (três) salários mínimos - devem ser concomitantemente exigidas ou se basta a comprovação do atendimento de uma delas para concessão do benefício.</a:t>
            </a:r>
          </a:p>
          <a:p>
            <a:r>
              <a:rPr lang="pt-BR" b="1" u="sng" dirty="0">
                <a:solidFill>
                  <a:srgbClr val="C00000"/>
                </a:solidFill>
              </a:rPr>
              <a:t>Tema 292: </a:t>
            </a:r>
            <a:r>
              <a:rPr lang="pt-BR" dirty="0">
                <a:solidFill>
                  <a:srgbClr val="C00000"/>
                </a:solidFill>
              </a:rPr>
              <a:t>Qual o marco temporal de fixação da Data de Início do Benefício (DIB) nos casos em que o interessado, apesar de reunir os requisitos para a concessão na Data do Requerimento Administrativo (DER), apenas apresenta os elementos de prova essenciais ao reconhecimento do direito na via judicial, quando poderia tê-lo feito antes. (sobrestado pelo tema 1124 do STJ)</a:t>
            </a:r>
          </a:p>
        </p:txBody>
      </p:sp>
    </p:spTree>
    <p:extLst>
      <p:ext uri="{BB962C8B-B14F-4D97-AF65-F5344CB8AC3E}">
        <p14:creationId xmlns:p14="http://schemas.microsoft.com/office/powerpoint/2010/main" val="424521216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44060" y="217919"/>
            <a:ext cx="7894684" cy="3754874"/>
          </a:xfrm>
          <a:prstGeom prst="rect">
            <a:avLst/>
          </a:prstGeom>
        </p:spPr>
        <p:txBody>
          <a:bodyPr wrap="square">
            <a:spAutoFit/>
          </a:bodyPr>
          <a:lstStyle/>
          <a:p>
            <a:r>
              <a:rPr lang="pt-BR" sz="2000" b="1" u="sng" dirty="0">
                <a:solidFill>
                  <a:srgbClr val="C00000"/>
                </a:solidFill>
              </a:rPr>
              <a:t>O QUE TEREMOS EM BREVE NA TNU:</a:t>
            </a:r>
          </a:p>
          <a:p>
            <a:pPr>
              <a:buFontTx/>
              <a:buChar char="-"/>
            </a:pPr>
            <a:endParaRPr lang="pt-BR" sz="2000" u="sng" dirty="0">
              <a:solidFill>
                <a:srgbClr val="C00000"/>
              </a:solidFill>
            </a:endParaRPr>
          </a:p>
          <a:p>
            <a:r>
              <a:rPr lang="pt-BR" b="1" u="sng" dirty="0">
                <a:solidFill>
                  <a:srgbClr val="C00000"/>
                </a:solidFill>
              </a:rPr>
              <a:t>Tema 286: </a:t>
            </a:r>
            <a:r>
              <a:rPr lang="pt-BR" dirty="0">
                <a:solidFill>
                  <a:srgbClr val="C00000"/>
                </a:solidFill>
              </a:rPr>
              <a:t>Saber se para fins de aquisição/manutenção da qualidade de segurado e pensão por morte, é possível a complementação, após o óbito, pelos dependentes, das contribuições recolhidas em vida pelo segurado facultativo de baixa renda do art. 21, §2º, II, 'b', da Lei 8.212/91, da alíquota de 5% para as de 11% ou 20%, no caso de não validação dos recolhimentos. [ver art. 127 da IN 128]</a:t>
            </a:r>
          </a:p>
          <a:p>
            <a:r>
              <a:rPr lang="pt-BR" b="1" u="sng" dirty="0">
                <a:solidFill>
                  <a:srgbClr val="C00000"/>
                </a:solidFill>
              </a:rPr>
              <a:t>Tema 284:</a:t>
            </a:r>
            <a:r>
              <a:rPr lang="pt-BR" dirty="0">
                <a:solidFill>
                  <a:srgbClr val="C00000"/>
                </a:solidFill>
              </a:rPr>
              <a:t> Saber se, ao beneficiário da cota-parte de pensão por morte, é possível optar pelo benefício assistencial, mais vantajoso, e em quais condições caberia tal opção.</a:t>
            </a:r>
          </a:p>
          <a:p>
            <a:r>
              <a:rPr lang="pt-BR" b="1" u="sng" dirty="0">
                <a:solidFill>
                  <a:srgbClr val="C00000"/>
                </a:solidFill>
              </a:rPr>
              <a:t>Tema 219: </a:t>
            </a:r>
            <a:r>
              <a:rPr lang="pt-BR" dirty="0">
                <a:solidFill>
                  <a:srgbClr val="C00000"/>
                </a:solidFill>
              </a:rPr>
              <a:t>Saber se é possível o cômputo do tempo de serviço rural àquele que tenha menos de 12 anos de idade.</a:t>
            </a:r>
          </a:p>
          <a:p>
            <a:endParaRPr lang="pt-BR" dirty="0">
              <a:solidFill>
                <a:srgbClr val="C00000"/>
              </a:solidFill>
            </a:endParaRPr>
          </a:p>
        </p:txBody>
      </p:sp>
    </p:spTree>
    <p:extLst>
      <p:ext uri="{BB962C8B-B14F-4D97-AF65-F5344CB8AC3E}">
        <p14:creationId xmlns:p14="http://schemas.microsoft.com/office/powerpoint/2010/main" val="158924925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solidFill>
          <a:srgbClr val="FFFF0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74320" y="109728"/>
            <a:ext cx="8092440" cy="7417415"/>
          </a:xfrm>
          <a:prstGeom prst="rect">
            <a:avLst/>
          </a:prstGeom>
        </p:spPr>
        <p:txBody>
          <a:bodyPr wrap="square">
            <a:spAutoFit/>
          </a:bodyPr>
          <a:lstStyle/>
          <a:p>
            <a:r>
              <a:rPr lang="pt-BR" sz="2400" b="1" u="sng" dirty="0">
                <a:solidFill>
                  <a:srgbClr val="C00000"/>
                </a:solidFill>
              </a:rPr>
              <a:t>A DOUTRINA PERSUASIVA DO FONAJEF</a:t>
            </a:r>
          </a:p>
          <a:p>
            <a:endParaRPr lang="pt-BR" sz="2400" b="1" u="sng" dirty="0">
              <a:solidFill>
                <a:srgbClr val="C00000"/>
              </a:solidFill>
            </a:endParaRPr>
          </a:p>
          <a:p>
            <a:r>
              <a:rPr lang="pt-BR" sz="2000" b="1" dirty="0">
                <a:solidFill>
                  <a:srgbClr val="C00000"/>
                </a:solidFill>
              </a:rPr>
              <a:t>Enunciado 222</a:t>
            </a:r>
            <a:r>
              <a:rPr lang="pt-BR" sz="2000" dirty="0">
                <a:solidFill>
                  <a:srgbClr val="C00000"/>
                </a:solidFill>
              </a:rPr>
              <a:t>: “É possível o julgamento do mérito dos pedidos de benefício previdenciário rural com base em prova exclusivamente documental, caso seja suficiente para a comprovação do período de atividade rural alegado na petição inicial.”</a:t>
            </a:r>
          </a:p>
          <a:p>
            <a:r>
              <a:rPr lang="pt-BR" sz="2000" b="1" dirty="0">
                <a:solidFill>
                  <a:srgbClr val="C00000"/>
                </a:solidFill>
              </a:rPr>
              <a:t>Enunciado 215</a:t>
            </a:r>
            <a:r>
              <a:rPr lang="pt-BR" sz="2000" dirty="0">
                <a:solidFill>
                  <a:srgbClr val="C00000"/>
                </a:solidFill>
              </a:rPr>
              <a:t>: “É possível o cômputo do tempo de serviço rural antes do início de vigência a Lei 8213/91, bem como o tempo especial convertido para comum até o advento da EC 103/2019, para fins de concessão de aposentadoria programada.”</a:t>
            </a:r>
          </a:p>
          <a:p>
            <a:r>
              <a:rPr lang="pt-BR" sz="2000" b="1" dirty="0">
                <a:solidFill>
                  <a:srgbClr val="C00000"/>
                </a:solidFill>
              </a:rPr>
              <a:t>Enunciado 188</a:t>
            </a:r>
            <a:r>
              <a:rPr lang="pt-BR" sz="2000" dirty="0">
                <a:solidFill>
                  <a:srgbClr val="C00000"/>
                </a:solidFill>
              </a:rPr>
              <a:t>: “O benefício concedido ao segurado especial, administrativamente ou judicialmente, configura início de prova material válida para posterior concessão aos demais integrantes do núcleo familiar, assim como ao próprio beneficiário.”</a:t>
            </a:r>
          </a:p>
          <a:p>
            <a:r>
              <a:rPr lang="pt-BR" sz="2000" b="1" dirty="0">
                <a:solidFill>
                  <a:srgbClr val="C00000"/>
                </a:solidFill>
              </a:rPr>
              <a:t>Enunciado 186</a:t>
            </a:r>
            <a:r>
              <a:rPr lang="pt-BR" sz="2000" dirty="0">
                <a:solidFill>
                  <a:srgbClr val="C00000"/>
                </a:solidFill>
              </a:rPr>
              <a:t>: “É requisito de admissibilidade da petição inicial a indicação precisa dos períodos e locais de efetivo exercício de atividade rural que se pretende reconhecer, sob pena de indeferimento.”</a:t>
            </a:r>
          </a:p>
          <a:p>
            <a:r>
              <a:rPr lang="pt-BR" sz="2000" b="1" dirty="0">
                <a:solidFill>
                  <a:srgbClr val="C00000"/>
                </a:solidFill>
              </a:rPr>
              <a:t>Enunciado 163</a:t>
            </a:r>
            <a:r>
              <a:rPr lang="pt-BR" sz="2000" dirty="0">
                <a:solidFill>
                  <a:srgbClr val="C00000"/>
                </a:solidFill>
              </a:rPr>
              <a:t>: “Não havendo pedido expresso na petição inicial de aposentadoria proporcional, o juiz deve se limitar a determinar a averbar os períodos reconhecidos em sentença, na hipótese do segurado não possuir tempo de contribuição para concessão de aposentadoria integral.”</a:t>
            </a:r>
            <a:endParaRPr lang="pt-BR" sz="2400" dirty="0">
              <a:solidFill>
                <a:srgbClr val="C00000"/>
              </a:solidFill>
            </a:endParaRPr>
          </a:p>
          <a:p>
            <a:endParaRPr lang="pt-BR" sz="2400"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680376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93192" y="566928"/>
            <a:ext cx="8092440" cy="5816977"/>
          </a:xfrm>
          <a:prstGeom prst="rect">
            <a:avLst/>
          </a:prstGeom>
        </p:spPr>
        <p:txBody>
          <a:bodyPr wrap="square">
            <a:spAutoFit/>
          </a:bodyPr>
          <a:lstStyle/>
          <a:p>
            <a:r>
              <a:rPr lang="en-US" sz="2400" b="1" u="sng" dirty="0">
                <a:solidFill>
                  <a:srgbClr val="C00000"/>
                </a:solidFill>
              </a:rPr>
              <a:t>REGRAS COMUNS NAS APOSENTADORIAS PROGRAMÁVEIS:</a:t>
            </a:r>
          </a:p>
          <a:p>
            <a:endParaRPr lang="en-US" sz="2400" u="sng" dirty="0">
              <a:solidFill>
                <a:srgbClr val="C00000"/>
              </a:solidFill>
            </a:endParaRPr>
          </a:p>
          <a:p>
            <a:r>
              <a:rPr lang="pt-BR" sz="2000" dirty="0">
                <a:solidFill>
                  <a:srgbClr val="C00000"/>
                </a:solidFill>
              </a:rPr>
              <a:t>Tema 350 do STF: o interesse de agir: </a:t>
            </a:r>
            <a:r>
              <a:rPr lang="pt-BR" sz="2000" i="1" dirty="0">
                <a:solidFill>
                  <a:srgbClr val="C00000"/>
                </a:solidFill>
              </a:rPr>
              <a:t>“...2. A concessão de benefícios previdenciários depende de requerimento do interessado, não se caracterizando ameaça ou lesão a direito antes de sua apreciação e indeferimento pelo INSS, ou se excedido o prazo legal para sua análise. É bem de ver, no entanto, que a exigência de prévio requerimento não se confunde com o exaurimento das vias administrativas. 3. A exigência de prévio requerimento administrativo não deve prevalecer quando o </a:t>
            </a:r>
            <a:r>
              <a:rPr lang="pt-BR" sz="2000" i="1" u="sng" dirty="0">
                <a:solidFill>
                  <a:srgbClr val="C00000"/>
                </a:solidFill>
              </a:rPr>
              <a:t>entendimento da Administração for notória e reiteradamente contrário à postulação do segurado</a:t>
            </a:r>
            <a:r>
              <a:rPr lang="pt-BR" sz="2000" i="1" dirty="0">
                <a:solidFill>
                  <a:srgbClr val="C00000"/>
                </a:solidFill>
              </a:rPr>
              <a:t>. 4. Na hipótese de pretensão de revisão, restabelecimento ou manutenção de benefício anteriormente concedido, considerando que o INSS tem o dever legal de conceder a prestação mais vantajosa possível, o pedido poderá ser formulado diretamente em juízo – </a:t>
            </a:r>
            <a:r>
              <a:rPr lang="pt-BR" sz="2000" i="1" u="sng" dirty="0">
                <a:solidFill>
                  <a:srgbClr val="C00000"/>
                </a:solidFill>
              </a:rPr>
              <a:t>salvo se depender da análise de matéria de fato ainda não levada ao conhecimento da Administração </a:t>
            </a:r>
            <a:r>
              <a:rPr lang="pt-BR" sz="2000" i="1" dirty="0">
                <a:solidFill>
                  <a:srgbClr val="C00000"/>
                </a:solidFill>
              </a:rPr>
              <a:t>–, uma vez que, nesses casos, a conduta do INSS já configura o não acolhimento ao menos tácito da pretensão...”</a:t>
            </a:r>
            <a:endParaRPr lang="pt-BR" sz="2400" i="1"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370270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609600"/>
            <a:ext cx="6347713" cy="629920"/>
          </a:xfrm>
        </p:spPr>
        <p:txBody>
          <a:bodyPr>
            <a:normAutofit/>
          </a:bodyPr>
          <a:lstStyle/>
          <a:p>
            <a:r>
              <a:rPr lang="pt-BR" b="1" dirty="0">
                <a:solidFill>
                  <a:srgbClr val="C00000"/>
                </a:solidFill>
              </a:rPr>
              <a:t>INTERESSE DE AGIR</a:t>
            </a:r>
          </a:p>
        </p:txBody>
      </p:sp>
      <p:sp>
        <p:nvSpPr>
          <p:cNvPr id="3" name="Espaço Reservado para Conteúdo 2"/>
          <p:cNvSpPr>
            <a:spLocks noGrp="1"/>
          </p:cNvSpPr>
          <p:nvPr>
            <p:ph idx="1"/>
          </p:nvPr>
        </p:nvSpPr>
        <p:spPr>
          <a:xfrm>
            <a:off x="609599" y="1371600"/>
            <a:ext cx="6347714" cy="4669763"/>
          </a:xfrm>
        </p:spPr>
        <p:txBody>
          <a:bodyPr>
            <a:normAutofit fontScale="32500" lnSpcReduction="20000"/>
          </a:bodyPr>
          <a:lstStyle/>
          <a:p>
            <a:r>
              <a:rPr lang="pt-BR" sz="6800" dirty="0">
                <a:solidFill>
                  <a:srgbClr val="C00000"/>
                </a:solidFill>
              </a:rPr>
              <a:t>Requerimento – 2 etapas:</a:t>
            </a:r>
          </a:p>
          <a:p>
            <a:pPr>
              <a:buAutoNum type="alphaLcParenR"/>
            </a:pPr>
            <a:r>
              <a:rPr lang="pt-BR" sz="6800" dirty="0">
                <a:solidFill>
                  <a:srgbClr val="C00000"/>
                </a:solidFill>
              </a:rPr>
              <a:t>Agendamento (</a:t>
            </a:r>
            <a:r>
              <a:rPr lang="pt-BR" sz="6800" u="sng" dirty="0">
                <a:solidFill>
                  <a:srgbClr val="C00000"/>
                </a:solidFill>
              </a:rPr>
              <a:t>internet, 135</a:t>
            </a:r>
            <a:r>
              <a:rPr lang="pt-BR" sz="6800" dirty="0">
                <a:solidFill>
                  <a:srgbClr val="C00000"/>
                </a:solidFill>
              </a:rPr>
              <a:t>, unidades de atendimento) </a:t>
            </a:r>
          </a:p>
          <a:p>
            <a:pPr>
              <a:buAutoNum type="alphaLcParenR"/>
            </a:pPr>
            <a:r>
              <a:rPr lang="pt-BR" sz="6800" dirty="0">
                <a:solidFill>
                  <a:srgbClr val="C00000"/>
                </a:solidFill>
              </a:rPr>
              <a:t>Apresentação da documentação no local, data e hora agendados, ou por requisição do servidor, eletronicamente</a:t>
            </a:r>
          </a:p>
          <a:p>
            <a:r>
              <a:rPr lang="pt-BR" sz="6800" dirty="0">
                <a:solidFill>
                  <a:srgbClr val="C00000"/>
                </a:solidFill>
              </a:rPr>
              <a:t>DER a ser considerada é a data de solicitação de agendamento? </a:t>
            </a:r>
          </a:p>
          <a:p>
            <a:r>
              <a:rPr lang="pt-BR" sz="6800" dirty="0">
                <a:solidFill>
                  <a:srgbClr val="C00000"/>
                </a:solidFill>
              </a:rPr>
              <a:t>E quando houver não comparecimento injustificada? </a:t>
            </a:r>
            <a:r>
              <a:rPr lang="pt-BR" sz="6800" dirty="0" err="1">
                <a:solidFill>
                  <a:srgbClr val="C00000"/>
                </a:solidFill>
              </a:rPr>
              <a:t>Reagendamento</a:t>
            </a:r>
            <a:r>
              <a:rPr lang="pt-BR" sz="6800" dirty="0">
                <a:solidFill>
                  <a:srgbClr val="C00000"/>
                </a:solidFill>
              </a:rPr>
              <a:t> por iniciativa do interessado? Incompatibilidade do benefício agendado com o efetivamente devido?</a:t>
            </a:r>
          </a:p>
          <a:p>
            <a:r>
              <a:rPr lang="pt-BR" sz="6800" dirty="0">
                <a:solidFill>
                  <a:srgbClr val="C00000"/>
                </a:solidFill>
              </a:rPr>
              <a:t>Art. 669 da antiga IN 77/2015... § 2º: </a:t>
            </a:r>
            <a:r>
              <a:rPr lang="pt-BR" sz="6800" i="1" dirty="0">
                <a:solidFill>
                  <a:srgbClr val="C00000"/>
                </a:solidFill>
              </a:rPr>
              <a:t>“A DER será mantida sempre que o INSS não puder atender o solicitante na data agendada.”</a:t>
            </a:r>
          </a:p>
          <a:p>
            <a:pPr>
              <a:buAutoNum type="alphaLcParenR"/>
            </a:pPr>
            <a:endParaRPr lang="pt-BR" dirty="0"/>
          </a:p>
        </p:txBody>
      </p:sp>
    </p:spTree>
    <p:extLst>
      <p:ext uri="{BB962C8B-B14F-4D97-AF65-F5344CB8AC3E}">
        <p14:creationId xmlns:p14="http://schemas.microsoft.com/office/powerpoint/2010/main" val="1065500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007" y="179832"/>
            <a:ext cx="6347713" cy="629920"/>
          </a:xfrm>
        </p:spPr>
        <p:txBody>
          <a:bodyPr>
            <a:normAutofit/>
          </a:bodyPr>
          <a:lstStyle/>
          <a:p>
            <a:r>
              <a:rPr lang="pt-BR" sz="3200" b="1" dirty="0">
                <a:solidFill>
                  <a:srgbClr val="C00000"/>
                </a:solidFill>
              </a:rPr>
              <a:t>INTERESSE DE AGIR – in 128/2022</a:t>
            </a:r>
          </a:p>
        </p:txBody>
      </p:sp>
      <p:sp>
        <p:nvSpPr>
          <p:cNvPr id="3" name="Espaço Reservado para Conteúdo 2"/>
          <p:cNvSpPr>
            <a:spLocks noGrp="1"/>
          </p:cNvSpPr>
          <p:nvPr>
            <p:ph idx="1"/>
          </p:nvPr>
        </p:nvSpPr>
        <p:spPr>
          <a:xfrm>
            <a:off x="338328" y="932688"/>
            <a:ext cx="7872983" cy="5641848"/>
          </a:xfrm>
        </p:spPr>
        <p:txBody>
          <a:bodyPr>
            <a:normAutofit fontScale="40000" lnSpcReduction="20000"/>
          </a:bodyPr>
          <a:lstStyle/>
          <a:p>
            <a:r>
              <a:rPr lang="pt-BR" sz="4300" i="1" dirty="0">
                <a:solidFill>
                  <a:srgbClr val="C00000"/>
                </a:solidFill>
              </a:rPr>
              <a:t>Art. 550. A fase inicial do processo administrativo previdenciário compreende o requerimento do interessado ou a identificação, pelo INSS, de </a:t>
            </a:r>
            <a:r>
              <a:rPr lang="pt-BR" sz="4300" i="1" u="sng" dirty="0">
                <a:solidFill>
                  <a:srgbClr val="C00000"/>
                </a:solidFill>
              </a:rPr>
              <a:t>ato ou fato que tenha reflexos sobre a área de benefícios e serviços.</a:t>
            </a:r>
          </a:p>
          <a:p>
            <a:r>
              <a:rPr lang="pt-BR" sz="4300" i="1" dirty="0">
                <a:solidFill>
                  <a:srgbClr val="C00000"/>
                </a:solidFill>
              </a:rPr>
              <a:t>§ 1º O requerimento só será efetivado após a identificação do cidadão por qualquer documento ou meio válido para esse fim, na forma do art. 525.</a:t>
            </a:r>
          </a:p>
          <a:p>
            <a:r>
              <a:rPr lang="pt-BR" sz="4300" i="1" dirty="0">
                <a:solidFill>
                  <a:srgbClr val="C00000"/>
                </a:solidFill>
              </a:rPr>
              <a:t>§ 2º </a:t>
            </a:r>
            <a:r>
              <a:rPr lang="pt-BR" sz="4300" i="1" u="sng" dirty="0">
                <a:solidFill>
                  <a:srgbClr val="C00000"/>
                </a:solidFill>
              </a:rPr>
              <a:t>Qualquer que seja o canal para requerimento disponibilizado pelo INSS, será considerada como DER a data de solicitação do correspondente benefício ou serviço</a:t>
            </a:r>
            <a:r>
              <a:rPr lang="pt-BR" sz="4300" i="1" dirty="0">
                <a:solidFill>
                  <a:srgbClr val="C00000"/>
                </a:solidFill>
              </a:rPr>
              <a:t>.</a:t>
            </a:r>
          </a:p>
          <a:p>
            <a:r>
              <a:rPr lang="pt-BR" sz="4300" i="1" dirty="0">
                <a:solidFill>
                  <a:srgbClr val="C00000"/>
                </a:solidFill>
              </a:rPr>
              <a:t>Art. 551. O requerimento de benefícios e serviços deverá ser solicitado pelos canais de atendimento do INSS previstos na Carta de Serviços ao Usuário do INSS.</a:t>
            </a:r>
          </a:p>
          <a:p>
            <a:r>
              <a:rPr lang="pt-BR" sz="4300" i="1" dirty="0">
                <a:solidFill>
                  <a:srgbClr val="C00000"/>
                </a:solidFill>
              </a:rPr>
              <a:t>Parágrafo único. O requerimento formulado será processado de forma eletrônica em todas as fases do processo administrativo, ressalvados os atos que exijam a presença do requerente.</a:t>
            </a:r>
          </a:p>
          <a:p>
            <a:r>
              <a:rPr lang="pt-BR" sz="4300" i="1" dirty="0">
                <a:solidFill>
                  <a:srgbClr val="C00000"/>
                </a:solidFill>
              </a:rPr>
              <a:t>Art. 552. </a:t>
            </a:r>
            <a:r>
              <a:rPr lang="pt-BR" sz="4300" i="1" u="sng" dirty="0">
                <a:solidFill>
                  <a:srgbClr val="C00000"/>
                </a:solidFill>
              </a:rPr>
              <a:t>A apresentação de documentação incompleta não constitui motivo para recusa do requerimento do benefício ou serviço</a:t>
            </a:r>
            <a:r>
              <a:rPr lang="pt-BR" sz="4300" i="1" dirty="0">
                <a:solidFill>
                  <a:srgbClr val="C00000"/>
                </a:solidFill>
              </a:rPr>
              <a:t>, ainda que, de plano, se possa constatar que o segurado não faz jus ao benefício ou serviço que pretende requerer, sendo obrigatória a protocolização de todos os pedidos administrativos.</a:t>
            </a:r>
          </a:p>
          <a:p>
            <a:r>
              <a:rPr lang="pt-BR" sz="4300" i="1" dirty="0">
                <a:solidFill>
                  <a:srgbClr val="C00000"/>
                </a:solidFill>
              </a:rPr>
              <a:t>§ 1º Na hipótese de que trata o caput, deverá o INSS proferir decisão administrativa, com ou sem análise do mérito, em todos os pedidos administrativos formulados, cabendo, se for o caso, a emissão de carta de exigência prévia ao requerente.</a:t>
            </a:r>
          </a:p>
          <a:p>
            <a:r>
              <a:rPr lang="pt-BR" sz="4300" i="1" dirty="0">
                <a:solidFill>
                  <a:srgbClr val="C00000"/>
                </a:solidFill>
              </a:rPr>
              <a:t>§ 2º </a:t>
            </a:r>
            <a:r>
              <a:rPr lang="pt-BR" sz="4300" i="1" u="sng" dirty="0">
                <a:solidFill>
                  <a:srgbClr val="C00000"/>
                </a:solidFill>
              </a:rPr>
              <a:t>Caso o requerimento apresentado não seja o formalmente adequado </a:t>
            </a:r>
            <a:r>
              <a:rPr lang="pt-BR" sz="4300" i="1" dirty="0">
                <a:solidFill>
                  <a:srgbClr val="C00000"/>
                </a:solidFill>
              </a:rPr>
              <a:t>para a finalidade pretendida pelo requerente, deve-se observar a possibilidade de aproveitamento do ato com outro serviço compatível, desde que observados os requisitos do ato adequado.</a:t>
            </a:r>
          </a:p>
          <a:p>
            <a:endParaRPr lang="pt-BR" sz="6800" i="1" dirty="0">
              <a:solidFill>
                <a:srgbClr val="C00000"/>
              </a:solidFill>
            </a:endParaRPr>
          </a:p>
          <a:p>
            <a:pPr>
              <a:buAutoNum type="alphaLcParenR"/>
            </a:pPr>
            <a:endParaRPr lang="pt-BR" dirty="0"/>
          </a:p>
        </p:txBody>
      </p:sp>
    </p:spTree>
    <p:extLst>
      <p:ext uri="{BB962C8B-B14F-4D97-AF65-F5344CB8AC3E}">
        <p14:creationId xmlns:p14="http://schemas.microsoft.com/office/powerpoint/2010/main" val="4116082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515887" y="549424"/>
            <a:ext cx="7717808" cy="6563335"/>
          </a:xfrm>
          <a:prstGeom prst="rect">
            <a:avLst/>
          </a:prstGeom>
        </p:spPr>
        <p:txBody>
          <a:bodyPr wrap="square">
            <a:spAutoFit/>
          </a:bodyPr>
          <a:lstStyle/>
          <a:p>
            <a:r>
              <a:rPr lang="pt-BR" sz="2800" b="1" dirty="0">
                <a:solidFill>
                  <a:srgbClr val="C00000"/>
                </a:solidFill>
              </a:rPr>
              <a:t>PRAZO PARA AVALIAÇÃO ADMINISTRATIVA - TEMA 1066 DO STF:</a:t>
            </a:r>
          </a:p>
          <a:p>
            <a:endParaRPr lang="pt-BR" sz="2400" dirty="0">
              <a:solidFill>
                <a:srgbClr val="C00000"/>
              </a:solidFill>
            </a:endParaRPr>
          </a:p>
          <a:p>
            <a:r>
              <a:rPr lang="pt-BR" sz="2400" dirty="0">
                <a:solidFill>
                  <a:srgbClr val="C00000"/>
                </a:solidFill>
              </a:rPr>
              <a:t>Aposentadorias, salvo por incapacidade permanente: 90 dias </a:t>
            </a:r>
          </a:p>
          <a:p>
            <a:r>
              <a:rPr lang="pt-BR" sz="2400" dirty="0">
                <a:solidFill>
                  <a:srgbClr val="C00000"/>
                </a:solidFill>
              </a:rPr>
              <a:t>Aposentadoria por incapacidade permanente, comum e acidentária (aposentadoria por invalidez): 45 dias </a:t>
            </a:r>
          </a:p>
          <a:p>
            <a:r>
              <a:rPr lang="pt-BR" sz="2400" dirty="0">
                <a:solidFill>
                  <a:srgbClr val="C00000"/>
                </a:solidFill>
              </a:rPr>
              <a:t>Salário maternidade: 30 dias </a:t>
            </a:r>
          </a:p>
          <a:p>
            <a:r>
              <a:rPr lang="pt-BR" sz="2400" dirty="0">
                <a:solidFill>
                  <a:srgbClr val="C00000"/>
                </a:solidFill>
              </a:rPr>
              <a:t>Pensão por morte: 60 dias </a:t>
            </a:r>
          </a:p>
          <a:p>
            <a:r>
              <a:rPr lang="pt-BR" sz="2400" dirty="0">
                <a:solidFill>
                  <a:srgbClr val="C00000"/>
                </a:solidFill>
              </a:rPr>
              <a:t>Auxílio reclusão: 60 dias </a:t>
            </a:r>
          </a:p>
          <a:p>
            <a:r>
              <a:rPr lang="pt-BR" sz="2400" dirty="0">
                <a:solidFill>
                  <a:srgbClr val="C00000"/>
                </a:solidFill>
              </a:rPr>
              <a:t>Auxílio doença comum e por acidente do trabalho (auxílio temporário por incapacidade): 45 dias </a:t>
            </a:r>
          </a:p>
          <a:p>
            <a:r>
              <a:rPr lang="pt-BR" sz="2400" dirty="0">
                <a:solidFill>
                  <a:srgbClr val="C00000"/>
                </a:solidFill>
              </a:rPr>
              <a:t>Auxílio acidente: 60 dias </a:t>
            </a:r>
          </a:p>
          <a:p>
            <a:r>
              <a:rPr lang="pt-BR" sz="2400" dirty="0">
                <a:solidFill>
                  <a:srgbClr val="C00000"/>
                </a:solidFill>
              </a:rPr>
              <a:t>Benefício assistencial à pessoa com deficiência e ao idoso: 90 dias</a:t>
            </a:r>
            <a:endParaRPr lang="pt-BR" sz="2400" i="1" dirty="0">
              <a:solidFill>
                <a:srgbClr val="C00000"/>
              </a:solidFill>
            </a:endParaRPr>
          </a:p>
          <a:p>
            <a:endParaRPr lang="pt-BR" sz="2400" i="1" dirty="0"/>
          </a:p>
          <a:p>
            <a:pPr>
              <a:buFontTx/>
              <a:buChar char="-"/>
            </a:pPr>
            <a:endParaRPr lang="pt-BR" sz="2400" dirty="0"/>
          </a:p>
          <a:p>
            <a:pPr>
              <a:buFontTx/>
              <a:buChar char="-"/>
            </a:pPr>
            <a:endParaRPr lang="pt-BR" sz="1500" dirty="0"/>
          </a:p>
          <a:p>
            <a:endParaRPr lang="pt-BR" sz="1350" u="sng" dirty="0"/>
          </a:p>
        </p:txBody>
      </p:sp>
    </p:spTree>
    <p:extLst>
      <p:ext uri="{BB962C8B-B14F-4D97-AF65-F5344CB8AC3E}">
        <p14:creationId xmlns:p14="http://schemas.microsoft.com/office/powerpoint/2010/main" val="1267829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15887" y="549424"/>
            <a:ext cx="7717808" cy="4732065"/>
          </a:xfrm>
          <a:prstGeom prst="rect">
            <a:avLst/>
          </a:prstGeom>
        </p:spPr>
        <p:txBody>
          <a:bodyPr wrap="square">
            <a:spAutoFit/>
          </a:bodyPr>
          <a:lstStyle/>
          <a:p>
            <a:r>
              <a:rPr lang="pt-BR" sz="3200" b="1" u="sng" dirty="0">
                <a:solidFill>
                  <a:srgbClr val="C00000"/>
                </a:solidFill>
              </a:rPr>
              <a:t>DESISTÊNCIA DA APOSENTADORIA CONCEDIDA:</a:t>
            </a:r>
          </a:p>
          <a:p>
            <a:endParaRPr lang="pt-BR" sz="3200" u="sng" dirty="0">
              <a:solidFill>
                <a:srgbClr val="C00000"/>
              </a:solidFill>
            </a:endParaRPr>
          </a:p>
          <a:p>
            <a:pPr>
              <a:buFontTx/>
              <a:buChar char="-"/>
            </a:pPr>
            <a:r>
              <a:rPr lang="pt-BR" sz="2400" dirty="0">
                <a:solidFill>
                  <a:srgbClr val="C00000"/>
                </a:solidFill>
              </a:rPr>
              <a:t> O aposentado só poderá desistir da aposentadoria se não receber o primeiro pagamento, nem sacar o PIS ou o FGTS. Art. 181-B, §2º, do Decreto 3.048/99.</a:t>
            </a:r>
          </a:p>
          <a:p>
            <a:pPr>
              <a:buFontTx/>
              <a:buChar char="-"/>
            </a:pPr>
            <a:r>
              <a:rPr lang="pt-BR" sz="2400" dirty="0">
                <a:solidFill>
                  <a:srgbClr val="C00000"/>
                </a:solidFill>
              </a:rPr>
              <a:t> A irrenunciabilidade da aposentadoria não impede a cessação dos benefícios não acumuláveis por força de disposição legal ou constitucional (art. 40, §6º, da CF).</a:t>
            </a:r>
          </a:p>
          <a:p>
            <a:pPr>
              <a:buFontTx/>
              <a:buChar char="-"/>
            </a:pPr>
            <a:r>
              <a:rPr lang="pt-BR" sz="2400" dirty="0">
                <a:solidFill>
                  <a:srgbClr val="C00000"/>
                </a:solidFill>
              </a:rPr>
              <a:t> Não é possível a </a:t>
            </a:r>
            <a:r>
              <a:rPr lang="pt-BR" sz="2400" dirty="0" err="1">
                <a:solidFill>
                  <a:srgbClr val="C00000"/>
                </a:solidFill>
              </a:rPr>
              <a:t>desaposentação</a:t>
            </a:r>
            <a:r>
              <a:rPr lang="pt-BR" sz="2400" dirty="0">
                <a:solidFill>
                  <a:srgbClr val="C00000"/>
                </a:solidFill>
              </a:rPr>
              <a:t> ou </a:t>
            </a:r>
            <a:r>
              <a:rPr lang="pt-BR" sz="2400" dirty="0" err="1">
                <a:solidFill>
                  <a:srgbClr val="C00000"/>
                </a:solidFill>
              </a:rPr>
              <a:t>reaposentação</a:t>
            </a:r>
            <a:r>
              <a:rPr lang="pt-BR" sz="2400" dirty="0">
                <a:solidFill>
                  <a:srgbClr val="C00000"/>
                </a:solidFill>
              </a:rPr>
              <a:t> judicial (STF, Tema 503).</a:t>
            </a:r>
          </a:p>
          <a:p>
            <a:endParaRPr lang="pt-BR" sz="1350" u="sng" dirty="0"/>
          </a:p>
        </p:txBody>
      </p:sp>
    </p:spTree>
    <p:extLst>
      <p:ext uri="{BB962C8B-B14F-4D97-AF65-F5344CB8AC3E}">
        <p14:creationId xmlns:p14="http://schemas.microsoft.com/office/powerpoint/2010/main" val="4039054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515887" y="549424"/>
            <a:ext cx="7717808" cy="5470728"/>
          </a:xfrm>
          <a:prstGeom prst="rect">
            <a:avLst/>
          </a:prstGeom>
        </p:spPr>
        <p:txBody>
          <a:bodyPr wrap="square">
            <a:spAutoFit/>
          </a:bodyPr>
          <a:lstStyle/>
          <a:p>
            <a:r>
              <a:rPr lang="pt-BR" sz="3200" b="1" u="sng" dirty="0">
                <a:solidFill>
                  <a:srgbClr val="C00000"/>
                </a:solidFill>
              </a:rPr>
              <a:t>DESISTÊNCIA DA APOSENTADORIA CONCEDIDA – IN 128/2022 DO INSS:</a:t>
            </a:r>
          </a:p>
          <a:p>
            <a:endParaRPr lang="pt-BR" sz="3200" u="sng" dirty="0">
              <a:solidFill>
                <a:srgbClr val="C00000"/>
              </a:solidFill>
            </a:endParaRPr>
          </a:p>
          <a:p>
            <a:r>
              <a:rPr lang="pt-BR" sz="2000" dirty="0">
                <a:solidFill>
                  <a:srgbClr val="FF0000"/>
                </a:solidFill>
              </a:rPr>
              <a:t>Art. 636. Deve-se proceder à cessação da aposentadoria voluntária, com DCB fixada na data do pedido de cessação, quando houver solicitação de cessação apresentada pelo beneficiário em decorrência exclusivamente de </a:t>
            </a:r>
            <a:r>
              <a:rPr lang="pt-BR" sz="2000" dirty="0" err="1">
                <a:solidFill>
                  <a:srgbClr val="FF0000"/>
                </a:solidFill>
              </a:rPr>
              <a:t>inacumulabilidade</a:t>
            </a:r>
            <a:r>
              <a:rPr lang="pt-BR" sz="2000" dirty="0">
                <a:solidFill>
                  <a:srgbClr val="FF0000"/>
                </a:solidFill>
              </a:rPr>
              <a:t> com outro benefício no âmbito do RGPS ou RPPS, tendo em vista que a regra constante no § 3º do artigo 181-B do RPS, incluída pelo Decreto nº 10.410, de 2020, não se trata de uma hipótese de renúncia de aposentadoria, mas sim de cessação de aposentadoria por </a:t>
            </a:r>
            <a:r>
              <a:rPr lang="pt-BR" sz="2000" dirty="0" err="1">
                <a:solidFill>
                  <a:srgbClr val="FF0000"/>
                </a:solidFill>
              </a:rPr>
              <a:t>inacumulabilidade</a:t>
            </a:r>
            <a:r>
              <a:rPr lang="pt-BR" sz="2000" dirty="0">
                <a:solidFill>
                  <a:srgbClr val="FF0000"/>
                </a:solidFill>
              </a:rPr>
              <a:t> legal.</a:t>
            </a:r>
          </a:p>
          <a:p>
            <a:r>
              <a:rPr lang="pt-BR" sz="2000" dirty="0">
                <a:solidFill>
                  <a:srgbClr val="FF0000"/>
                </a:solidFill>
              </a:rPr>
              <a:t>Parágrafo único. A situação de </a:t>
            </a:r>
            <a:r>
              <a:rPr lang="pt-BR" sz="2000" dirty="0" err="1">
                <a:solidFill>
                  <a:srgbClr val="FF0000"/>
                </a:solidFill>
              </a:rPr>
              <a:t>inacumulabilidade</a:t>
            </a:r>
            <a:r>
              <a:rPr lang="pt-BR" sz="2000" dirty="0">
                <a:solidFill>
                  <a:srgbClr val="FF0000"/>
                </a:solidFill>
              </a:rPr>
              <a:t> legal citada no caput é declaratória, devendo ser aplicada também a fatos geradores anteriores a 1º de julho de 2020 e prevalecer o pedido do beneficiário de cessação do benefício que para ele é menos vantajoso.</a:t>
            </a:r>
            <a:endParaRPr lang="pt-BR" sz="2400" dirty="0">
              <a:solidFill>
                <a:srgbClr val="FF0000"/>
              </a:solidFill>
            </a:endParaRPr>
          </a:p>
          <a:p>
            <a:endParaRPr lang="pt-BR" sz="1350" u="sng" dirty="0"/>
          </a:p>
        </p:txBody>
      </p:sp>
    </p:spTree>
    <p:extLst>
      <p:ext uri="{BB962C8B-B14F-4D97-AF65-F5344CB8AC3E}">
        <p14:creationId xmlns:p14="http://schemas.microsoft.com/office/powerpoint/2010/main" val="1443697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37160" y="235899"/>
            <a:ext cx="8503920" cy="6617196"/>
          </a:xfrm>
          <a:prstGeom prst="rect">
            <a:avLst/>
          </a:prstGeom>
        </p:spPr>
        <p:txBody>
          <a:bodyPr wrap="square">
            <a:spAutoFit/>
          </a:bodyPr>
          <a:lstStyle/>
          <a:p>
            <a:r>
              <a:rPr lang="pt-BR" sz="2400" b="1" u="sng" dirty="0">
                <a:solidFill>
                  <a:srgbClr val="C00000"/>
                </a:solidFill>
              </a:rPr>
              <a:t>CESSAÇÃO DE PAGAMENTOS DA APOSENTADORIA ESPECIAL:</a:t>
            </a:r>
            <a:r>
              <a:rPr lang="pt-BR" sz="2400" b="1" dirty="0">
                <a:solidFill>
                  <a:srgbClr val="C00000"/>
                </a:solidFill>
              </a:rPr>
              <a:t> </a:t>
            </a:r>
          </a:p>
          <a:p>
            <a:r>
              <a:rPr lang="pt-BR" sz="2400" b="1" dirty="0">
                <a:solidFill>
                  <a:srgbClr val="FF0000"/>
                </a:solidFill>
              </a:rPr>
              <a:t>ART. 57, §8º, DA LEI 8.213/91. TEMA 709/STF:</a:t>
            </a:r>
          </a:p>
          <a:p>
            <a:r>
              <a:rPr lang="pt-BR" sz="2000" dirty="0">
                <a:solidFill>
                  <a:srgbClr val="FF0000"/>
                </a:solidFill>
              </a:rPr>
              <a:t>Tese: </a:t>
            </a:r>
            <a:r>
              <a:rPr lang="pt-BR" sz="2000" i="1" dirty="0">
                <a:solidFill>
                  <a:srgbClr val="FF0000"/>
                </a:solidFill>
              </a:rPr>
              <a:t>“(i) [é] constitucional a vedação de continuidade da percepção de aposentadoria especial se o beneficiário permanece laborando em atividade especial ou a ela retorna, seja essa atividade especial aquela que ensejou a aposentação precoce ou não; (</a:t>
            </a:r>
            <a:r>
              <a:rPr lang="pt-BR" sz="2000" i="1" dirty="0" err="1">
                <a:solidFill>
                  <a:srgbClr val="FF0000"/>
                </a:solidFill>
              </a:rPr>
              <a:t>ii</a:t>
            </a:r>
            <a:r>
              <a:rPr lang="pt-BR" sz="2000" i="1" dirty="0">
                <a:solidFill>
                  <a:srgbClr val="FF0000"/>
                </a:solidFill>
              </a:rPr>
              <a:t>) nas hipóteses em que o segurado solicitar a aposentadoria e continuar a exercer o labor especial, a data de início do benefício será a data de entrada do requerimento, remontando a esse marco, inclusive, os efeitos financeiros; efetivada, contudo, seja na via administrativa, seja na judicial, a implantação do benefício, uma vez verificada a continuidade ou o retorno ao labor nocivo, cessará o benefício previdenciário em questão.”</a:t>
            </a:r>
          </a:p>
          <a:p>
            <a:r>
              <a:rPr lang="pt-BR" sz="1400" b="1" dirty="0" err="1">
                <a:solidFill>
                  <a:srgbClr val="FF0000"/>
                </a:solidFill>
              </a:rPr>
              <a:t>Edcl</a:t>
            </a:r>
            <a:r>
              <a:rPr lang="pt-BR" sz="1400" b="1" dirty="0">
                <a:solidFill>
                  <a:srgbClr val="FF0000"/>
                </a:solidFill>
              </a:rPr>
              <a:t>: </a:t>
            </a:r>
            <a:r>
              <a:rPr lang="pt-BR" sz="1400" i="1" dirty="0">
                <a:solidFill>
                  <a:srgbClr val="FF0000"/>
                </a:solidFill>
              </a:rPr>
              <a:t>“1. </a:t>
            </a:r>
            <a:r>
              <a:rPr lang="pt-BR" sz="1400" i="1" u="sng" dirty="0">
                <a:solidFill>
                  <a:srgbClr val="FF0000"/>
                </a:solidFill>
              </a:rPr>
              <a:t>O trabalho dos profissionais de saúde </a:t>
            </a:r>
            <a:r>
              <a:rPr lang="pt-BR" sz="1400" i="1" dirty="0">
                <a:solidFill>
                  <a:srgbClr val="FF0000"/>
                </a:solidFill>
              </a:rPr>
              <a:t>é imprescindível para o enfrentamento e a superação da crise de saúde pública provocada pela pandemia da Covid-19. 2. Diante do grave cenário decorrente da crise sanitária de abrangência mundial, merece acolhimento o pedido apresentado pelo Procurador-Geral da República em relação aos profissionais de saúde constantes do rol do art. 3º-J da Lei nº 13.979/2020 que estejam trabalhando diretamente no combate à epidemia do Covid-19 ou prestando serviços de atendimento a pessoas atingidas pela doença em hospitais ou instituições congêneres, públicos ou privados, ficando suspensos os efeitos do acórdão proferido nos autos enquanto estiver vigente referida lei, a qual dispõe sobre as medidas de emergência de saúde pública de importância internacional decorrente do </a:t>
            </a:r>
            <a:r>
              <a:rPr lang="pt-BR" sz="1400" i="1" dirty="0" err="1">
                <a:solidFill>
                  <a:srgbClr val="FF0000"/>
                </a:solidFill>
              </a:rPr>
              <a:t>coronavírus</a:t>
            </a:r>
            <a:r>
              <a:rPr lang="pt-BR" sz="1400" i="1" dirty="0">
                <a:solidFill>
                  <a:srgbClr val="FF0000"/>
                </a:solidFill>
              </a:rPr>
              <a:t>. 3. Por outro lado, não foi demonstrado pelo segundo embargante excepcional interesse social apto a suspender os efeitos do acórdão embargado, de modo que acolher o pedido formulado de forma genérica e inespecífica equivaleria ao esvaziamento por completo do que decidido pela Suprema Corte em regime de repercussão geral (Tema nº 709). 4. Embargos opostos pela PGR acolhidos no que tange à modulação de efeitos, nos termos explicitados no julgamento. 5. Embargos opostos pelo Sindicato dos Trabalhadores no Comércio de Minérios, Derivados de Petróleo e Combustíveis de Santos e Região rejeitados.”</a:t>
            </a:r>
            <a:endParaRPr lang="pt-BR" sz="1400" u="sng" dirty="0">
              <a:solidFill>
                <a:srgbClr val="FF0000"/>
              </a:solidFill>
            </a:endParaRPr>
          </a:p>
        </p:txBody>
      </p:sp>
    </p:spTree>
    <p:extLst>
      <p:ext uri="{BB962C8B-B14F-4D97-AF65-F5344CB8AC3E}">
        <p14:creationId xmlns:p14="http://schemas.microsoft.com/office/powerpoint/2010/main" val="3582058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47472" y="549424"/>
            <a:ext cx="7886223" cy="5139869"/>
          </a:xfrm>
          <a:prstGeom prst="rect">
            <a:avLst/>
          </a:prstGeom>
        </p:spPr>
        <p:txBody>
          <a:bodyPr wrap="square">
            <a:spAutoFit/>
          </a:bodyPr>
          <a:lstStyle/>
          <a:p>
            <a:r>
              <a:rPr lang="pt-BR" sz="2400" b="1" u="sng" dirty="0">
                <a:solidFill>
                  <a:srgbClr val="C00000"/>
                </a:solidFill>
              </a:rPr>
              <a:t>CESSAÇÃO DE PAGAMENTOS DA APOSENTADORIA ESPECIAL:</a:t>
            </a:r>
            <a:r>
              <a:rPr lang="pt-BR" sz="2400" dirty="0">
                <a:solidFill>
                  <a:srgbClr val="C00000"/>
                </a:solidFill>
              </a:rPr>
              <a:t> </a:t>
            </a:r>
          </a:p>
          <a:p>
            <a:endParaRPr lang="pt-BR" sz="2400" dirty="0">
              <a:solidFill>
                <a:srgbClr val="C00000"/>
              </a:solidFill>
            </a:endParaRPr>
          </a:p>
          <a:p>
            <a:r>
              <a:rPr lang="pt-BR" sz="4000" dirty="0">
                <a:solidFill>
                  <a:srgbClr val="C00000"/>
                </a:solidFill>
              </a:rPr>
              <a:t>Decreto 3048/99:</a:t>
            </a:r>
          </a:p>
          <a:p>
            <a:r>
              <a:rPr lang="pt-BR" sz="2400" dirty="0">
                <a:solidFill>
                  <a:srgbClr val="C00000"/>
                </a:solidFill>
              </a:rPr>
              <a:t>Art. 69. Parágrafo único:</a:t>
            </a:r>
          </a:p>
          <a:p>
            <a:r>
              <a:rPr lang="pt-BR" sz="2400" i="1" dirty="0">
                <a:solidFill>
                  <a:srgbClr val="C00000"/>
                </a:solidFill>
              </a:rPr>
              <a:t>“O segurado que retornar ao exercício de atividade ou operação que o sujeite aos riscos e agentes nocivos constantes do Anexo IV, ou nele permanecer, na mesma ou em outra empresa, qualquer que seja a forma de prestação do serviço ou categoria de segurado, será imediatamente notificado da cessação do pagamento de sua aposentadoria especial, no prazo de sessenta dias contado da data de emissão da notificação, salvo comprovação, nesse prazo, de que o exercício dessa atividade ou operação foi encerrado.”</a:t>
            </a:r>
            <a:r>
              <a:rPr lang="pt-BR" sz="2400" dirty="0"/>
              <a:t>  </a:t>
            </a:r>
            <a:endParaRPr lang="pt-BR" sz="1350" u="sng" dirty="0"/>
          </a:p>
        </p:txBody>
      </p:sp>
    </p:spTree>
    <p:extLst>
      <p:ext uri="{BB962C8B-B14F-4D97-AF65-F5344CB8AC3E}">
        <p14:creationId xmlns:p14="http://schemas.microsoft.com/office/powerpoint/2010/main" val="3654683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0"/>
            <a:ext cx="8458199" cy="6001643"/>
          </a:xfrm>
          <a:prstGeom prst="rect">
            <a:avLst/>
          </a:prstGeom>
          <a:noFill/>
        </p:spPr>
        <p:txBody>
          <a:bodyPr wrap="square">
            <a:spAutoFit/>
          </a:bodyPr>
          <a:lstStyle/>
          <a:p>
            <a:r>
              <a:rPr lang="pt-BR" sz="2000" b="1" u="sng" dirty="0">
                <a:solidFill>
                  <a:srgbClr val="C00000"/>
                </a:solidFill>
              </a:rPr>
              <a:t>RESTABELECIMENTO DE BENEFÍCIO SUSPENSO. PROVA DE VIDA. OUTROS MOTIVOS. PORTARIA 1408/2022 DO INSS</a:t>
            </a:r>
            <a:endParaRPr lang="pt-BR" sz="2400" b="1" u="sng" dirty="0">
              <a:solidFill>
                <a:srgbClr val="C00000"/>
              </a:solidFill>
            </a:endParaRPr>
          </a:p>
          <a:p>
            <a:endParaRPr lang="pt-BR" sz="2400" b="1" u="sng" dirty="0">
              <a:solidFill>
                <a:srgbClr val="C00000"/>
              </a:solidFill>
            </a:endParaRPr>
          </a:p>
          <a:p>
            <a:r>
              <a:rPr lang="pt-BR" sz="1600" b="1" dirty="0">
                <a:solidFill>
                  <a:srgbClr val="C00000"/>
                </a:solidFill>
              </a:rPr>
              <a:t>Art. 1º A comprovação de vida</a:t>
            </a:r>
            <a:r>
              <a:rPr lang="pt-BR" sz="1600" dirty="0">
                <a:solidFill>
                  <a:srgbClr val="C00000"/>
                </a:solidFill>
              </a:rPr>
              <a:t> de que trata o § 8º do art. 69 da Lei nº 8.212, de 24 de julho de 1991, será realizada </a:t>
            </a:r>
            <a:r>
              <a:rPr lang="pt-BR" sz="1600" b="1" dirty="0">
                <a:solidFill>
                  <a:srgbClr val="C00000"/>
                </a:solidFill>
              </a:rPr>
              <a:t>apenas quando não for possível </a:t>
            </a:r>
            <a:r>
              <a:rPr lang="pt-BR" sz="1600" dirty="0">
                <a:solidFill>
                  <a:srgbClr val="C00000"/>
                </a:solidFill>
              </a:rPr>
              <a:t>o INSS confirmar que o titular do benefício realizou algum ato registrado em bases de dados dos órgãos, entidades ou instituições, mantidos ou administrados pelos órgãos públicos federais, estaduais, municipais e privados, na forma prevista nos Acordos de Cooperação, quando for o caso.</a:t>
            </a:r>
          </a:p>
          <a:p>
            <a:endParaRPr lang="pt-BR" sz="1600" dirty="0">
              <a:solidFill>
                <a:srgbClr val="C00000"/>
              </a:solidFill>
            </a:endParaRPr>
          </a:p>
          <a:p>
            <a:r>
              <a:rPr lang="pt-BR" sz="1600" b="1" dirty="0">
                <a:solidFill>
                  <a:srgbClr val="C00000"/>
                </a:solidFill>
              </a:rPr>
              <a:t>Art. 2º Serão considerados válidos como prova de vida</a:t>
            </a:r>
            <a:r>
              <a:rPr lang="pt-BR" sz="1600" dirty="0">
                <a:solidFill>
                  <a:srgbClr val="C00000"/>
                </a:solidFill>
              </a:rPr>
              <a:t> realizada, dentre outros, os seguintes atos, meios, informações ou base de dados:</a:t>
            </a:r>
          </a:p>
          <a:p>
            <a:r>
              <a:rPr lang="pt-BR" sz="1600" dirty="0">
                <a:solidFill>
                  <a:srgbClr val="C00000"/>
                </a:solidFill>
              </a:rPr>
              <a:t>I - acesso ao aplicativo Meu INSS com o selo ouro ou outros aplicativos e sistemas dos órgãos e entidades públicas que possuam certificação e controle de acesso, no Brasil ou no exterior; II - realização de empréstimo consignado, efetuado por reconhecimento biométrico; III - atendimento: a) presencial nas Agências do INSS ou por reconhecimento biométrico nas entidades ou instituições parceiras; b) de perícia médica, por telemedicina ou presencial; e c) no sistema público de saúde ou na rede conveniada; IV - vacinação; V - cadastro ou recadastramento nos órgãos de trânsito ou segurança pública; VI - atualizações no CADÚNICO, somente quando for efetuada pelo responsável pelo Grupo; VII - votação nas eleições; VIII - emissão/renovação de: a) Passaporte; b) Carteira de Motorista; c) Carteira de Trabalho; d) Alistamento Militar; e) Carteira de Identidade; ou f) outros documentos oficiais que necessitem da presença física do usuário ou reconhecimento biométrico; IX - recebimento do pagamento de benefício com reconhecimento biométrico; e X - declaração de Imposto de Renda, como titular ou dependente. </a:t>
            </a:r>
          </a:p>
        </p:txBody>
      </p:sp>
    </p:spTree>
    <p:extLst>
      <p:ext uri="{BB962C8B-B14F-4D97-AF65-F5344CB8AC3E}">
        <p14:creationId xmlns:p14="http://schemas.microsoft.com/office/powerpoint/2010/main" val="167748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479856" y="717428"/>
            <a:ext cx="7953232" cy="5978560"/>
          </a:xfrm>
          <a:prstGeom prst="rect">
            <a:avLst/>
          </a:prstGeom>
        </p:spPr>
        <p:txBody>
          <a:bodyPr wrap="square">
            <a:spAutoFit/>
          </a:bodyPr>
          <a:lstStyle/>
          <a:p>
            <a:pPr>
              <a:buClr>
                <a:schemeClr val="accent2"/>
              </a:buClr>
            </a:pPr>
            <a:r>
              <a:rPr lang="pt-BR" sz="2400" b="1" u="sng" dirty="0">
                <a:solidFill>
                  <a:schemeClr val="accent1">
                    <a:lumMod val="75000"/>
                  </a:schemeClr>
                </a:solidFill>
              </a:rPr>
              <a:t>O direito adquirido, ainda que não exercido</a:t>
            </a:r>
          </a:p>
          <a:p>
            <a:pPr>
              <a:buClr>
                <a:schemeClr val="accent2"/>
              </a:buClr>
            </a:pPr>
            <a:endParaRPr lang="pt-BR" sz="2400" dirty="0">
              <a:solidFill>
                <a:schemeClr val="accent1">
                  <a:lumMod val="75000"/>
                </a:schemeClr>
              </a:solidFill>
            </a:endParaRPr>
          </a:p>
          <a:p>
            <a:pPr>
              <a:buClr>
                <a:schemeClr val="accent2"/>
              </a:buClr>
            </a:pPr>
            <a:endParaRPr lang="pt-BR" sz="2400" dirty="0">
              <a:solidFill>
                <a:schemeClr val="accent1">
                  <a:lumMod val="75000"/>
                </a:schemeClr>
              </a:solidFill>
            </a:endParaRPr>
          </a:p>
          <a:p>
            <a:pPr>
              <a:buFontTx/>
              <a:buChar char="-"/>
            </a:pPr>
            <a:r>
              <a:rPr lang="pt-BR" sz="2400" dirty="0">
                <a:solidFill>
                  <a:schemeClr val="accent1">
                    <a:lumMod val="75000"/>
                  </a:schemeClr>
                </a:solidFill>
              </a:rPr>
              <a:t> O direito ao melhor benefício.</a:t>
            </a:r>
          </a:p>
          <a:p>
            <a:pPr>
              <a:buFontTx/>
              <a:buChar char="-"/>
            </a:pPr>
            <a:r>
              <a:rPr lang="pt-BR" sz="2400" dirty="0">
                <a:solidFill>
                  <a:schemeClr val="accent1">
                    <a:lumMod val="75000"/>
                  </a:schemeClr>
                </a:solidFill>
              </a:rPr>
              <a:t> A perda da qualidade de segurado na DER.</a:t>
            </a:r>
          </a:p>
          <a:p>
            <a:pPr>
              <a:buFontTx/>
              <a:buChar char="-"/>
            </a:pPr>
            <a:r>
              <a:rPr lang="pt-BR" sz="2400" dirty="0">
                <a:solidFill>
                  <a:schemeClr val="accent1">
                    <a:lumMod val="75000"/>
                  </a:schemeClr>
                </a:solidFill>
              </a:rPr>
              <a:t> A conversão de tempo especial em comum até 13/11/2019.</a:t>
            </a:r>
          </a:p>
          <a:p>
            <a:pPr>
              <a:buFontTx/>
              <a:buChar char="-"/>
            </a:pPr>
            <a:r>
              <a:rPr lang="pt-BR" sz="2400" dirty="0">
                <a:solidFill>
                  <a:schemeClr val="accent1">
                    <a:lumMod val="75000"/>
                  </a:schemeClr>
                </a:solidFill>
              </a:rPr>
              <a:t> As pensões, a Lei 13.135, de 17/06/2015 e a EC 103/19</a:t>
            </a:r>
          </a:p>
          <a:p>
            <a:pPr>
              <a:buFontTx/>
              <a:buChar char="-"/>
            </a:pPr>
            <a:r>
              <a:rPr lang="pt-BR" sz="2400" dirty="0">
                <a:solidFill>
                  <a:schemeClr val="accent1">
                    <a:lumMod val="75000"/>
                  </a:schemeClr>
                </a:solidFill>
              </a:rPr>
              <a:t> As acumulações e os direitos adquiridos antes da EC 103/19</a:t>
            </a:r>
          </a:p>
          <a:p>
            <a:pPr>
              <a:buFontTx/>
              <a:buChar char="-"/>
            </a:pPr>
            <a:r>
              <a:rPr lang="pt-BR" sz="2400" dirty="0">
                <a:solidFill>
                  <a:schemeClr val="accent1">
                    <a:lumMod val="75000"/>
                  </a:schemeClr>
                </a:solidFill>
              </a:rPr>
              <a:t> A incapacidade permanente após a EC 103/19</a:t>
            </a:r>
          </a:p>
          <a:p>
            <a:pPr>
              <a:buFontTx/>
              <a:buChar char="-"/>
            </a:pPr>
            <a:r>
              <a:rPr lang="pt-BR" sz="2400" dirty="0">
                <a:solidFill>
                  <a:schemeClr val="accent1">
                    <a:lumMod val="75000"/>
                  </a:schemeClr>
                </a:solidFill>
              </a:rPr>
              <a:t> As prisões, a MP 871/2019 e a EC 103/2019</a:t>
            </a:r>
          </a:p>
          <a:p>
            <a:pPr>
              <a:buFontTx/>
              <a:buChar char="-"/>
            </a:pPr>
            <a:endParaRPr lang="pt-BR" sz="2400" dirty="0">
              <a:solidFill>
                <a:schemeClr val="accent1">
                  <a:lumMod val="75000"/>
                </a:schemeClr>
              </a:solidFill>
            </a:endParaRPr>
          </a:p>
          <a:p>
            <a:pPr>
              <a:buFontTx/>
              <a:buChar char="-"/>
            </a:pPr>
            <a:r>
              <a:rPr lang="pt-BR" sz="2400" dirty="0">
                <a:solidFill>
                  <a:schemeClr val="accent1">
                    <a:lumMod val="75000"/>
                  </a:schemeClr>
                </a:solidFill>
              </a:rPr>
              <a:t> Transição, genérica ou específica: há direito adquirido? </a:t>
            </a:r>
            <a:endParaRPr lang="pt-BR" sz="1350" dirty="0">
              <a:solidFill>
                <a:schemeClr val="accent1">
                  <a:lumMod val="75000"/>
                </a:schemeClr>
              </a:solidFill>
            </a:endParaRPr>
          </a:p>
          <a:p>
            <a:pPr>
              <a:buFontTx/>
              <a:buChar char="-"/>
            </a:pPr>
            <a:endParaRPr lang="pt-BR" sz="1350" dirty="0"/>
          </a:p>
          <a:p>
            <a:endParaRPr lang="pt-BR" sz="1350" dirty="0"/>
          </a:p>
          <a:p>
            <a:endParaRPr lang="pt-BR" sz="1350" dirty="0"/>
          </a:p>
          <a:p>
            <a:endParaRPr lang="pt-BR" sz="2700" dirty="0"/>
          </a:p>
          <a:p>
            <a:endParaRPr lang="pt-BR" sz="2700" dirty="0"/>
          </a:p>
        </p:txBody>
      </p:sp>
    </p:spTree>
    <p:extLst>
      <p:ext uri="{BB962C8B-B14F-4D97-AF65-F5344CB8AC3E}">
        <p14:creationId xmlns:p14="http://schemas.microsoft.com/office/powerpoint/2010/main" val="1206009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001643"/>
          </a:xfrm>
          <a:prstGeom prst="rect">
            <a:avLst/>
          </a:prstGeom>
        </p:spPr>
        <p:txBody>
          <a:bodyPr wrap="square">
            <a:spAutoFit/>
          </a:bodyPr>
          <a:lstStyle/>
          <a:p>
            <a:r>
              <a:rPr lang="en-US" sz="2400" b="1" u="sng" dirty="0">
                <a:solidFill>
                  <a:schemeClr val="accent1">
                    <a:lumMod val="75000"/>
                  </a:schemeClr>
                </a:solidFill>
              </a:rPr>
              <a:t>1 - APOSENTADORIA PROGRAMADA:</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b="1" dirty="0">
                <a:solidFill>
                  <a:srgbClr val="C00000"/>
                </a:solidFill>
              </a:rPr>
              <a:t>Para filiados ao RGPS a partir de 14 de novembro de 2019;</a:t>
            </a:r>
          </a:p>
          <a:p>
            <a:pPr marL="342900" indent="-342900">
              <a:buFont typeface="Arial" panose="020B0604020202020204" pitchFamily="34" charset="0"/>
              <a:buChar char="•"/>
            </a:pPr>
            <a:r>
              <a:rPr lang="pt-BR" sz="2400" dirty="0">
                <a:solidFill>
                  <a:srgbClr val="C00000"/>
                </a:solidFill>
              </a:rPr>
              <a:t>Cumprimento de carência	de 180 meses</a:t>
            </a:r>
          </a:p>
          <a:p>
            <a:pPr marL="342900" indent="-342900">
              <a:buFont typeface="Arial" panose="020B0604020202020204" pitchFamily="34" charset="0"/>
              <a:buChar char="•"/>
            </a:pPr>
            <a:r>
              <a:rPr lang="pt-BR" sz="2400" dirty="0">
                <a:solidFill>
                  <a:srgbClr val="C00000"/>
                </a:solidFill>
              </a:rPr>
              <a:t>Idade mínima de 65 e 62 anos (H/M)</a:t>
            </a:r>
          </a:p>
          <a:p>
            <a:pPr marL="342900" indent="-342900">
              <a:buFont typeface="Arial" panose="020B0604020202020204" pitchFamily="34" charset="0"/>
              <a:buChar char="•"/>
            </a:pPr>
            <a:r>
              <a:rPr lang="pt-BR" sz="2400" dirty="0">
                <a:solidFill>
                  <a:srgbClr val="C00000"/>
                </a:solidFill>
              </a:rPr>
              <a:t>Tempo de contribuição mínimo de 20 e 15 anos (H/M)</a:t>
            </a:r>
          </a:p>
          <a:p>
            <a:pPr marL="342900" indent="-342900">
              <a:buFont typeface="Arial" panose="020B0604020202020204" pitchFamily="34" charset="0"/>
              <a:buChar char="•"/>
            </a:pPr>
            <a:r>
              <a:rPr lang="pt-BR" sz="2400" dirty="0">
                <a:solidFill>
                  <a:srgbClr val="C00000"/>
                </a:solidFill>
              </a:rPr>
              <a:t>Pode ser adotada para quem se filiou ao RGPS antes da EC 103/2019?</a:t>
            </a:r>
          </a:p>
          <a:p>
            <a:pPr marL="342900" indent="-342900">
              <a:buFont typeface="Arial" panose="020B0604020202020204" pitchFamily="34" charset="0"/>
              <a:buChar char="•"/>
            </a:pPr>
            <a:r>
              <a:rPr lang="pt-BR" sz="2400" dirty="0">
                <a:solidFill>
                  <a:srgbClr val="C00000"/>
                </a:solidFill>
              </a:rPr>
              <a:t>Os períodos em que o segurado contribuinte individual e o facultativo tiverem contribuído com base na alíquota reduzida de 5% ou 11% pode ser considerado para fins de concessão da aposentadoria programada?</a:t>
            </a:r>
            <a:r>
              <a:rPr lang="pt-BR" sz="2400" u="sng" dirty="0">
                <a:solidFill>
                  <a:srgbClr val="C00000"/>
                </a:solidFill>
              </a:rPr>
              <a:t> Conflito entre o Decreto 3048 (art. 51, §2º) e a IN 128/2022 (art. 216, §1º)</a:t>
            </a:r>
          </a:p>
          <a:p>
            <a:pPr marL="342900" indent="-342900">
              <a:buFont typeface="Arial" panose="020B0604020202020204" pitchFamily="34" charset="0"/>
              <a:buChar char="•"/>
            </a:pPr>
            <a:r>
              <a:rPr lang="pt-BR" sz="2400" dirty="0">
                <a:solidFill>
                  <a:srgbClr val="C00000"/>
                </a:solidFill>
              </a:rPr>
              <a:t>RMI: 60% do salário de benefício, com acréscimo de 2% para cada ano de contribuição que exceder o tempo de 20/15 anos de contribuição (H/M).</a:t>
            </a:r>
            <a:endParaRPr lang="en-US" sz="2400" b="1" u="sng" dirty="0">
              <a:solidFill>
                <a:schemeClr val="accent1">
                  <a:lumMod val="75000"/>
                </a:schemeClr>
              </a:solidFill>
            </a:endParaRPr>
          </a:p>
        </p:txBody>
      </p:sp>
    </p:spTree>
    <p:extLst>
      <p:ext uri="{BB962C8B-B14F-4D97-AF65-F5344CB8AC3E}">
        <p14:creationId xmlns:p14="http://schemas.microsoft.com/office/powerpoint/2010/main" val="40436170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001643"/>
          </a:xfrm>
          <a:prstGeom prst="rect">
            <a:avLst/>
          </a:prstGeom>
        </p:spPr>
        <p:txBody>
          <a:bodyPr wrap="square">
            <a:spAutoFit/>
          </a:bodyPr>
          <a:lstStyle/>
          <a:p>
            <a:r>
              <a:rPr lang="en-US" sz="2400" b="1" u="sng" dirty="0">
                <a:solidFill>
                  <a:schemeClr val="accent1">
                    <a:lumMod val="75000"/>
                  </a:schemeClr>
                </a:solidFill>
              </a:rPr>
              <a:t>1.1 - APOSENTADORIA PROGRAMADA DO PROFESSOR:</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b="1" dirty="0">
                <a:solidFill>
                  <a:srgbClr val="C00000"/>
                </a:solidFill>
              </a:rPr>
              <a:t>Para professores filiados ao RGPS a partir de 14 de novembro de 2019 </a:t>
            </a:r>
            <a:r>
              <a:rPr lang="pt-BR" sz="2400" i="1" dirty="0">
                <a:solidFill>
                  <a:srgbClr val="C00000"/>
                </a:solidFill>
              </a:rPr>
              <a:t>(tempo de efetivo exercício das funções de magistério na educação infantil e no ensino fundamental e médio, incluindo, além da docência, direção de unidade escolar e coordenação e assessoramento pedagógico. Tema 965 do STF);</a:t>
            </a:r>
          </a:p>
          <a:p>
            <a:pPr marL="342900" indent="-342900">
              <a:buFont typeface="Arial" panose="020B0604020202020204" pitchFamily="34" charset="0"/>
              <a:buChar char="•"/>
            </a:pPr>
            <a:r>
              <a:rPr lang="pt-BR" sz="2400" dirty="0">
                <a:solidFill>
                  <a:srgbClr val="C00000"/>
                </a:solidFill>
              </a:rPr>
              <a:t>Cumprimento de carência de 180 meses</a:t>
            </a:r>
          </a:p>
          <a:p>
            <a:pPr marL="342900" indent="-342900">
              <a:buFont typeface="Arial" panose="020B0604020202020204" pitchFamily="34" charset="0"/>
              <a:buChar char="•"/>
            </a:pPr>
            <a:r>
              <a:rPr lang="pt-BR" sz="2400" dirty="0">
                <a:solidFill>
                  <a:srgbClr val="C00000"/>
                </a:solidFill>
              </a:rPr>
              <a:t>Idade mínima de 60 e 57 anos (H/M)</a:t>
            </a:r>
          </a:p>
          <a:p>
            <a:pPr marL="342900" indent="-342900">
              <a:buFont typeface="Arial" panose="020B0604020202020204" pitchFamily="34" charset="0"/>
              <a:buChar char="•"/>
            </a:pPr>
            <a:r>
              <a:rPr lang="pt-BR" sz="2400" dirty="0">
                <a:solidFill>
                  <a:srgbClr val="C00000"/>
                </a:solidFill>
              </a:rPr>
              <a:t>Tempo de contribuição mínimo de 25 anos (H/M)</a:t>
            </a:r>
          </a:p>
          <a:p>
            <a:pPr marL="342900" indent="-342900">
              <a:buFont typeface="Arial" panose="020B0604020202020204" pitchFamily="34" charset="0"/>
              <a:buChar char="•"/>
            </a:pPr>
            <a:r>
              <a:rPr lang="pt-BR" sz="2400" dirty="0">
                <a:solidFill>
                  <a:srgbClr val="C00000"/>
                </a:solidFill>
              </a:rPr>
              <a:t>RMI: 60% do salário de benefício, com acréscimo de 2% para cada ano de contribuição que exceder o tempo de 20/15 anos de contribuição (H/M).</a:t>
            </a:r>
            <a:endParaRPr lang="en-US" sz="2400" dirty="0">
              <a:solidFill>
                <a:srgbClr val="C00000"/>
              </a:solidFill>
            </a:endParaRPr>
          </a:p>
          <a:p>
            <a:endParaRPr lang="en-US" sz="2400" b="1" u="sng" dirty="0">
              <a:solidFill>
                <a:schemeClr val="accent1">
                  <a:lumMod val="75000"/>
                </a:schemeClr>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637617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83464" y="338328"/>
            <a:ext cx="8092440" cy="6186309"/>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2.1: APOSENTADORIA POR TEMPO DE CONTRIBUIÇÃO ORIGINAL:</a:t>
            </a:r>
          </a:p>
          <a:p>
            <a:pPr marL="342900" indent="-342900">
              <a:buFont typeface="Arial" panose="020B0604020202020204" pitchFamily="34" charset="0"/>
              <a:buChar char="•"/>
            </a:pPr>
            <a:r>
              <a:rPr lang="pt-BR" sz="2000" b="1" dirty="0">
                <a:solidFill>
                  <a:srgbClr val="C00000"/>
                </a:solidFill>
              </a:rPr>
              <a:t>Para filiados com DIR até 13/11/2019</a:t>
            </a:r>
          </a:p>
          <a:p>
            <a:pPr marL="342900" indent="-342900">
              <a:buFont typeface="Arial" panose="020B0604020202020204" pitchFamily="34" charset="0"/>
              <a:buChar char="•"/>
            </a:pPr>
            <a:r>
              <a:rPr lang="pt-BR" sz="2000" dirty="0">
                <a:solidFill>
                  <a:srgbClr val="C00000"/>
                </a:solidFill>
              </a:rPr>
              <a:t>Cumprimento de carência de 180 meses (ou tabela do art. 142 da Lei 8.213/91)</a:t>
            </a:r>
          </a:p>
          <a:p>
            <a:pPr marL="342900" indent="-342900">
              <a:buFont typeface="Arial" panose="020B0604020202020204" pitchFamily="34" charset="0"/>
              <a:buChar char="•"/>
            </a:pPr>
            <a:r>
              <a:rPr lang="pt-BR" sz="2000" dirty="0">
                <a:solidFill>
                  <a:srgbClr val="C00000"/>
                </a:solidFill>
              </a:rPr>
              <a:t>Sem idade mínima</a:t>
            </a:r>
          </a:p>
          <a:p>
            <a:pPr marL="342900" indent="-342900">
              <a:buFont typeface="Arial" panose="020B0604020202020204" pitchFamily="34" charset="0"/>
              <a:buChar char="•"/>
            </a:pPr>
            <a:r>
              <a:rPr lang="pt-BR" sz="2000" dirty="0">
                <a:solidFill>
                  <a:srgbClr val="C00000"/>
                </a:solidFill>
              </a:rPr>
              <a:t>Tempo de contribuição mínimo de 35 e 30 anos (H/M)</a:t>
            </a:r>
          </a:p>
          <a:p>
            <a:pPr marL="342900" indent="-342900">
              <a:buFont typeface="Arial" panose="020B0604020202020204" pitchFamily="34" charset="0"/>
              <a:buChar char="•"/>
            </a:pPr>
            <a:r>
              <a:rPr lang="pt-BR" sz="2000" dirty="0">
                <a:solidFill>
                  <a:srgbClr val="C00000"/>
                </a:solidFill>
              </a:rPr>
              <a:t>Cálculo do salário de benefício composto pela média aritmética simples de 80% dos maiores salários de contribuição constantes no PBC.</a:t>
            </a:r>
          </a:p>
          <a:p>
            <a:pPr marL="342900" indent="-342900">
              <a:buFont typeface="Arial" panose="020B0604020202020204" pitchFamily="34" charset="0"/>
              <a:buChar char="•"/>
            </a:pPr>
            <a:r>
              <a:rPr lang="pt-BR" sz="2000" dirty="0">
                <a:solidFill>
                  <a:srgbClr val="C00000"/>
                </a:solidFill>
              </a:rPr>
              <a:t>Aposentadoria do professor – 30/25 anos de TC (H/M), s/idade mínima</a:t>
            </a:r>
          </a:p>
          <a:p>
            <a:pPr marL="342900" indent="-342900">
              <a:buFont typeface="Arial" panose="020B0604020202020204" pitchFamily="34" charset="0"/>
              <a:buChar char="•"/>
            </a:pPr>
            <a:r>
              <a:rPr lang="pt-BR" sz="2000" dirty="0">
                <a:solidFill>
                  <a:srgbClr val="C00000"/>
                </a:solidFill>
              </a:rPr>
              <a:t>Aposentadoria proporcional – art. 9º EC 20/98, pedágio c/idade mínima</a:t>
            </a:r>
          </a:p>
          <a:p>
            <a:pPr marL="342900" indent="-342900">
              <a:buFontTx/>
              <a:buChar char="-"/>
            </a:pPr>
            <a:endParaRPr lang="pt-BR" sz="2000" dirty="0">
              <a:solidFill>
                <a:srgbClr val="C00000"/>
              </a:solidFill>
            </a:endParaRPr>
          </a:p>
          <a:p>
            <a:r>
              <a:rPr lang="pt-BR" sz="2000" dirty="0">
                <a:solidFill>
                  <a:srgbClr val="C00000"/>
                </a:solidFill>
              </a:rPr>
              <a:t>*2.1.1. Aposentadoria com aplicação de fator previdenciário, inclusive a do professor e a proporcional</a:t>
            </a:r>
          </a:p>
          <a:p>
            <a:r>
              <a:rPr lang="pt-BR" sz="2000" dirty="0">
                <a:solidFill>
                  <a:srgbClr val="C00000"/>
                </a:solidFill>
              </a:rPr>
              <a:t>*2.1.2. Aposentadoria sem aplicação do fator previdenciário, quando a soma da idade e do tempo de contribuição superar 95/85 pontos (até 30/12/2018) e 96/86 pontos (até 13/11/19)</a:t>
            </a:r>
            <a:endParaRPr lang="en-US" sz="2400" b="1" u="sng" dirty="0">
              <a:solidFill>
                <a:schemeClr val="accent1">
                  <a:lumMod val="75000"/>
                </a:schemeClr>
              </a:solidFill>
            </a:endParaRPr>
          </a:p>
        </p:txBody>
      </p:sp>
    </p:spTree>
    <p:extLst>
      <p:ext uri="{BB962C8B-B14F-4D97-AF65-F5344CB8AC3E}">
        <p14:creationId xmlns:p14="http://schemas.microsoft.com/office/powerpoint/2010/main" val="482604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83464" y="338328"/>
            <a:ext cx="8092440" cy="6370975"/>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r>
              <a:rPr lang="pt-BR" sz="2400" dirty="0">
                <a:solidFill>
                  <a:srgbClr val="C00000"/>
                </a:solidFill>
              </a:rPr>
              <a:t>(Parêntesis)</a:t>
            </a:r>
          </a:p>
          <a:p>
            <a:endParaRPr lang="pt-BR" sz="2400" b="1" u="sng" dirty="0">
              <a:solidFill>
                <a:srgbClr val="C00000"/>
              </a:solidFill>
            </a:endParaRPr>
          </a:p>
          <a:p>
            <a:r>
              <a:rPr lang="en-US" sz="2400" dirty="0">
                <a:solidFill>
                  <a:srgbClr val="C00000"/>
                </a:solidFill>
              </a:rPr>
              <a:t>a </a:t>
            </a:r>
            <a:r>
              <a:rPr lang="en-US" sz="2400" dirty="0" err="1">
                <a:solidFill>
                  <a:srgbClr val="C00000"/>
                </a:solidFill>
              </a:rPr>
              <a:t>aposentadoria</a:t>
            </a:r>
            <a:r>
              <a:rPr lang="en-US" sz="2400" dirty="0">
                <a:solidFill>
                  <a:srgbClr val="C00000"/>
                </a:solidFill>
              </a:rPr>
              <a:t> </a:t>
            </a:r>
            <a:r>
              <a:rPr lang="en-US" sz="2400" dirty="0" err="1">
                <a:solidFill>
                  <a:srgbClr val="C00000"/>
                </a:solidFill>
              </a:rPr>
              <a:t>proporcional</a:t>
            </a:r>
            <a:r>
              <a:rPr lang="en-US" sz="2400" dirty="0">
                <a:solidFill>
                  <a:srgbClr val="C00000"/>
                </a:solidFill>
              </a:rPr>
              <a:t> </a:t>
            </a:r>
            <a:r>
              <a:rPr lang="en-US" sz="2400" dirty="0" err="1">
                <a:solidFill>
                  <a:srgbClr val="C00000"/>
                </a:solidFill>
              </a:rPr>
              <a:t>existia</a:t>
            </a:r>
            <a:r>
              <a:rPr lang="en-US" sz="2400" dirty="0">
                <a:solidFill>
                  <a:srgbClr val="C00000"/>
                </a:solidFill>
              </a:rPr>
              <a:t> </a:t>
            </a:r>
            <a:r>
              <a:rPr lang="en-US" sz="2400" dirty="0" err="1">
                <a:solidFill>
                  <a:srgbClr val="C00000"/>
                </a:solidFill>
              </a:rPr>
              <a:t>pela</a:t>
            </a:r>
            <a:r>
              <a:rPr lang="en-US" sz="2400" dirty="0">
                <a:solidFill>
                  <a:srgbClr val="C00000"/>
                </a:solidFill>
              </a:rPr>
              <a:t> </a:t>
            </a:r>
            <a:r>
              <a:rPr lang="en-US" sz="2400" dirty="0" err="1">
                <a:solidFill>
                  <a:srgbClr val="C00000"/>
                </a:solidFill>
              </a:rPr>
              <a:t>regra</a:t>
            </a:r>
            <a:r>
              <a:rPr lang="en-US" sz="2400" dirty="0">
                <a:solidFill>
                  <a:srgbClr val="C00000"/>
                </a:solidFill>
              </a:rPr>
              <a:t> do art. 9º da EC 20/98, agora </a:t>
            </a:r>
            <a:r>
              <a:rPr lang="en-US" sz="2400" dirty="0" err="1">
                <a:solidFill>
                  <a:srgbClr val="C00000"/>
                </a:solidFill>
              </a:rPr>
              <a:t>revogada</a:t>
            </a:r>
            <a:r>
              <a:rPr lang="en-US" sz="2400" dirty="0">
                <a:solidFill>
                  <a:srgbClr val="C00000"/>
                </a:solidFill>
              </a:rPr>
              <a:t> </a:t>
            </a:r>
            <a:r>
              <a:rPr lang="en-US" sz="2400" dirty="0" err="1">
                <a:solidFill>
                  <a:srgbClr val="C00000"/>
                </a:solidFill>
              </a:rPr>
              <a:t>pela</a:t>
            </a:r>
            <a:r>
              <a:rPr lang="en-US" sz="2400" dirty="0">
                <a:solidFill>
                  <a:srgbClr val="C00000"/>
                </a:solidFill>
              </a:rPr>
              <a:t> EC 103/2019. </a:t>
            </a:r>
          </a:p>
          <a:p>
            <a:pPr>
              <a:buFontTx/>
              <a:buChar char="-"/>
            </a:pPr>
            <a:r>
              <a:rPr lang="en-US" sz="2400" dirty="0">
                <a:solidFill>
                  <a:srgbClr val="C00000"/>
                </a:solidFill>
              </a:rPr>
              <a:t> </a:t>
            </a:r>
            <a:r>
              <a:rPr lang="en-US" sz="2400" dirty="0" err="1">
                <a:solidFill>
                  <a:srgbClr val="C00000"/>
                </a:solidFill>
              </a:rPr>
              <a:t>Requisitos</a:t>
            </a:r>
            <a:r>
              <a:rPr lang="en-US" sz="2400" dirty="0">
                <a:solidFill>
                  <a:srgbClr val="C00000"/>
                </a:solidFill>
              </a:rPr>
              <a:t>: 53/48 </a:t>
            </a:r>
            <a:r>
              <a:rPr lang="en-US" sz="2400" dirty="0" err="1">
                <a:solidFill>
                  <a:srgbClr val="C00000"/>
                </a:solidFill>
              </a:rPr>
              <a:t>anos</a:t>
            </a:r>
            <a:r>
              <a:rPr lang="en-US" sz="2400" dirty="0">
                <a:solidFill>
                  <a:srgbClr val="C00000"/>
                </a:solidFill>
              </a:rPr>
              <a:t> de </a:t>
            </a:r>
            <a:r>
              <a:rPr lang="en-US" sz="2400" dirty="0" err="1">
                <a:solidFill>
                  <a:srgbClr val="C00000"/>
                </a:solidFill>
              </a:rPr>
              <a:t>idade</a:t>
            </a:r>
            <a:r>
              <a:rPr lang="en-US" sz="2400" dirty="0">
                <a:solidFill>
                  <a:srgbClr val="C00000"/>
                </a:solidFill>
              </a:rPr>
              <a:t> (H/M), 30/25 </a:t>
            </a:r>
            <a:r>
              <a:rPr lang="en-US" sz="2400" dirty="0" err="1">
                <a:solidFill>
                  <a:srgbClr val="C00000"/>
                </a:solidFill>
              </a:rPr>
              <a:t>anos</a:t>
            </a:r>
            <a:r>
              <a:rPr lang="en-US" sz="2400" dirty="0">
                <a:solidFill>
                  <a:srgbClr val="C00000"/>
                </a:solidFill>
              </a:rPr>
              <a:t> de TC (H/M) e </a:t>
            </a:r>
            <a:r>
              <a:rPr lang="en-US" sz="2400" dirty="0" err="1">
                <a:solidFill>
                  <a:srgbClr val="C00000"/>
                </a:solidFill>
              </a:rPr>
              <a:t>pedágio</a:t>
            </a:r>
            <a:r>
              <a:rPr lang="en-US" sz="2400" dirty="0">
                <a:solidFill>
                  <a:srgbClr val="C00000"/>
                </a:solidFill>
              </a:rPr>
              <a:t>. </a:t>
            </a:r>
          </a:p>
          <a:p>
            <a:pPr>
              <a:buFontTx/>
              <a:buChar char="-"/>
            </a:pPr>
            <a:r>
              <a:rPr lang="en-US" sz="2400" dirty="0">
                <a:solidFill>
                  <a:srgbClr val="C00000"/>
                </a:solidFill>
              </a:rPr>
              <a:t> O tempo </a:t>
            </a:r>
            <a:r>
              <a:rPr lang="en-US" sz="2400" dirty="0" err="1">
                <a:solidFill>
                  <a:srgbClr val="C00000"/>
                </a:solidFill>
              </a:rPr>
              <a:t>adicional</a:t>
            </a:r>
            <a:r>
              <a:rPr lang="en-US" sz="2400" dirty="0">
                <a:solidFill>
                  <a:srgbClr val="C00000"/>
                </a:solidFill>
              </a:rPr>
              <a:t> é de 40% do tempo </a:t>
            </a:r>
            <a:r>
              <a:rPr lang="en-US" sz="2400" dirty="0" err="1">
                <a:solidFill>
                  <a:srgbClr val="C00000"/>
                </a:solidFill>
              </a:rPr>
              <a:t>que</a:t>
            </a:r>
            <a:r>
              <a:rPr lang="en-US" sz="2400" dirty="0">
                <a:solidFill>
                  <a:srgbClr val="C00000"/>
                </a:solidFill>
              </a:rPr>
              <a:t> </a:t>
            </a:r>
            <a:r>
              <a:rPr lang="en-US" sz="2400" dirty="0" err="1">
                <a:solidFill>
                  <a:srgbClr val="C00000"/>
                </a:solidFill>
              </a:rPr>
              <a:t>faltava</a:t>
            </a:r>
            <a:r>
              <a:rPr lang="en-US" sz="2400" dirty="0">
                <a:solidFill>
                  <a:srgbClr val="C00000"/>
                </a:solidFill>
              </a:rPr>
              <a:t>, </a:t>
            </a:r>
            <a:r>
              <a:rPr lang="en-US" sz="2400" dirty="0" err="1">
                <a:solidFill>
                  <a:srgbClr val="C00000"/>
                </a:solidFill>
              </a:rPr>
              <a:t>na</a:t>
            </a:r>
            <a:r>
              <a:rPr lang="en-US" sz="2400" dirty="0">
                <a:solidFill>
                  <a:srgbClr val="C00000"/>
                </a:solidFill>
              </a:rPr>
              <a:t> data da EC 20 </a:t>
            </a:r>
            <a:r>
              <a:rPr lang="en-US" sz="2400" dirty="0" err="1">
                <a:solidFill>
                  <a:srgbClr val="C00000"/>
                </a:solidFill>
              </a:rPr>
              <a:t>em</a:t>
            </a:r>
            <a:r>
              <a:rPr lang="en-US" sz="2400" dirty="0">
                <a:solidFill>
                  <a:srgbClr val="C00000"/>
                </a:solidFill>
              </a:rPr>
              <a:t> 16/12/98, para </a:t>
            </a:r>
            <a:r>
              <a:rPr lang="en-US" sz="2400" dirty="0" err="1">
                <a:solidFill>
                  <a:srgbClr val="C00000"/>
                </a:solidFill>
              </a:rPr>
              <a:t>atingir</a:t>
            </a:r>
            <a:r>
              <a:rPr lang="en-US" sz="2400" dirty="0">
                <a:solidFill>
                  <a:srgbClr val="C00000"/>
                </a:solidFill>
              </a:rPr>
              <a:t> o tempo da </a:t>
            </a:r>
            <a:r>
              <a:rPr lang="en-US" sz="2400" dirty="0" err="1">
                <a:solidFill>
                  <a:srgbClr val="C00000"/>
                </a:solidFill>
              </a:rPr>
              <a:t>aposentadoria</a:t>
            </a:r>
            <a:r>
              <a:rPr lang="en-US" sz="2400" dirty="0">
                <a:solidFill>
                  <a:srgbClr val="C00000"/>
                </a:solidFill>
              </a:rPr>
              <a:t> integral - 35/30 (H/M).</a:t>
            </a:r>
          </a:p>
          <a:p>
            <a:endParaRPr lang="en-US" sz="2400" u="sng" dirty="0">
              <a:solidFill>
                <a:srgbClr val="C00000"/>
              </a:solidFill>
            </a:endParaRPr>
          </a:p>
          <a:p>
            <a:r>
              <a:rPr lang="en-US" sz="2400" u="sng" dirty="0">
                <a:solidFill>
                  <a:srgbClr val="C00000"/>
                </a:solidFill>
              </a:rPr>
              <a:t>RENDA MENSAL INICIAL:</a:t>
            </a:r>
            <a:r>
              <a:rPr lang="en-US" sz="2400" dirty="0">
                <a:solidFill>
                  <a:srgbClr val="C00000"/>
                </a:solidFill>
              </a:rPr>
              <a:t> </a:t>
            </a:r>
          </a:p>
          <a:p>
            <a:r>
              <a:rPr lang="en-US" sz="2400" dirty="0">
                <a:solidFill>
                  <a:srgbClr val="C00000"/>
                </a:solidFill>
              </a:rPr>
              <a:t>B42 Integral: 100% do </a:t>
            </a:r>
            <a:r>
              <a:rPr lang="en-US" sz="2400" dirty="0" err="1">
                <a:solidFill>
                  <a:srgbClr val="C00000"/>
                </a:solidFill>
              </a:rPr>
              <a:t>salário</a:t>
            </a:r>
            <a:r>
              <a:rPr lang="en-US" sz="2400" dirty="0">
                <a:solidFill>
                  <a:srgbClr val="C00000"/>
                </a:solidFill>
              </a:rPr>
              <a:t>-de-</a:t>
            </a:r>
            <a:r>
              <a:rPr lang="en-US" sz="2400" dirty="0" err="1">
                <a:solidFill>
                  <a:srgbClr val="C00000"/>
                </a:solidFill>
              </a:rPr>
              <a:t>benefício</a:t>
            </a:r>
            <a:r>
              <a:rPr lang="en-US" sz="2400" dirty="0">
                <a:solidFill>
                  <a:srgbClr val="C00000"/>
                </a:solidFill>
              </a:rPr>
              <a:t>; </a:t>
            </a:r>
          </a:p>
          <a:p>
            <a:r>
              <a:rPr lang="en-US" sz="2400" dirty="0">
                <a:solidFill>
                  <a:srgbClr val="C00000"/>
                </a:solidFill>
              </a:rPr>
              <a:t>B42 </a:t>
            </a:r>
            <a:r>
              <a:rPr lang="en-US" sz="2400" dirty="0" err="1">
                <a:solidFill>
                  <a:srgbClr val="C00000"/>
                </a:solidFill>
              </a:rPr>
              <a:t>Proporcional</a:t>
            </a:r>
            <a:r>
              <a:rPr lang="en-US" sz="2400" dirty="0">
                <a:solidFill>
                  <a:srgbClr val="C00000"/>
                </a:solidFill>
              </a:rPr>
              <a:t>: 70% do SB + 5% para </a:t>
            </a:r>
            <a:r>
              <a:rPr lang="en-US" sz="2400" dirty="0" err="1">
                <a:solidFill>
                  <a:srgbClr val="C00000"/>
                </a:solidFill>
              </a:rPr>
              <a:t>cada</a:t>
            </a:r>
            <a:r>
              <a:rPr lang="en-US" sz="2400" dirty="0">
                <a:solidFill>
                  <a:srgbClr val="C00000"/>
                </a:solidFill>
              </a:rPr>
              <a:t> </a:t>
            </a:r>
            <a:r>
              <a:rPr lang="en-US" sz="2400" dirty="0" err="1">
                <a:solidFill>
                  <a:srgbClr val="C00000"/>
                </a:solidFill>
              </a:rPr>
              <a:t>ano</a:t>
            </a:r>
            <a:r>
              <a:rPr lang="en-US" sz="2400" dirty="0">
                <a:solidFill>
                  <a:srgbClr val="C00000"/>
                </a:solidFill>
              </a:rPr>
              <a:t> </a:t>
            </a:r>
            <a:r>
              <a:rPr lang="en-US" sz="2400" dirty="0" err="1">
                <a:solidFill>
                  <a:srgbClr val="C00000"/>
                </a:solidFill>
              </a:rPr>
              <a:t>que</a:t>
            </a:r>
            <a:r>
              <a:rPr lang="en-US" sz="2400" dirty="0">
                <a:solidFill>
                  <a:srgbClr val="C00000"/>
                </a:solidFill>
              </a:rPr>
              <a:t> </a:t>
            </a:r>
            <a:r>
              <a:rPr lang="en-US" sz="2400" dirty="0" err="1">
                <a:solidFill>
                  <a:srgbClr val="C00000"/>
                </a:solidFill>
              </a:rPr>
              <a:t>supere</a:t>
            </a:r>
            <a:r>
              <a:rPr lang="en-US" sz="2400" dirty="0">
                <a:solidFill>
                  <a:srgbClr val="C00000"/>
                </a:solidFill>
              </a:rPr>
              <a:t> 30/25 </a:t>
            </a:r>
            <a:r>
              <a:rPr lang="en-US" sz="2400" dirty="0" err="1">
                <a:solidFill>
                  <a:srgbClr val="C00000"/>
                </a:solidFill>
              </a:rPr>
              <a:t>anos</a:t>
            </a:r>
            <a:r>
              <a:rPr lang="en-US" sz="2400" dirty="0">
                <a:solidFill>
                  <a:srgbClr val="C00000"/>
                </a:solidFill>
              </a:rPr>
              <a:t> de TC</a:t>
            </a:r>
            <a:endParaRPr lang="pt-BR" sz="2400"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363247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4893647"/>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2.2: APOSENTADORIA POR TEMPO DE CONTRIBUIÇÃO DAS REGRAS DE TRANSIÇÃO DA EC 103/2019:</a:t>
            </a:r>
          </a:p>
          <a:p>
            <a:pPr marL="342900" indent="-342900">
              <a:buFont typeface="Arial" panose="020B0604020202020204" pitchFamily="34" charset="0"/>
              <a:buChar char="•"/>
            </a:pPr>
            <a:r>
              <a:rPr lang="pt-BR" sz="2000" b="1" dirty="0">
                <a:solidFill>
                  <a:srgbClr val="C00000"/>
                </a:solidFill>
              </a:rPr>
              <a:t>Para filiados que não implementaram TODOS os requisitos até 13/11/2019</a:t>
            </a:r>
          </a:p>
          <a:p>
            <a:pPr marL="342900" indent="-342900">
              <a:buFont typeface="Arial" panose="020B0604020202020204" pitchFamily="34" charset="0"/>
              <a:buChar char="•"/>
            </a:pPr>
            <a:r>
              <a:rPr lang="pt-BR" sz="2000" dirty="0">
                <a:solidFill>
                  <a:srgbClr val="C00000"/>
                </a:solidFill>
              </a:rPr>
              <a:t>Cumprimento de carência de 180 meses (e a tabela do art. 142 da Lei 8.213/91?) </a:t>
            </a:r>
          </a:p>
          <a:p>
            <a:pPr marL="342900" indent="-342900">
              <a:buFont typeface="Arial" panose="020B0604020202020204" pitchFamily="34" charset="0"/>
              <a:buChar char="•"/>
            </a:pPr>
            <a:r>
              <a:rPr lang="pt-BR" sz="2000" dirty="0">
                <a:solidFill>
                  <a:srgbClr val="C00000"/>
                </a:solidFill>
              </a:rPr>
              <a:t>Tempo de contribuição mínimo de 35 e 30 anos (H/M), e requisitos adicionais conforme as regras de transição</a:t>
            </a:r>
          </a:p>
          <a:p>
            <a:pPr marL="342900" indent="-342900">
              <a:buFontTx/>
              <a:buChar char="-"/>
            </a:pPr>
            <a:endParaRPr lang="pt-BR" sz="2400" dirty="0"/>
          </a:p>
          <a:p>
            <a:pPr marL="342900" indent="-342900">
              <a:buFontTx/>
              <a:buChar char="-"/>
            </a:pPr>
            <a:endParaRPr lang="pt-BR" sz="2400" dirty="0"/>
          </a:p>
          <a:p>
            <a:endParaRPr lang="en-US" sz="2400" b="1" u="sng" dirty="0">
              <a:solidFill>
                <a:schemeClr val="accent1">
                  <a:lumMod val="75000"/>
                </a:schemeClr>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516554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032421"/>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2.2: APTC - REGRA DE TRANSIÇÃO 1</a:t>
            </a:r>
          </a:p>
          <a:p>
            <a:endParaRPr lang="pt-BR" sz="1400" b="1" dirty="0">
              <a:solidFill>
                <a:srgbClr val="C00000"/>
              </a:solidFill>
            </a:endParaRPr>
          </a:p>
          <a:p>
            <a:r>
              <a:rPr lang="pt-BR" sz="2400" b="1" dirty="0">
                <a:solidFill>
                  <a:srgbClr val="C00000"/>
                </a:solidFill>
              </a:rPr>
              <a:t>TRANSIÇÃO POR PONTOS – art. 15</a:t>
            </a:r>
          </a:p>
          <a:p>
            <a:endParaRPr lang="pt-BR" sz="2400" dirty="0">
              <a:solidFill>
                <a:srgbClr val="C00000"/>
              </a:solidFill>
            </a:endParaRPr>
          </a:p>
          <a:p>
            <a:r>
              <a:rPr lang="pt-BR" sz="2400" dirty="0">
                <a:solidFill>
                  <a:srgbClr val="C00000"/>
                </a:solidFill>
              </a:rPr>
              <a:t>- 96/86 pontos. Aumenta um ponto a cada ano até 2033. </a:t>
            </a:r>
          </a:p>
          <a:p>
            <a:pPr lvl="1"/>
            <a:r>
              <a:rPr lang="pt-BR" dirty="0">
                <a:solidFill>
                  <a:srgbClr val="C00000"/>
                </a:solidFill>
              </a:rPr>
              <a:t>Ex.: em 01/01/2022 – 89 pontos para a mulher e 99 pontos para o homem, desde que conte com 30/35 anos de TC.</a:t>
            </a:r>
          </a:p>
          <a:p>
            <a:r>
              <a:rPr lang="pt-BR" sz="2400" dirty="0">
                <a:solidFill>
                  <a:srgbClr val="C00000"/>
                </a:solidFill>
              </a:rPr>
              <a:t>- Até chegar a 100 pontos em 2033 (mulher: 60+40) e a 105 pontos em 2028 (homem: 65+40)</a:t>
            </a:r>
          </a:p>
          <a:p>
            <a:r>
              <a:rPr lang="pt-BR" sz="2400" dirty="0">
                <a:solidFill>
                  <a:srgbClr val="C00000"/>
                </a:solidFill>
              </a:rPr>
              <a:t>- Para professores com 30/25 anos de contribuição, serão 91/81 pontos, aumentando um ponto a cada ano, a partir de 01/01/2020, até chegar a 100/92.</a:t>
            </a:r>
          </a:p>
          <a:p>
            <a:r>
              <a:rPr lang="pt-BR" sz="2400" dirty="0">
                <a:solidFill>
                  <a:srgbClr val="C00000"/>
                </a:solidFill>
              </a:rPr>
              <a:t>- Valor do SB, conforme art. 26 da EC 103/2019: 60% da média integral de todos os salários desde 07/1994 + 2% a cada ano que passar de 20/15 anos (H/M)</a:t>
            </a:r>
            <a:endParaRPr lang="pt-BR" sz="1100" dirty="0">
              <a:solidFill>
                <a:srgbClr val="C00000"/>
              </a:solidFill>
            </a:endParaRPr>
          </a:p>
        </p:txBody>
      </p:sp>
    </p:spTree>
    <p:extLst>
      <p:ext uri="{BB962C8B-B14F-4D97-AF65-F5344CB8AC3E}">
        <p14:creationId xmlns:p14="http://schemas.microsoft.com/office/powerpoint/2010/main" val="3480737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570756"/>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2.2: APTC - REGRA DE TRANSIÇÃO 2</a:t>
            </a:r>
          </a:p>
          <a:p>
            <a:endParaRPr lang="pt-BR" sz="2400" b="1" dirty="0"/>
          </a:p>
          <a:p>
            <a:r>
              <a:rPr lang="pt-BR" sz="2400" b="1" dirty="0">
                <a:solidFill>
                  <a:srgbClr val="C00000"/>
                </a:solidFill>
              </a:rPr>
              <a:t>TRANSIÇÃO POR </a:t>
            </a:r>
            <a:r>
              <a:rPr lang="pt-BR" sz="2000" b="1" dirty="0">
                <a:solidFill>
                  <a:srgbClr val="C00000"/>
                </a:solidFill>
              </a:rPr>
              <a:t>TEMPO DE CONTRIBUIÇÃO COM IDADE MÍNIMA PROGRESSIVA – ART. 16 DA EC 103/2019</a:t>
            </a:r>
          </a:p>
          <a:p>
            <a:endParaRPr lang="pt-BR" sz="2400" dirty="0">
              <a:solidFill>
                <a:srgbClr val="C00000"/>
              </a:solidFill>
            </a:endParaRPr>
          </a:p>
          <a:p>
            <a:r>
              <a:rPr lang="pt-BR" sz="2400" dirty="0">
                <a:solidFill>
                  <a:srgbClr val="C00000"/>
                </a:solidFill>
              </a:rPr>
              <a:t>- Idade mínima de 56 anos (M) e 61 anos (H)</a:t>
            </a:r>
          </a:p>
          <a:p>
            <a:r>
              <a:rPr lang="pt-BR" sz="2400" dirty="0">
                <a:solidFill>
                  <a:srgbClr val="C00000"/>
                </a:solidFill>
              </a:rPr>
              <a:t>- Aumenta 6 meses a cada ano, a partir de 01/01/2020, até 2031 para as mulheres (até chegar a 62 anos) e até 2027 para os homens (até chegar aos 65 anos)</a:t>
            </a:r>
          </a:p>
          <a:p>
            <a:endParaRPr lang="pt-BR" sz="2400" dirty="0">
              <a:solidFill>
                <a:srgbClr val="C00000"/>
              </a:solidFill>
            </a:endParaRPr>
          </a:p>
          <a:p>
            <a:r>
              <a:rPr lang="pt-BR" sz="2400" dirty="0">
                <a:solidFill>
                  <a:srgbClr val="C00000"/>
                </a:solidFill>
              </a:rPr>
              <a:t>- Valor do SB, conforme art. 26 da EC 103/2019: 60% da média integral de todos os salários desde 07/1994 + 2% a cada ano que passar de 20/15 anos (H/M)</a:t>
            </a:r>
            <a:endParaRPr lang="en-US" sz="2400" b="1" u="sng" dirty="0">
              <a:solidFill>
                <a:schemeClr val="accent1">
                  <a:lumMod val="75000"/>
                </a:schemeClr>
              </a:solidFill>
            </a:endParaRPr>
          </a:p>
        </p:txBody>
      </p:sp>
    </p:spTree>
    <p:extLst>
      <p:ext uri="{BB962C8B-B14F-4D97-AF65-F5344CB8AC3E}">
        <p14:creationId xmlns:p14="http://schemas.microsoft.com/office/powerpoint/2010/main" val="784170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186309"/>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2.2: APTC - REGRA DE TRANSIÇÃO 3</a:t>
            </a:r>
          </a:p>
          <a:p>
            <a:endParaRPr lang="pt-BR" sz="2000" b="1" dirty="0">
              <a:solidFill>
                <a:srgbClr val="C00000"/>
              </a:solidFill>
            </a:endParaRPr>
          </a:p>
          <a:p>
            <a:r>
              <a:rPr lang="pt-BR" sz="2000" b="1" dirty="0">
                <a:solidFill>
                  <a:srgbClr val="C00000"/>
                </a:solidFill>
              </a:rPr>
              <a:t>TRANSIÇÃO COM PEDÁGIO DE 50% - art. 17</a:t>
            </a:r>
            <a:endParaRPr lang="pt-BR" b="1" dirty="0">
              <a:solidFill>
                <a:srgbClr val="C00000"/>
              </a:solidFill>
            </a:endParaRPr>
          </a:p>
          <a:p>
            <a:endParaRPr lang="pt-BR" sz="2000" dirty="0">
              <a:solidFill>
                <a:srgbClr val="C00000"/>
              </a:solidFill>
            </a:endParaRPr>
          </a:p>
          <a:p>
            <a:r>
              <a:rPr lang="pt-BR" sz="2000" dirty="0">
                <a:solidFill>
                  <a:srgbClr val="C00000"/>
                </a:solidFill>
              </a:rPr>
              <a:t>- Aquele que estiver a dois anos de completar os 35/30 anos de TC para a aposentadoria por tempo de contribuição, na data da Emenda, em 13/11/2019, se aposentará com o cumprimento do pedágio de 50% do tempo que faltar para a aposentadoria.</a:t>
            </a:r>
          </a:p>
          <a:p>
            <a:pPr lvl="1"/>
            <a:endParaRPr lang="pt-BR" sz="2000" dirty="0">
              <a:solidFill>
                <a:srgbClr val="C00000"/>
              </a:solidFill>
            </a:endParaRPr>
          </a:p>
          <a:p>
            <a:pPr lvl="1"/>
            <a:r>
              <a:rPr lang="pt-BR" sz="2000" dirty="0">
                <a:solidFill>
                  <a:srgbClr val="C00000"/>
                </a:solidFill>
              </a:rPr>
              <a:t>Ex.: Se faltar um ano, terá que contribuir por um ano e seis meses</a:t>
            </a:r>
          </a:p>
          <a:p>
            <a:endParaRPr lang="pt-BR" sz="2000" dirty="0">
              <a:solidFill>
                <a:srgbClr val="C00000"/>
              </a:solidFill>
            </a:endParaRPr>
          </a:p>
          <a:p>
            <a:r>
              <a:rPr lang="pt-BR" sz="2000" dirty="0">
                <a:solidFill>
                  <a:srgbClr val="C00000"/>
                </a:solidFill>
              </a:rPr>
              <a:t>- O benefício concedido terá seu valor apurado de acordo com a média aritmética simples dos salários de contribuição e das remunerações, calculada na forma da lei, multiplicada pelo fator previdenciário, calculado na forma do disposto nos </a:t>
            </a:r>
            <a:r>
              <a:rPr lang="pt-BR" sz="2000" dirty="0">
                <a:solidFill>
                  <a:srgbClr val="C00000"/>
                </a:solidFill>
                <a:hlinkClick r:id="rId2"/>
              </a:rPr>
              <a:t>§§ 7º a 9º do art. 29 da Lei nº 8.213, de 24 de julho de 1991</a:t>
            </a:r>
            <a:r>
              <a:rPr lang="pt-BR" sz="2000" dirty="0">
                <a:solidFill>
                  <a:srgbClr val="C00000"/>
                </a:solidFill>
              </a:rPr>
              <a:t>.</a:t>
            </a:r>
            <a:endParaRPr lang="pt-BR" sz="2000"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659318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001643"/>
          </a:xfrm>
          <a:prstGeom prst="rect">
            <a:avLst/>
          </a:prstGeom>
        </p:spPr>
        <p:txBody>
          <a:bodyPr wrap="square">
            <a:spAutoFit/>
          </a:bodyPr>
          <a:lstStyle/>
          <a:p>
            <a:r>
              <a:rPr lang="en-US" sz="2400" b="1" u="sng" dirty="0">
                <a:solidFill>
                  <a:schemeClr val="accent1">
                    <a:lumMod val="75000"/>
                  </a:schemeClr>
                </a:solidFill>
              </a:rPr>
              <a:t>2 - APOSENTADORIA POR TEMPO DE CONTRIBUIÇÃO:</a:t>
            </a:r>
          </a:p>
          <a:p>
            <a:endParaRPr lang="en-US" sz="2400" b="1" u="sng" dirty="0">
              <a:solidFill>
                <a:schemeClr val="accent1">
                  <a:lumMod val="75000"/>
                </a:schemeClr>
              </a:solidFill>
            </a:endParaRPr>
          </a:p>
          <a:p>
            <a:pPr marL="342900" indent="-342900">
              <a:buFont typeface="Arial" panose="020B0604020202020204" pitchFamily="34" charset="0"/>
              <a:buChar char="•"/>
            </a:pPr>
            <a:r>
              <a:rPr lang="pt-BR" sz="2400" dirty="0">
                <a:solidFill>
                  <a:srgbClr val="C00000"/>
                </a:solidFill>
              </a:rPr>
              <a:t>2.2: APTC - REGRA DE TRANSIÇÃO 4</a:t>
            </a:r>
          </a:p>
          <a:p>
            <a:endParaRPr lang="pt-BR" sz="2400" b="1" dirty="0"/>
          </a:p>
          <a:p>
            <a:r>
              <a:rPr lang="pt-BR" b="1" dirty="0">
                <a:solidFill>
                  <a:srgbClr val="C00000"/>
                </a:solidFill>
              </a:rPr>
              <a:t>TRANSIÇÃO COM TEMPO DE CONTRIBUIÇÃO, IDADE MÍNIMA FIXA E PEDÁGIO DE 100% (ART. 20):</a:t>
            </a:r>
          </a:p>
          <a:p>
            <a:endParaRPr lang="pt-BR" b="1" dirty="0">
              <a:solidFill>
                <a:srgbClr val="C00000"/>
              </a:solidFill>
            </a:endParaRPr>
          </a:p>
          <a:p>
            <a:r>
              <a:rPr lang="pt-BR" dirty="0">
                <a:solidFill>
                  <a:srgbClr val="C00000"/>
                </a:solidFill>
              </a:rPr>
              <a:t>- Idade mínima de 60/57 anos de idade (H/M);</a:t>
            </a:r>
          </a:p>
          <a:p>
            <a:r>
              <a:rPr lang="pt-BR" dirty="0">
                <a:solidFill>
                  <a:srgbClr val="C00000"/>
                </a:solidFill>
              </a:rPr>
              <a:t>- Tempo de contribuição mínimo de 35/30 anos de (H/M);</a:t>
            </a:r>
          </a:p>
          <a:p>
            <a:r>
              <a:rPr lang="pt-BR" dirty="0">
                <a:solidFill>
                  <a:srgbClr val="C00000"/>
                </a:solidFill>
              </a:rPr>
              <a:t>- Pedágio de 100% do tempo que faltar para atingir 30/35 anos;</a:t>
            </a:r>
          </a:p>
          <a:p>
            <a:endParaRPr lang="pt-BR" dirty="0">
              <a:solidFill>
                <a:srgbClr val="C00000"/>
              </a:solidFill>
            </a:endParaRPr>
          </a:p>
          <a:p>
            <a:r>
              <a:rPr lang="pt-BR" dirty="0">
                <a:solidFill>
                  <a:srgbClr val="C00000"/>
                </a:solidFill>
              </a:rPr>
              <a:t>Ex.: Segurada com 52 anos de idade e 27 anos de contribuição. Sobre os 3 anos faltantes, aplica-se o pedágio de 100%, ou seja, mais 3 anos (3 + 3 = 6 anos). Completará o tempo + o pedágio aos 58 anos de idade e terá alcançados os requisitos da aposentadoria.</a:t>
            </a:r>
          </a:p>
          <a:p>
            <a:endParaRPr lang="pt-BR" dirty="0">
              <a:solidFill>
                <a:srgbClr val="C00000"/>
              </a:solidFill>
            </a:endParaRPr>
          </a:p>
          <a:p>
            <a:r>
              <a:rPr lang="pt-BR" u="sng" dirty="0">
                <a:solidFill>
                  <a:srgbClr val="C00000"/>
                </a:solidFill>
              </a:rPr>
              <a:t>- Valor do SB será de 100% da média aritmética dos </a:t>
            </a:r>
            <a:r>
              <a:rPr lang="pt-BR" u="sng" dirty="0" err="1">
                <a:solidFill>
                  <a:srgbClr val="C00000"/>
                </a:solidFill>
              </a:rPr>
              <a:t>SC’s</a:t>
            </a:r>
            <a:r>
              <a:rPr lang="pt-BR" u="sng" dirty="0">
                <a:solidFill>
                  <a:srgbClr val="C00000"/>
                </a:solidFill>
              </a:rPr>
              <a:t> desde 07/94 (art. 26, §3º): mesma lógica da aposentadoria por incapacidade permanente, quando decorrer de acidente de trabalho, doença profissional ou doença do trabalho. </a:t>
            </a:r>
            <a:r>
              <a:rPr lang="pt-BR" b="1" u="sng" dirty="0">
                <a:solidFill>
                  <a:srgbClr val="C00000"/>
                </a:solidFill>
              </a:rPr>
              <a:t>Sem fator previdenciário.</a:t>
            </a:r>
            <a:endParaRPr lang="en-US" sz="2400" b="1" u="sng" dirty="0">
              <a:solidFill>
                <a:srgbClr val="C00000"/>
              </a:solidFill>
            </a:endParaRPr>
          </a:p>
        </p:txBody>
      </p:sp>
    </p:spTree>
    <p:extLst>
      <p:ext uri="{BB962C8B-B14F-4D97-AF65-F5344CB8AC3E}">
        <p14:creationId xmlns:p14="http://schemas.microsoft.com/office/powerpoint/2010/main" val="3274177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19456" y="25360"/>
            <a:ext cx="8092440" cy="6832640"/>
          </a:xfrm>
          <a:prstGeom prst="rect">
            <a:avLst/>
          </a:prstGeom>
        </p:spPr>
        <p:txBody>
          <a:bodyPr wrap="square">
            <a:spAutoFit/>
          </a:bodyPr>
          <a:lstStyle/>
          <a:p>
            <a:r>
              <a:rPr lang="en-US" sz="2400" b="1" u="sng" dirty="0">
                <a:solidFill>
                  <a:schemeClr val="accent1">
                    <a:lumMod val="75000"/>
                  </a:schemeClr>
                </a:solidFill>
              </a:rPr>
              <a:t>3 - APOSENTADORIA POR IDADE:</a:t>
            </a:r>
          </a:p>
          <a:p>
            <a:endParaRPr lang="en-US" sz="2400" b="1" u="sng" dirty="0">
              <a:solidFill>
                <a:schemeClr val="accent1">
                  <a:lumMod val="75000"/>
                </a:schemeClr>
              </a:solidFill>
            </a:endParaRPr>
          </a:p>
          <a:p>
            <a:r>
              <a:rPr lang="pt-BR" dirty="0">
                <a:solidFill>
                  <a:srgbClr val="C00000"/>
                </a:solidFill>
              </a:rPr>
              <a:t>Art. 18. O segurado de que trata o </a:t>
            </a:r>
            <a:r>
              <a:rPr lang="pt-BR" dirty="0">
                <a:solidFill>
                  <a:srgbClr val="C00000"/>
                </a:solidFill>
                <a:hlinkClick r:id="rId2"/>
              </a:rPr>
              <a:t>inciso I do § 7º do art. 201 da Constituição Federal</a:t>
            </a:r>
            <a:r>
              <a:rPr lang="pt-BR" dirty="0">
                <a:solidFill>
                  <a:srgbClr val="C00000"/>
                </a:solidFill>
              </a:rPr>
              <a:t> filiado ao Regime Geral de Previdência Social até a data de entrada em vigor desta Emenda Constitucional poderá aposentar-se quando preencher, cumulativamente, os seguintes requisitos:</a:t>
            </a:r>
          </a:p>
          <a:p>
            <a:r>
              <a:rPr lang="pt-BR" dirty="0">
                <a:solidFill>
                  <a:srgbClr val="C00000"/>
                </a:solidFill>
              </a:rPr>
              <a:t>I - 60 (sessenta) anos de idade, se mulher, e 65 (sessenta e cinco) anos de idade, se homem; e</a:t>
            </a:r>
          </a:p>
          <a:p>
            <a:r>
              <a:rPr lang="pt-BR" dirty="0">
                <a:solidFill>
                  <a:srgbClr val="C00000"/>
                </a:solidFill>
              </a:rPr>
              <a:t>II - 15 (quinze) anos de contribuição, para ambos os sexos.</a:t>
            </a:r>
          </a:p>
          <a:p>
            <a:r>
              <a:rPr lang="pt-BR" u="sng" dirty="0">
                <a:solidFill>
                  <a:srgbClr val="C00000"/>
                </a:solidFill>
              </a:rPr>
              <a:t>§ 1º A partir de 1º de janeiro de 2020, </a:t>
            </a:r>
            <a:r>
              <a:rPr lang="pt-BR" sz="2800" b="1" u="sng" dirty="0">
                <a:solidFill>
                  <a:srgbClr val="C00000"/>
                </a:solidFill>
              </a:rPr>
              <a:t>A IDADE </a:t>
            </a:r>
            <a:r>
              <a:rPr lang="pt-BR" u="sng" dirty="0">
                <a:solidFill>
                  <a:srgbClr val="C00000"/>
                </a:solidFill>
              </a:rPr>
              <a:t>de 60 (sessenta) anos da mulher, prevista no inciso I do </a:t>
            </a:r>
            <a:r>
              <a:rPr lang="pt-BR" b="1" u="sng" dirty="0">
                <a:solidFill>
                  <a:srgbClr val="C00000"/>
                </a:solidFill>
              </a:rPr>
              <a:t>caput</a:t>
            </a:r>
            <a:r>
              <a:rPr lang="pt-BR" u="sng" dirty="0">
                <a:solidFill>
                  <a:srgbClr val="C00000"/>
                </a:solidFill>
              </a:rPr>
              <a:t>, será acrescida em 6 (seis) meses a cada ano, até atingir 62 (sessenta e dois) anos de idade.</a:t>
            </a:r>
            <a:endParaRPr lang="pt-BR" sz="2400" u="sng" dirty="0">
              <a:solidFill>
                <a:srgbClr val="C00000"/>
              </a:solidFill>
            </a:endParaRPr>
          </a:p>
          <a:p>
            <a:pPr lvl="2" fontAlgn="t"/>
            <a:r>
              <a:rPr lang="pt-BR" sz="2000" b="1" dirty="0">
                <a:solidFill>
                  <a:srgbClr val="C00000"/>
                </a:solidFill>
              </a:rPr>
              <a:t>2019: 60    M 	65 H       </a:t>
            </a:r>
          </a:p>
          <a:p>
            <a:pPr lvl="2" fontAlgn="t"/>
            <a:r>
              <a:rPr lang="pt-BR" sz="2000" b="1" dirty="0">
                <a:solidFill>
                  <a:srgbClr val="C00000"/>
                </a:solidFill>
              </a:rPr>
              <a:t>2020: 60,5 M  	65 H</a:t>
            </a:r>
          </a:p>
          <a:p>
            <a:pPr lvl="2" fontAlgn="t"/>
            <a:r>
              <a:rPr lang="pt-BR" sz="2000" b="1" dirty="0">
                <a:solidFill>
                  <a:srgbClr val="C00000"/>
                </a:solidFill>
              </a:rPr>
              <a:t>2021: 61    M  	65 H</a:t>
            </a:r>
          </a:p>
          <a:p>
            <a:pPr lvl="2" fontAlgn="t"/>
            <a:r>
              <a:rPr lang="pt-BR" sz="2000" b="1" dirty="0">
                <a:solidFill>
                  <a:srgbClr val="C00000"/>
                </a:solidFill>
              </a:rPr>
              <a:t>2022: 61,5 M  	65 H</a:t>
            </a:r>
          </a:p>
          <a:p>
            <a:pPr lvl="2" fontAlgn="t"/>
            <a:r>
              <a:rPr lang="pt-BR" sz="2000" b="1" dirty="0">
                <a:solidFill>
                  <a:srgbClr val="C00000"/>
                </a:solidFill>
              </a:rPr>
              <a:t>2023: 62    M  	65 H</a:t>
            </a:r>
          </a:p>
          <a:p>
            <a:pPr lvl="2" fontAlgn="t"/>
            <a:r>
              <a:rPr lang="pt-BR" sz="2000" b="1" dirty="0">
                <a:solidFill>
                  <a:srgbClr val="C00000"/>
                </a:solidFill>
              </a:rPr>
              <a:t>Enunciado 226, FONAJEF: </a:t>
            </a:r>
            <a:r>
              <a:rPr lang="pt-BR" sz="2000" b="1" i="1" dirty="0">
                <a:solidFill>
                  <a:srgbClr val="C00000"/>
                </a:solidFill>
              </a:rPr>
              <a:t>“</a:t>
            </a:r>
            <a:r>
              <a:rPr lang="pt-BR" sz="2000" i="1" dirty="0">
                <a:solidFill>
                  <a:srgbClr val="C00000"/>
                </a:solidFill>
              </a:rPr>
              <a:t>A progressão do aumento da idade, prevista no art. 18, §1º, da EC 103/2019, deve ser aplicada de acordo com o ano em que a mulher implementar o último requisito para aposentadoria por idade, independentemente da data do requerimento administrativo.”</a:t>
            </a:r>
            <a:endParaRPr lang="pt-BR" sz="2000" b="1" i="1" dirty="0">
              <a:solidFill>
                <a:srgbClr val="C00000"/>
              </a:solidFill>
            </a:endParaRPr>
          </a:p>
        </p:txBody>
      </p:sp>
    </p:spTree>
    <p:extLst>
      <p:ext uri="{BB962C8B-B14F-4D97-AF65-F5344CB8AC3E}">
        <p14:creationId xmlns:p14="http://schemas.microsoft.com/office/powerpoint/2010/main" val="2457211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479856" y="717428"/>
            <a:ext cx="7953232" cy="4870564"/>
          </a:xfrm>
          <a:prstGeom prst="rect">
            <a:avLst/>
          </a:prstGeom>
        </p:spPr>
        <p:txBody>
          <a:bodyPr wrap="square">
            <a:spAutoFit/>
          </a:bodyPr>
          <a:lstStyle/>
          <a:p>
            <a:pPr>
              <a:buClr>
                <a:schemeClr val="accent2"/>
              </a:buClr>
            </a:pPr>
            <a:r>
              <a:rPr lang="pt-BR" sz="2400" b="1" u="sng" dirty="0">
                <a:solidFill>
                  <a:schemeClr val="accent1">
                    <a:lumMod val="75000"/>
                  </a:schemeClr>
                </a:solidFill>
              </a:rPr>
              <a:t>STF, Tema 1102:</a:t>
            </a:r>
          </a:p>
          <a:p>
            <a:pPr>
              <a:buClr>
                <a:schemeClr val="accent2"/>
              </a:buClr>
            </a:pPr>
            <a:endParaRPr lang="pt-BR" sz="2400" b="1" u="sng" dirty="0">
              <a:solidFill>
                <a:schemeClr val="accent1">
                  <a:lumMod val="75000"/>
                </a:schemeClr>
              </a:solidFill>
            </a:endParaRPr>
          </a:p>
          <a:p>
            <a:pPr algn="just">
              <a:buClr>
                <a:schemeClr val="accent2"/>
              </a:buClr>
            </a:pPr>
            <a:r>
              <a:rPr lang="pt-BR" sz="2400" b="1" dirty="0">
                <a:solidFill>
                  <a:schemeClr val="accent1">
                    <a:lumMod val="75000"/>
                  </a:schemeClr>
                </a:solidFill>
              </a:rPr>
              <a:t>Possibilidade de revisão de benefício previdenciário mediante a aplicação da regra definitiva do artigo 29, incisos I e II, da Lei nº 8.213/91, quando mais favorável do que a regra de transição contida no artigo 3º da Lei nº 9.876/99, aos segurados que ingressaram no Regime Geral de Previdência Social antes da publicação da referida Lei nº 9.876/99, ocorrida em 26/11/99.</a:t>
            </a:r>
            <a:endParaRPr lang="pt-BR" sz="2000" dirty="0">
              <a:solidFill>
                <a:schemeClr val="accent1">
                  <a:lumMod val="75000"/>
                </a:schemeClr>
              </a:solidFill>
            </a:endParaRPr>
          </a:p>
          <a:p>
            <a:pPr>
              <a:buFontTx/>
              <a:buChar char="-"/>
            </a:pPr>
            <a:endParaRPr lang="pt-BR" sz="1350" dirty="0"/>
          </a:p>
          <a:p>
            <a:endParaRPr lang="pt-BR" sz="1350" dirty="0"/>
          </a:p>
          <a:p>
            <a:endParaRPr lang="pt-BR" sz="1350" dirty="0"/>
          </a:p>
          <a:p>
            <a:endParaRPr lang="pt-BR" sz="2700" dirty="0"/>
          </a:p>
          <a:p>
            <a:endParaRPr lang="pt-BR" sz="2700" dirty="0"/>
          </a:p>
        </p:txBody>
      </p:sp>
    </p:spTree>
    <p:extLst>
      <p:ext uri="{BB962C8B-B14F-4D97-AF65-F5344CB8AC3E}">
        <p14:creationId xmlns:p14="http://schemas.microsoft.com/office/powerpoint/2010/main" val="52856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B0F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4985980"/>
          </a:xfrm>
          <a:prstGeom prst="rect">
            <a:avLst/>
          </a:prstGeom>
        </p:spPr>
        <p:txBody>
          <a:bodyPr wrap="square">
            <a:spAutoFit/>
          </a:bodyPr>
          <a:lstStyle/>
          <a:p>
            <a:r>
              <a:rPr lang="en-US" sz="2400" b="1" u="sng" dirty="0">
                <a:solidFill>
                  <a:srgbClr val="C00000"/>
                </a:solidFill>
              </a:rPr>
              <a:t>3 - APOSENTADORIA POR IDADE:</a:t>
            </a:r>
          </a:p>
          <a:p>
            <a:endParaRPr lang="en-US" sz="2400" b="1" u="sng" dirty="0">
              <a:solidFill>
                <a:srgbClr val="C00000"/>
              </a:solidFill>
            </a:endParaRPr>
          </a:p>
          <a:p>
            <a:pPr marL="342900" indent="-342900">
              <a:buFont typeface="Arial" panose="020B0604020202020204" pitchFamily="34" charset="0"/>
              <a:buChar char="•"/>
            </a:pPr>
            <a:r>
              <a:rPr lang="pt-BR" dirty="0">
                <a:solidFill>
                  <a:srgbClr val="C00000"/>
                </a:solidFill>
              </a:rPr>
              <a:t>Compatibilidade do art. 142 da Lei 8.213/91 com a EC 103/2019:</a:t>
            </a:r>
          </a:p>
          <a:p>
            <a:endParaRPr lang="pt-BR" dirty="0">
              <a:solidFill>
                <a:srgbClr val="C00000"/>
              </a:solidFill>
            </a:endParaRPr>
          </a:p>
          <a:p>
            <a:r>
              <a:rPr lang="pt-BR" dirty="0">
                <a:solidFill>
                  <a:srgbClr val="C00000"/>
                </a:solidFill>
              </a:rPr>
              <a:t>IN 128/2022 do INSS:</a:t>
            </a:r>
          </a:p>
          <a:p>
            <a:endParaRPr lang="pt-BR" dirty="0">
              <a:solidFill>
                <a:srgbClr val="C00000"/>
              </a:solidFill>
            </a:endParaRPr>
          </a:p>
          <a:p>
            <a:r>
              <a:rPr lang="pt-BR" i="1" dirty="0">
                <a:solidFill>
                  <a:srgbClr val="C00000"/>
                </a:solidFill>
              </a:rPr>
              <a:t>Art. 318. Para fins de concessão da aposentadoria por idade, a carência a ser considerada deverá observar:</a:t>
            </a:r>
          </a:p>
          <a:p>
            <a:r>
              <a:rPr lang="pt-BR" i="1" dirty="0">
                <a:solidFill>
                  <a:srgbClr val="C00000"/>
                </a:solidFill>
              </a:rPr>
              <a:t>I - se segurado inscrito até 24 de julho de 1991, véspera da publicação da Lei nº 8.213, de 1991, inclusive no caso de reingresso, a constante da tabela progressiva do art. 142 do mesmo dispositivo legal, sendo exigida a do ano em que for preenchido o requisito etário, ainda que a carência seja cumprida em ano posterior ao que completou a idade; e</a:t>
            </a:r>
          </a:p>
          <a:p>
            <a:r>
              <a:rPr lang="pt-BR" i="1" dirty="0">
                <a:solidFill>
                  <a:srgbClr val="C00000"/>
                </a:solidFill>
              </a:rPr>
              <a:t>II - se segurado inscrito a partir de 25 de julho de 1991, 180 (cento e oitenta) contribuições mensais.</a:t>
            </a:r>
          </a:p>
          <a:p>
            <a:endParaRPr lang="pt-BR" dirty="0">
              <a:solidFill>
                <a:srgbClr val="C00000"/>
              </a:solidFill>
            </a:endParaRPr>
          </a:p>
          <a:p>
            <a:pPr marL="342900" indent="-342900">
              <a:buFont typeface="Arial" panose="020B0604020202020204" pitchFamily="34" charset="0"/>
              <a:buChar char="•"/>
            </a:pPr>
            <a:endParaRPr lang="en-US" b="1" u="sng" dirty="0">
              <a:solidFill>
                <a:schemeClr val="accent1">
                  <a:lumMod val="75000"/>
                </a:schemeClr>
              </a:solidFill>
            </a:endParaRPr>
          </a:p>
        </p:txBody>
      </p:sp>
    </p:spTree>
    <p:extLst>
      <p:ext uri="{BB962C8B-B14F-4D97-AF65-F5344CB8AC3E}">
        <p14:creationId xmlns:p14="http://schemas.microsoft.com/office/powerpoint/2010/main" val="13195524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4431983"/>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(Parêntesis)</a:t>
            </a:r>
            <a:endParaRPr lang="en-US" b="1" u="sng" dirty="0"/>
          </a:p>
          <a:p>
            <a:endParaRPr lang="pt-BR" u="sng" dirty="0">
              <a:solidFill>
                <a:srgbClr val="C00000"/>
              </a:solidFill>
            </a:endParaRPr>
          </a:p>
          <a:p>
            <a:r>
              <a:rPr lang="pt-BR" sz="2400" u="sng" dirty="0">
                <a:solidFill>
                  <a:srgbClr val="C00000"/>
                </a:solidFill>
              </a:rPr>
              <a:t>A aproximação entre carência e qualidade de segurado:</a:t>
            </a:r>
          </a:p>
          <a:p>
            <a:endParaRPr lang="pt-BR" sz="2400" dirty="0">
              <a:solidFill>
                <a:srgbClr val="C00000"/>
              </a:solidFill>
            </a:endParaRPr>
          </a:p>
          <a:p>
            <a:r>
              <a:rPr lang="pt-BR" sz="2400" i="1" dirty="0">
                <a:solidFill>
                  <a:srgbClr val="C00000"/>
                </a:solidFill>
              </a:rPr>
              <a:t>“Art. 19-C, §2º do Decreto 3.048: </a:t>
            </a:r>
          </a:p>
          <a:p>
            <a:r>
              <a:rPr lang="pt-BR" sz="2400" i="1" dirty="0">
                <a:solidFill>
                  <a:srgbClr val="C00000"/>
                </a:solidFill>
              </a:rPr>
              <a:t>[...]</a:t>
            </a:r>
          </a:p>
          <a:p>
            <a:r>
              <a:rPr lang="pt-BR" sz="2400" i="1" dirty="0">
                <a:solidFill>
                  <a:srgbClr val="C00000"/>
                </a:solidFill>
              </a:rPr>
              <a:t>§ 2º As competências em que o salário de contribuição mensal tenha sido igual ou superior ao limite mínimo serão computadas integralmente como tempo de contribuição, independentemente da quantidade de dias trabalhados.”    </a:t>
            </a:r>
            <a:r>
              <a:rPr lang="pt-BR" sz="2400" i="1" dirty="0">
                <a:solidFill>
                  <a:srgbClr val="C00000"/>
                </a:solidFill>
                <a:hlinkClick r:id="rId2"/>
              </a:rPr>
              <a:t>(Incluído pelo Decreto nº 10.410, de 2020)</a:t>
            </a:r>
            <a:endParaRPr lang="pt-BR" sz="2400" i="1" dirty="0">
              <a:solidFill>
                <a:srgbClr val="C00000"/>
              </a:solidFill>
            </a:endParaRPr>
          </a:p>
          <a:p>
            <a:endParaRPr lang="pt-BR" sz="2400" b="1" dirty="0">
              <a:solidFill>
                <a:srgbClr val="C00000"/>
              </a:solidFill>
            </a:endParaRPr>
          </a:p>
        </p:txBody>
      </p:sp>
    </p:spTree>
    <p:extLst>
      <p:ext uri="{BB962C8B-B14F-4D97-AF65-F5344CB8AC3E}">
        <p14:creationId xmlns:p14="http://schemas.microsoft.com/office/powerpoint/2010/main" val="3252969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909310"/>
          </a:xfrm>
          <a:prstGeom prst="rect">
            <a:avLst/>
          </a:prstGeom>
        </p:spPr>
        <p:txBody>
          <a:bodyPr wrap="square">
            <a:spAutoFit/>
          </a:bodyPr>
          <a:lstStyle/>
          <a:p>
            <a:r>
              <a:rPr lang="pt-BR" sz="2400" b="1" dirty="0">
                <a:solidFill>
                  <a:schemeClr val="accent1">
                    <a:lumMod val="75000"/>
                  </a:schemeClr>
                </a:solidFill>
                <a:ea typeface="Times New Roman" panose="02020603050405020304" pitchFamily="18" charset="0"/>
                <a:cs typeface="Times New Roman" panose="02020603050405020304" pitchFamily="18" charset="0"/>
              </a:rPr>
              <a:t>(Parêntesis)</a:t>
            </a:r>
            <a:endParaRPr lang="en-US" b="1" u="sng" dirty="0"/>
          </a:p>
          <a:p>
            <a:endParaRPr lang="pt-BR" u="sng" dirty="0">
              <a:solidFill>
                <a:srgbClr val="C00000"/>
              </a:solidFill>
            </a:endParaRPr>
          </a:p>
          <a:p>
            <a:r>
              <a:rPr lang="pt-BR" sz="2400" u="sng" dirty="0">
                <a:solidFill>
                  <a:srgbClr val="C00000"/>
                </a:solidFill>
              </a:rPr>
              <a:t>O [eterno] entendimento do INSS que distancia carência e qualidade de segurado:</a:t>
            </a:r>
          </a:p>
          <a:p>
            <a:endParaRPr lang="pt-BR" sz="2400" dirty="0">
              <a:solidFill>
                <a:srgbClr val="C00000"/>
              </a:solidFill>
            </a:endParaRPr>
          </a:p>
          <a:p>
            <a:r>
              <a:rPr lang="pt-BR" sz="2400" i="1" dirty="0">
                <a:solidFill>
                  <a:srgbClr val="C00000"/>
                </a:solidFill>
              </a:rPr>
              <a:t>“Art. 19-C, §2º do Decreto 3.048: </a:t>
            </a:r>
          </a:p>
          <a:p>
            <a:r>
              <a:rPr lang="pt-BR" sz="2400" i="1" dirty="0">
                <a:solidFill>
                  <a:srgbClr val="C00000"/>
                </a:solidFill>
              </a:rPr>
              <a:t>§ 1º  Será computado o tempo intercalado de recebimento de benefício por incapacidade, na forma do disposto no inciso II do </a:t>
            </a:r>
            <a:r>
              <a:rPr lang="pt-BR" sz="2400" b="1" i="1" dirty="0">
                <a:solidFill>
                  <a:srgbClr val="C00000"/>
                </a:solidFill>
              </a:rPr>
              <a:t>caput</a:t>
            </a:r>
            <a:r>
              <a:rPr lang="pt-BR" sz="2400" i="1" dirty="0">
                <a:solidFill>
                  <a:srgbClr val="C00000"/>
                </a:solidFill>
              </a:rPr>
              <a:t> do art. 55 da Lei nº 8.213, de 24 de julho de 1991, exceto para efeito de carência.”      </a:t>
            </a:r>
            <a:r>
              <a:rPr lang="pt-BR" sz="2400" i="1" dirty="0">
                <a:solidFill>
                  <a:srgbClr val="C00000"/>
                </a:solidFill>
                <a:hlinkClick r:id="rId2"/>
              </a:rPr>
              <a:t>(Incluído pelo Decreto nº 10.410, de 2020)</a:t>
            </a:r>
            <a:endParaRPr lang="pt-BR" sz="2400" i="1" dirty="0">
              <a:solidFill>
                <a:srgbClr val="C00000"/>
              </a:solidFill>
            </a:endParaRPr>
          </a:p>
          <a:p>
            <a:endParaRPr lang="pt-BR" sz="2400" b="1" dirty="0">
              <a:solidFill>
                <a:srgbClr val="C00000"/>
              </a:solidFill>
            </a:endParaRPr>
          </a:p>
          <a:p>
            <a:r>
              <a:rPr lang="pt-BR" sz="2400" b="1" dirty="0">
                <a:solidFill>
                  <a:srgbClr val="C00000"/>
                </a:solidFill>
              </a:rPr>
              <a:t>Tema 1125 do STF:</a:t>
            </a:r>
            <a:r>
              <a:rPr lang="pt-BR" sz="2400" b="1" i="1" dirty="0">
                <a:solidFill>
                  <a:srgbClr val="C00000"/>
                </a:solidFill>
              </a:rPr>
              <a:t>  “</a:t>
            </a:r>
            <a:r>
              <a:rPr lang="pt-BR" sz="2400" i="1" dirty="0">
                <a:solidFill>
                  <a:srgbClr val="C00000"/>
                </a:solidFill>
              </a:rPr>
              <a:t>É constitucional o cômputo, para fins de carência, do período no qual o segurado esteve em gozo do benefício de auxílio-doença, desde que intercalado com atividade laborativa.”</a:t>
            </a:r>
            <a:endParaRPr lang="pt-BR" sz="2400" b="1" i="1" dirty="0">
              <a:solidFill>
                <a:srgbClr val="C00000"/>
              </a:solidFill>
            </a:endParaRPr>
          </a:p>
        </p:txBody>
      </p:sp>
    </p:spTree>
    <p:extLst>
      <p:ext uri="{BB962C8B-B14F-4D97-AF65-F5344CB8AC3E}">
        <p14:creationId xmlns:p14="http://schemas.microsoft.com/office/powerpoint/2010/main" val="1453326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539978"/>
          </a:xfrm>
          <a:prstGeom prst="rect">
            <a:avLst/>
          </a:prstGeom>
        </p:spPr>
        <p:txBody>
          <a:bodyPr wrap="square">
            <a:spAutoFit/>
          </a:bodyPr>
          <a:lstStyle/>
          <a:p>
            <a:r>
              <a:rPr lang="en-US" sz="2400" b="1" u="sng" dirty="0">
                <a:solidFill>
                  <a:schemeClr val="accent1">
                    <a:lumMod val="75000"/>
                  </a:schemeClr>
                </a:solidFill>
              </a:rPr>
              <a:t>3 - APOSENTADORIA POR IDADE:</a:t>
            </a:r>
          </a:p>
          <a:p>
            <a:endParaRPr lang="en-US" sz="2400" b="1" u="sng" dirty="0">
              <a:solidFill>
                <a:srgbClr val="C00000"/>
              </a:solidFill>
            </a:endParaRPr>
          </a:p>
          <a:p>
            <a:pPr marL="342900" indent="-342900">
              <a:buFont typeface="Arial" panose="020B0604020202020204" pitchFamily="34" charset="0"/>
              <a:buChar char="•"/>
            </a:pPr>
            <a:r>
              <a:rPr lang="pt-BR" dirty="0">
                <a:solidFill>
                  <a:srgbClr val="C00000"/>
                </a:solidFill>
              </a:rPr>
              <a:t>A idade continua sendo de 60/55 anos (h/m), para os trabalhadores rurais e para os que exerçam suas atividades em regime de economia familiar, nestes incluídos o produtor rural, o garimpeiro e o pescador artesanal.</a:t>
            </a:r>
          </a:p>
          <a:p>
            <a:pPr marL="342900" indent="-342900">
              <a:buFont typeface="Arial" panose="020B0604020202020204" pitchFamily="34" charset="0"/>
              <a:buChar char="•"/>
            </a:pPr>
            <a:endParaRPr lang="pt-BR" dirty="0">
              <a:solidFill>
                <a:srgbClr val="C00000"/>
              </a:solidFill>
            </a:endParaRPr>
          </a:p>
          <a:p>
            <a:pPr marL="285750" indent="-285750">
              <a:buFont typeface="Arial" panose="020B0604020202020204" pitchFamily="34" charset="0"/>
              <a:buChar char="•"/>
            </a:pPr>
            <a:r>
              <a:rPr lang="pt-BR" b="1" dirty="0">
                <a:solidFill>
                  <a:srgbClr val="C00000"/>
                </a:solidFill>
              </a:rPr>
              <a:t>RENDA MENSAL INICIAL:</a:t>
            </a:r>
          </a:p>
          <a:p>
            <a:r>
              <a:rPr lang="pt-BR" dirty="0">
                <a:solidFill>
                  <a:srgbClr val="C00000"/>
                </a:solidFill>
              </a:rPr>
              <a:t>- Segurado especial sem contribuições: um salário-mínimo.</a:t>
            </a:r>
          </a:p>
          <a:p>
            <a:r>
              <a:rPr lang="pt-BR" dirty="0">
                <a:solidFill>
                  <a:srgbClr val="C00000"/>
                </a:solidFill>
              </a:rPr>
              <a:t>- Para quem completar os requisitos antes da EC 103/2019: proporcional ao TC, com renda corresponde a 70% do salário-de-benefício, mais 1% a cada grupo de doze contribuições, até 100%.</a:t>
            </a:r>
          </a:p>
          <a:p>
            <a:r>
              <a:rPr lang="pt-BR" dirty="0">
                <a:solidFill>
                  <a:srgbClr val="C00000"/>
                </a:solidFill>
              </a:rPr>
              <a:t>- Para quem completar os requisitos após a EC 103/2019: conforme art. 26 da EC 103/2019: 60% da média integral de todos os salários desde 07/1994 + 2% a cada ano que passar de 20/15 anos (H/M). </a:t>
            </a:r>
          </a:p>
          <a:p>
            <a:r>
              <a:rPr lang="pt-BR" dirty="0">
                <a:solidFill>
                  <a:srgbClr val="C00000"/>
                </a:solidFill>
              </a:rPr>
              <a:t>Exemplo: segurada com 20 anos de contribuição e 240 meses de carência, 60 anos de idade em 20/11/2020 e salário-de-benefício de R$3.000,00. Qual seria a sua RMI na forma anterior? Como seria para ela se aposentar (requisitos e RMI) após a EC 103/2019? </a:t>
            </a:r>
          </a:p>
          <a:p>
            <a:pPr marL="342900" indent="-342900">
              <a:buFont typeface="Arial" panose="020B0604020202020204" pitchFamily="34" charset="0"/>
              <a:buChar char="•"/>
            </a:pPr>
            <a:endParaRPr lang="en-US" b="1" u="sng" dirty="0">
              <a:solidFill>
                <a:schemeClr val="accent1">
                  <a:lumMod val="75000"/>
                </a:schemeClr>
              </a:solidFill>
            </a:endParaRPr>
          </a:p>
        </p:txBody>
      </p:sp>
    </p:spTree>
    <p:extLst>
      <p:ext uri="{BB962C8B-B14F-4D97-AF65-F5344CB8AC3E}">
        <p14:creationId xmlns:p14="http://schemas.microsoft.com/office/powerpoint/2010/main" val="3813267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4431983"/>
          </a:xfrm>
          <a:prstGeom prst="rect">
            <a:avLst/>
          </a:prstGeom>
        </p:spPr>
        <p:txBody>
          <a:bodyPr wrap="square">
            <a:spAutoFit/>
          </a:bodyPr>
          <a:lstStyle/>
          <a:p>
            <a:r>
              <a:rPr lang="en-US" sz="2400" b="1" u="sng" dirty="0">
                <a:solidFill>
                  <a:schemeClr val="accent1">
                    <a:lumMod val="75000"/>
                  </a:schemeClr>
                </a:solidFill>
              </a:rPr>
              <a:t>3 - APOSENTADORIA POR IDADE:</a:t>
            </a:r>
          </a:p>
          <a:p>
            <a:endParaRPr lang="en-US" sz="2400" b="1" u="sng" dirty="0">
              <a:solidFill>
                <a:srgbClr val="C00000"/>
              </a:solidFill>
            </a:endParaRPr>
          </a:p>
          <a:p>
            <a:r>
              <a:rPr lang="pt-BR" sz="2400" b="1" dirty="0">
                <a:solidFill>
                  <a:srgbClr val="C00000"/>
                </a:solidFill>
              </a:rPr>
              <a:t>APOSENTADORIA COMPULSÓRIA</a:t>
            </a:r>
          </a:p>
          <a:p>
            <a:pPr>
              <a:buFontTx/>
              <a:buChar char="-"/>
            </a:pPr>
            <a:r>
              <a:rPr lang="pt-BR" sz="2400" dirty="0">
                <a:solidFill>
                  <a:srgbClr val="C00000"/>
                </a:solidFill>
              </a:rPr>
              <a:t> Cumprida a carência, a aposentadoria pode ser requerida pela empresa, aos 70/65 anos (H/M), quando será garantida ao empregado a indenização trabalhista rescisória;</a:t>
            </a:r>
          </a:p>
          <a:p>
            <a:pPr>
              <a:buFontTx/>
              <a:buChar char="-"/>
            </a:pPr>
            <a:r>
              <a:rPr lang="pt-BR" sz="2400" dirty="0">
                <a:solidFill>
                  <a:srgbClr val="C00000"/>
                </a:solidFill>
              </a:rPr>
              <a:t> Art. 201, §16., da CF: Empregados públicos de empresas públicas, sociedades de economia mista, subsidiárias e consórcios públicos, observado o tempo mínimo de contribuição, com proventos proporcionais ao tempo de contribuição, aos 75 anos de idade, na forma da LC 152/2015.</a:t>
            </a:r>
          </a:p>
          <a:p>
            <a:pPr marL="342900" indent="-342900">
              <a:buFont typeface="Arial" panose="020B0604020202020204" pitchFamily="34" charset="0"/>
              <a:buChar char="•"/>
            </a:pPr>
            <a:endParaRPr lang="en-US" b="1" u="sng" dirty="0">
              <a:solidFill>
                <a:schemeClr val="accent1">
                  <a:lumMod val="75000"/>
                </a:schemeClr>
              </a:solidFill>
            </a:endParaRPr>
          </a:p>
        </p:txBody>
      </p:sp>
    </p:spTree>
    <p:extLst>
      <p:ext uri="{BB962C8B-B14F-4D97-AF65-F5344CB8AC3E}">
        <p14:creationId xmlns:p14="http://schemas.microsoft.com/office/powerpoint/2010/main" val="39416716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92608" y="182880"/>
            <a:ext cx="8119872" cy="6740307"/>
          </a:xfrm>
          <a:prstGeom prst="rect">
            <a:avLst/>
          </a:prstGeom>
        </p:spPr>
        <p:txBody>
          <a:bodyPr wrap="square">
            <a:spAutoFit/>
          </a:bodyPr>
          <a:lstStyle/>
          <a:p>
            <a:r>
              <a:rPr lang="en-US" sz="2400" b="1" u="sng" dirty="0">
                <a:solidFill>
                  <a:schemeClr val="accent1">
                    <a:lumMod val="75000"/>
                  </a:schemeClr>
                </a:solidFill>
              </a:rPr>
              <a:t>3 - APOSENTADORIA POR IDADE:</a:t>
            </a:r>
          </a:p>
          <a:p>
            <a:endParaRPr lang="en-US" sz="2400" b="1" u="sng" dirty="0">
              <a:solidFill>
                <a:schemeClr val="accent1">
                  <a:lumMod val="75000"/>
                </a:schemeClr>
              </a:solidFill>
            </a:endParaRPr>
          </a:p>
          <a:p>
            <a:r>
              <a:rPr lang="pt-BR" sz="2400" dirty="0">
                <a:solidFill>
                  <a:srgbClr val="C00000"/>
                </a:solidFill>
              </a:rPr>
              <a:t>(PARÊNTESIS) – APOSENTADORIA HÍBRIDA</a:t>
            </a:r>
          </a:p>
          <a:p>
            <a:r>
              <a:rPr lang="pt-BR" sz="2400" dirty="0">
                <a:solidFill>
                  <a:srgbClr val="C00000"/>
                </a:solidFill>
              </a:rPr>
              <a:t>Destinada aos trabalhadores que não completem os requisitos avaliando-se apenas os tempos de contribuição urbanos ou rurais, mas que satisfaçam os requisitos se somados os tempos.</a:t>
            </a:r>
          </a:p>
          <a:p>
            <a:r>
              <a:rPr lang="pt-BR" sz="2400" dirty="0">
                <a:solidFill>
                  <a:srgbClr val="C00000"/>
                </a:solidFill>
              </a:rPr>
              <a:t>Art. 48, §3º, da Lei 8.213/91. Idade: 65/60 (H/M).</a:t>
            </a:r>
          </a:p>
          <a:p>
            <a:r>
              <a:rPr lang="pt-BR" sz="2400" u="sng" dirty="0">
                <a:solidFill>
                  <a:srgbClr val="C00000"/>
                </a:solidFill>
              </a:rPr>
              <a:t>Tema 1007 do STJ</a:t>
            </a:r>
            <a:r>
              <a:rPr lang="pt-BR" sz="2400" dirty="0">
                <a:solidFill>
                  <a:srgbClr val="C00000"/>
                </a:solidFill>
              </a:rPr>
              <a:t>, julgado em 14/08/2019: </a:t>
            </a:r>
            <a:r>
              <a:rPr lang="pt-BR" sz="2400" i="1" dirty="0">
                <a:solidFill>
                  <a:srgbClr val="C00000"/>
                </a:solidFill>
              </a:rPr>
              <a:t>“O tempo de serviço rural, ainda que remoto e descontínuo, anterior ao advento da Lei 8.213/1991, pode ser computado para fins da carência necessária à obtenção da aposentadoria híbrida por idade, ainda que não tenha sido efetivado o recolhimento das contribuições, nos termos do art. 48, § 3o. da Lei 8.213/1991, seja qual for a predominância do labor misto exercido no período de carência ou o tipo de trabalho exercido no momento do implemento do requisito etário ou do requerimento administrativo.”</a:t>
            </a:r>
            <a:r>
              <a:rPr lang="pt-BR" sz="2400" dirty="0">
                <a:solidFill>
                  <a:srgbClr val="C00000"/>
                </a:solidFill>
              </a:rPr>
              <a:t> </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7815897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509200"/>
          </a:xfrm>
          <a:prstGeom prst="rect">
            <a:avLst/>
          </a:prstGeom>
        </p:spPr>
        <p:txBody>
          <a:bodyPr wrap="square">
            <a:spAutoFit/>
          </a:bodyPr>
          <a:lstStyle/>
          <a:p>
            <a:r>
              <a:rPr lang="en-US" sz="2400" b="1" u="sng" dirty="0">
                <a:solidFill>
                  <a:schemeClr val="accent1">
                    <a:lumMod val="75000"/>
                  </a:schemeClr>
                </a:solidFill>
              </a:rPr>
              <a:t>4 – APOSENTADORIA ESPECIAL:</a:t>
            </a:r>
          </a:p>
          <a:p>
            <a:endParaRPr lang="en-US" sz="2400" b="1" u="sng" dirty="0">
              <a:solidFill>
                <a:schemeClr val="accent1">
                  <a:lumMod val="75000"/>
                </a:schemeClr>
              </a:solidFill>
            </a:endParaRPr>
          </a:p>
          <a:p>
            <a:r>
              <a:rPr lang="pt-BR" sz="2000" i="1" dirty="0">
                <a:solidFill>
                  <a:srgbClr val="C00000"/>
                </a:solidFill>
              </a:rPr>
              <a:t>Art. 201. [...]</a:t>
            </a:r>
          </a:p>
          <a:p>
            <a:r>
              <a:rPr lang="pt-BR" sz="2000" i="1" dirty="0">
                <a:solidFill>
                  <a:srgbClr val="C00000"/>
                </a:solidFill>
              </a:rPr>
              <a:t>§ 1º É vedada a adoção de requisitos ou critérios diferenciados para concessão de benefícios, ressalvada, nos termos de lei complementar, a possibilidade de previsão de idade e tempo de contribuição distintos da regra geral para concessão de aposentadoria exclusivamente em favor dos segurados:            </a:t>
            </a:r>
            <a:r>
              <a:rPr lang="pt-BR" sz="2000" i="1" dirty="0">
                <a:solidFill>
                  <a:srgbClr val="C00000"/>
                </a:solidFill>
                <a:hlinkClick r:id="rId2"/>
              </a:rPr>
              <a:t>(Redação dada pela Emenda Constitucional nº 103, de 2019)</a:t>
            </a:r>
            <a:endParaRPr lang="pt-BR" sz="2000" i="1" dirty="0">
              <a:solidFill>
                <a:srgbClr val="C00000"/>
              </a:solidFill>
            </a:endParaRPr>
          </a:p>
          <a:p>
            <a:r>
              <a:rPr lang="pt-BR" sz="2000" i="1" dirty="0">
                <a:solidFill>
                  <a:srgbClr val="C00000"/>
                </a:solidFill>
              </a:rPr>
              <a:t>I - com deficiência, previamente submetidos a avaliação biopsicossocial realizada por equipe multiprofissional e interdisciplinar;             </a:t>
            </a:r>
            <a:r>
              <a:rPr lang="pt-BR" sz="2000" i="1" dirty="0">
                <a:solidFill>
                  <a:srgbClr val="C00000"/>
                </a:solidFill>
                <a:hlinkClick r:id="rId2"/>
              </a:rPr>
              <a:t>(Incluído pela Emenda Constitucional nº 103, de 2019)</a:t>
            </a:r>
            <a:endParaRPr lang="pt-BR" sz="2000" i="1" dirty="0">
              <a:solidFill>
                <a:srgbClr val="C00000"/>
              </a:solidFill>
            </a:endParaRPr>
          </a:p>
          <a:p>
            <a:r>
              <a:rPr lang="pt-BR" sz="2000" i="1" dirty="0">
                <a:solidFill>
                  <a:srgbClr val="C00000"/>
                </a:solidFill>
              </a:rPr>
              <a:t>II - cujas atividades sejam exercidas com efetiva exposição a agentes químicos, físicos e biológicos prejudiciais à saúde, ou associação desses agentes, vedada a caracterização por categoria profissional ou ocupação.       </a:t>
            </a:r>
            <a:r>
              <a:rPr lang="pt-BR" sz="2000" i="1" dirty="0">
                <a:solidFill>
                  <a:srgbClr val="C00000"/>
                </a:solidFill>
                <a:hlinkClick r:id="rId2"/>
              </a:rPr>
              <a:t>(Incluído pela Emenda Constitucional nº 103, de 2019)</a:t>
            </a:r>
            <a:endParaRPr lang="pt-BR" sz="2400" i="1"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6501094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356616" y="174054"/>
            <a:ext cx="7467600" cy="1143000"/>
          </a:xfrm>
        </p:spPr>
        <p:txBody>
          <a:bodyPr/>
          <a:lstStyle/>
          <a:p>
            <a:r>
              <a:rPr lang="en-US" sz="3200" b="1" u="sng" dirty="0">
                <a:solidFill>
                  <a:schemeClr val="accent1">
                    <a:lumMod val="75000"/>
                  </a:schemeClr>
                </a:solidFill>
              </a:rPr>
              <a:t>4 – APOSENTADORIA ESPECIAL:</a:t>
            </a:r>
            <a:br>
              <a:rPr lang="en-US" sz="3200" b="1" u="sng" dirty="0">
                <a:solidFill>
                  <a:schemeClr val="accent1">
                    <a:lumMod val="75000"/>
                  </a:schemeClr>
                </a:solidFill>
              </a:rPr>
            </a:br>
            <a:endParaRPr lang="pt-BR"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4294967295"/>
          </p:nvPr>
        </p:nvSpPr>
        <p:spPr>
          <a:xfrm>
            <a:off x="420624" y="1069848"/>
            <a:ext cx="7467600" cy="4873625"/>
          </a:xfrm>
        </p:spPr>
        <p:txBody>
          <a:bodyPr>
            <a:normAutofit/>
          </a:bodyPr>
          <a:lstStyle/>
          <a:p>
            <a:pPr marL="0" indent="0">
              <a:buNone/>
            </a:pPr>
            <a:r>
              <a:rPr lang="pt-BR" dirty="0">
                <a:solidFill>
                  <a:srgbClr val="C00000"/>
                </a:solidFill>
              </a:rPr>
              <a:t>APOSENTADORIA ESPECIAL DA PESSOA COM DEFICIÊNCIA – LC 142/2013 e </a:t>
            </a:r>
            <a:r>
              <a:rPr lang="pt-BR" dirty="0" err="1">
                <a:solidFill>
                  <a:srgbClr val="C00000"/>
                </a:solidFill>
              </a:rPr>
              <a:t>arts</a:t>
            </a:r>
            <a:r>
              <a:rPr lang="pt-BR" dirty="0">
                <a:solidFill>
                  <a:srgbClr val="C00000"/>
                </a:solidFill>
              </a:rPr>
              <a:t>. 70-A a 70-J do Decreto 3.048/99</a:t>
            </a:r>
          </a:p>
          <a:p>
            <a:pPr marL="0" indent="0">
              <a:buNone/>
            </a:pPr>
            <a:endParaRPr lang="pt-BR" dirty="0">
              <a:solidFill>
                <a:srgbClr val="C00000"/>
              </a:solidFill>
            </a:endParaRPr>
          </a:p>
          <a:p>
            <a:pPr marL="0" indent="0">
              <a:buNone/>
            </a:pPr>
            <a:endParaRPr lang="pt-BR" dirty="0">
              <a:solidFill>
                <a:srgbClr val="C00000"/>
              </a:solidFill>
            </a:endParaRPr>
          </a:p>
          <a:p>
            <a:pPr marL="0" indent="0">
              <a:buNone/>
            </a:pPr>
            <a:endParaRPr lang="pt-BR" dirty="0">
              <a:solidFill>
                <a:srgbClr val="C00000"/>
              </a:solidFill>
            </a:endParaRPr>
          </a:p>
          <a:p>
            <a:pPr marL="0" indent="0">
              <a:buNone/>
            </a:pPr>
            <a:r>
              <a:rPr lang="pt-BR" dirty="0">
                <a:solidFill>
                  <a:srgbClr val="C00000"/>
                </a:solidFill>
              </a:rPr>
              <a:t>APOSENTADORIA ESPECIAL STRICTO SENSU – </a:t>
            </a:r>
            <a:r>
              <a:rPr lang="pt-BR" dirty="0" err="1">
                <a:solidFill>
                  <a:srgbClr val="C00000"/>
                </a:solidFill>
              </a:rPr>
              <a:t>arts</a:t>
            </a:r>
            <a:r>
              <a:rPr lang="pt-BR" dirty="0">
                <a:solidFill>
                  <a:srgbClr val="C00000"/>
                </a:solidFill>
              </a:rPr>
              <a:t>. 57 e 58 da Lei 8.213/91 e </a:t>
            </a:r>
            <a:r>
              <a:rPr lang="pt-BR" dirty="0" err="1">
                <a:solidFill>
                  <a:srgbClr val="C00000"/>
                </a:solidFill>
              </a:rPr>
              <a:t>arts</a:t>
            </a:r>
            <a:r>
              <a:rPr lang="pt-BR" dirty="0">
                <a:solidFill>
                  <a:srgbClr val="C00000"/>
                </a:solidFill>
              </a:rPr>
              <a:t>. 64 a 69 do Decreto 3.048/99</a:t>
            </a:r>
          </a:p>
          <a:p>
            <a:pPr marL="0" indent="0">
              <a:buNone/>
            </a:pPr>
            <a:r>
              <a:rPr lang="pt-BR" dirty="0">
                <a:solidFill>
                  <a:srgbClr val="C00000"/>
                </a:solidFill>
              </a:rPr>
              <a:t>Art. 7º, XXIII - adicional de remuneração para as atividades penosas, insalubres ou perigosas, na forma da lei</a:t>
            </a:r>
          </a:p>
          <a:p>
            <a:pPr marL="0" indent="0">
              <a:buNone/>
            </a:pPr>
            <a:endParaRPr lang="pt-BR" u="sng" dirty="0"/>
          </a:p>
        </p:txBody>
      </p:sp>
    </p:spTree>
    <p:extLst>
      <p:ext uri="{BB962C8B-B14F-4D97-AF65-F5344CB8AC3E}">
        <p14:creationId xmlns:p14="http://schemas.microsoft.com/office/powerpoint/2010/main" val="11870999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356616" y="174054"/>
            <a:ext cx="7467600" cy="1143000"/>
          </a:xfrm>
        </p:spPr>
        <p:txBody>
          <a:bodyPr/>
          <a:lstStyle/>
          <a:p>
            <a:r>
              <a:rPr lang="en-US" sz="3200" b="1" u="sng" dirty="0">
                <a:solidFill>
                  <a:schemeClr val="accent1">
                    <a:lumMod val="75000"/>
                  </a:schemeClr>
                </a:solidFill>
              </a:rPr>
              <a:t>4 – APOSENTADORIA ESPECIAL:</a:t>
            </a:r>
            <a:br>
              <a:rPr lang="en-US" sz="3200" b="1" u="sng" dirty="0">
                <a:solidFill>
                  <a:schemeClr val="accent1">
                    <a:lumMod val="75000"/>
                  </a:schemeClr>
                </a:solidFill>
              </a:rPr>
            </a:br>
            <a:endParaRPr lang="pt-BR"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4294967295"/>
          </p:nvPr>
        </p:nvSpPr>
        <p:spPr>
          <a:xfrm>
            <a:off x="420624" y="1069848"/>
            <a:ext cx="7467600" cy="4873625"/>
          </a:xfrm>
        </p:spPr>
        <p:txBody>
          <a:bodyPr>
            <a:normAutofit fontScale="85000" lnSpcReduction="10000"/>
          </a:bodyPr>
          <a:lstStyle/>
          <a:p>
            <a:pPr marL="0" indent="0">
              <a:buNone/>
            </a:pPr>
            <a:r>
              <a:rPr lang="pt-BR" b="1" dirty="0">
                <a:solidFill>
                  <a:srgbClr val="C00000"/>
                </a:solidFill>
              </a:rPr>
              <a:t>A NOVA APOSENTADORIA ESPECIAL DA EC 103/2019</a:t>
            </a:r>
          </a:p>
          <a:p>
            <a:pPr marL="0" indent="0">
              <a:buNone/>
            </a:pPr>
            <a:r>
              <a:rPr lang="pt-BR" i="1" dirty="0">
                <a:solidFill>
                  <a:srgbClr val="C00000"/>
                </a:solidFill>
              </a:rPr>
              <a:t>“Art. 201. [...] § 1º Até que lei complementar disponha sobre a redução de idade mínima ou tempo de contribuição prevista nos </a:t>
            </a:r>
            <a:r>
              <a:rPr lang="pt-BR" i="1" dirty="0">
                <a:solidFill>
                  <a:srgbClr val="C00000"/>
                </a:solidFill>
                <a:hlinkClick r:id="rId2"/>
              </a:rPr>
              <a:t>§§ 1º e 8º do art. 201 da Constituição Federa</a:t>
            </a:r>
            <a:r>
              <a:rPr lang="pt-BR" i="1" dirty="0">
                <a:solidFill>
                  <a:srgbClr val="C00000"/>
                </a:solidFill>
              </a:rPr>
              <a:t>l, será concedida aposentadoria:</a:t>
            </a:r>
          </a:p>
          <a:p>
            <a:pPr marL="0" indent="0">
              <a:buNone/>
            </a:pPr>
            <a:r>
              <a:rPr lang="pt-BR" i="1" dirty="0">
                <a:solidFill>
                  <a:srgbClr val="C00000"/>
                </a:solidFill>
              </a:rPr>
              <a:t>I - aos segurados que comprovem o exercício de atividades com efetiva exposição a agentes químicos, físicos e biológicos prejudiciais à saúde, ou associação desses agentes, </a:t>
            </a:r>
            <a:r>
              <a:rPr lang="pt-BR" i="1" u="sng" dirty="0">
                <a:solidFill>
                  <a:srgbClr val="C00000"/>
                </a:solidFill>
              </a:rPr>
              <a:t>vedada a caracterização por categoria profissional ou ocupação</a:t>
            </a:r>
            <a:r>
              <a:rPr lang="pt-BR" i="1" dirty="0">
                <a:solidFill>
                  <a:srgbClr val="C00000"/>
                </a:solidFill>
              </a:rPr>
              <a:t>, durante, no mínimo, 15 (quinze), 20 (vinte) ou 25 (vinte e cinco) anos, nos termos do disposto nos </a:t>
            </a:r>
            <a:r>
              <a:rPr lang="pt-BR" i="1" dirty="0" err="1">
                <a:solidFill>
                  <a:srgbClr val="C00000"/>
                </a:solidFill>
                <a:hlinkClick r:id="rId3"/>
              </a:rPr>
              <a:t>arts</a:t>
            </a:r>
            <a:r>
              <a:rPr lang="pt-BR" i="1" dirty="0">
                <a:solidFill>
                  <a:srgbClr val="C00000"/>
                </a:solidFill>
                <a:hlinkClick r:id="rId3"/>
              </a:rPr>
              <a:t>. 57 e 58 da Lei nº 8.213, de 24 de julho de 1991</a:t>
            </a:r>
            <a:r>
              <a:rPr lang="pt-BR" i="1" dirty="0">
                <a:solidFill>
                  <a:srgbClr val="C00000"/>
                </a:solidFill>
              </a:rPr>
              <a:t>, quando cumpridos:</a:t>
            </a:r>
          </a:p>
          <a:p>
            <a:pPr marL="0" indent="0">
              <a:buNone/>
            </a:pPr>
            <a:r>
              <a:rPr lang="pt-BR" i="1" dirty="0">
                <a:solidFill>
                  <a:srgbClr val="C00000"/>
                </a:solidFill>
              </a:rPr>
              <a:t>	a) 55 (cinquenta e cinco) anos de idade, quando se tratar de atividade especial de 15 (quinze) anos de contribuição;</a:t>
            </a:r>
          </a:p>
          <a:p>
            <a:pPr marL="0" indent="0">
              <a:buNone/>
            </a:pPr>
            <a:r>
              <a:rPr lang="pt-BR" i="1" dirty="0">
                <a:solidFill>
                  <a:srgbClr val="C00000"/>
                </a:solidFill>
              </a:rPr>
              <a:t>	b) 58 (cinquenta e oito) anos de idade, quando se tratar de atividade especial de 20 (vinte) anos de contribuição; ou</a:t>
            </a:r>
          </a:p>
          <a:p>
            <a:pPr marL="0" indent="0">
              <a:buNone/>
            </a:pPr>
            <a:r>
              <a:rPr lang="pt-BR" i="1" dirty="0">
                <a:solidFill>
                  <a:srgbClr val="C00000"/>
                </a:solidFill>
              </a:rPr>
              <a:t>	c) 60 (sessenta) anos de idade, quando se tratar de atividade especial de 25 (vinte e cinco) anos de contribuição;”</a:t>
            </a:r>
          </a:p>
          <a:p>
            <a:pPr marL="0" indent="0">
              <a:buNone/>
            </a:pPr>
            <a:endParaRPr lang="pt-BR" u="sng" dirty="0"/>
          </a:p>
        </p:txBody>
      </p:sp>
    </p:spTree>
    <p:extLst>
      <p:ext uri="{BB962C8B-B14F-4D97-AF65-F5344CB8AC3E}">
        <p14:creationId xmlns:p14="http://schemas.microsoft.com/office/powerpoint/2010/main" val="29687346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pt-BR" b="1" dirty="0">
                <a:solidFill>
                  <a:srgbClr val="C00000"/>
                </a:solidFill>
              </a:rPr>
              <a:t>4 - APOSENTADORIA ESPECIAL</a:t>
            </a:r>
            <a:br>
              <a:rPr lang="pt-BR" b="1" dirty="0">
                <a:solidFill>
                  <a:schemeClr val="tx1"/>
                </a:solidFill>
              </a:rPr>
            </a:br>
            <a:endParaRPr lang="pt-BR"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4294967295"/>
          </p:nvPr>
        </p:nvSpPr>
        <p:spPr>
          <a:xfrm>
            <a:off x="457200" y="1636776"/>
            <a:ext cx="7467600" cy="4873625"/>
          </a:xfrm>
        </p:spPr>
        <p:txBody>
          <a:bodyPr>
            <a:normAutofit fontScale="92500" lnSpcReduction="20000"/>
          </a:bodyPr>
          <a:lstStyle/>
          <a:p>
            <a:pPr marL="0" indent="0">
              <a:buNone/>
            </a:pPr>
            <a:r>
              <a:rPr lang="en-US" u="sng" dirty="0">
                <a:solidFill>
                  <a:srgbClr val="C00000"/>
                </a:solidFill>
              </a:rPr>
              <a:t>CÓDIGO DO BENEFÍCIO NO INSS:</a:t>
            </a:r>
            <a:r>
              <a:rPr lang="en-US" dirty="0">
                <a:solidFill>
                  <a:srgbClr val="C00000"/>
                </a:solidFill>
              </a:rPr>
              <a:t> B46</a:t>
            </a:r>
          </a:p>
          <a:p>
            <a:pPr marL="0" indent="0">
              <a:buNone/>
            </a:pPr>
            <a:r>
              <a:rPr lang="en-US" u="sng" dirty="0">
                <a:solidFill>
                  <a:srgbClr val="C00000"/>
                </a:solidFill>
              </a:rPr>
              <a:t>REQUISITOS:</a:t>
            </a:r>
            <a:r>
              <a:rPr lang="en-US" dirty="0">
                <a:solidFill>
                  <a:srgbClr val="C00000"/>
                </a:solidFill>
              </a:rPr>
              <a:t> </a:t>
            </a:r>
            <a:r>
              <a:rPr lang="pt-BR" dirty="0">
                <a:solidFill>
                  <a:srgbClr val="C00000"/>
                </a:solidFill>
              </a:rPr>
              <a:t>Trabalho em condições prejudiciais à saúde ou à integridade física por 15, 20 ou 25 anos, conforme Anexo IV do RPS. 15 anos: trabalhos em atividades permanentes no subsolo de minerações subterrâneas em frente de produção; 20 anos: mineração subterrânea cujas atividades sejam exercidas afastadas das frentes de produção; trabalhos com exposição ao agente químico amianto (asbestos); 25 anos: demais atividades.</a:t>
            </a:r>
          </a:p>
          <a:p>
            <a:pPr marL="0" indent="0">
              <a:buNone/>
            </a:pPr>
            <a:endParaRPr lang="pt-BR" dirty="0">
              <a:solidFill>
                <a:srgbClr val="C00000"/>
              </a:solidFill>
            </a:endParaRPr>
          </a:p>
          <a:p>
            <a:pPr marL="0" indent="0">
              <a:buNone/>
            </a:pPr>
            <a:r>
              <a:rPr lang="pt-BR" u="sng" dirty="0">
                <a:solidFill>
                  <a:srgbClr val="C00000"/>
                </a:solidFill>
              </a:rPr>
              <a:t>BENEFICIÁRIOS:</a:t>
            </a:r>
            <a:r>
              <a:rPr lang="pt-BR" dirty="0">
                <a:solidFill>
                  <a:srgbClr val="C00000"/>
                </a:solidFill>
              </a:rPr>
              <a:t> segurados empregados e trabalhadores avulsos, além do contribuinte individual filiado a cooperativas de trabalho/produção (há controvérsia em relação ao autônomo).</a:t>
            </a:r>
          </a:p>
          <a:p>
            <a:pPr marL="0" indent="0">
              <a:buNone/>
            </a:pPr>
            <a:r>
              <a:rPr lang="pt-BR" dirty="0">
                <a:solidFill>
                  <a:srgbClr val="C00000"/>
                </a:solidFill>
              </a:rPr>
              <a:t>- A perda da qualidade de segurado na data do requerimento adm. não afeta o direito, se já implementados todos os requisitos para a sua concessão.</a:t>
            </a:r>
          </a:p>
        </p:txBody>
      </p:sp>
    </p:spTree>
    <p:extLst>
      <p:ext uri="{BB962C8B-B14F-4D97-AF65-F5344CB8AC3E}">
        <p14:creationId xmlns:p14="http://schemas.microsoft.com/office/powerpoint/2010/main" val="868460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109091"/>
          </a:xfrm>
          <a:prstGeom prst="rect">
            <a:avLst/>
          </a:prstGeom>
        </p:spPr>
        <p:txBody>
          <a:bodyPr wrap="square">
            <a:spAutoFit/>
          </a:bodyPr>
          <a:lstStyle/>
          <a:p>
            <a:r>
              <a:rPr lang="pt-BR" sz="2200" b="1" dirty="0">
                <a:solidFill>
                  <a:srgbClr val="C00000"/>
                </a:solidFill>
              </a:rPr>
              <a:t>CONTAGEM RECÍPROCA. CERTIDÃO DE TEMPO DE CONTRIBUIÇÃO.</a:t>
            </a:r>
          </a:p>
          <a:p>
            <a:r>
              <a:rPr lang="pt-BR" sz="2200" b="1" dirty="0">
                <a:solidFill>
                  <a:srgbClr val="C00000"/>
                </a:solidFill>
              </a:rPr>
              <a:t>USO, AVERBAÇÃO E DESAVERBAÇÃO DE TEMPO.</a:t>
            </a:r>
          </a:p>
          <a:p>
            <a:r>
              <a:rPr lang="pt-BR" sz="2200" b="1" dirty="0">
                <a:solidFill>
                  <a:srgbClr val="C00000"/>
                </a:solidFill>
              </a:rPr>
              <a:t>Art. 130 do Decreto 3048/99</a:t>
            </a:r>
          </a:p>
          <a:p>
            <a:pPr marL="342900" indent="-342900">
              <a:buFontTx/>
              <a:buChar char="-"/>
            </a:pPr>
            <a:r>
              <a:rPr lang="pt-BR" sz="2200" dirty="0">
                <a:solidFill>
                  <a:srgbClr val="C00000"/>
                </a:solidFill>
              </a:rPr>
              <a:t>Modelo de CTC: Anexo XV da IN 128/2022</a:t>
            </a:r>
          </a:p>
          <a:p>
            <a:pPr marL="342900" indent="-342900">
              <a:buFontTx/>
              <a:buChar char="-"/>
            </a:pPr>
            <a:r>
              <a:rPr lang="pt-BR" sz="2200" dirty="0">
                <a:solidFill>
                  <a:srgbClr val="C00000"/>
                </a:solidFill>
              </a:rPr>
              <a:t>Pode ser emitida para frações de vínculos?</a:t>
            </a:r>
          </a:p>
          <a:p>
            <a:pPr marL="342900" indent="-342900">
              <a:buFontTx/>
              <a:buChar char="-"/>
            </a:pPr>
            <a:r>
              <a:rPr lang="pt-BR" sz="2400" dirty="0">
                <a:solidFill>
                  <a:srgbClr val="C00000"/>
                </a:solidFill>
              </a:rPr>
              <a:t>A CTC somente poderá ser emitida por RPPS para </a:t>
            </a:r>
            <a:r>
              <a:rPr lang="pt-BR" sz="2400" dirty="0" err="1">
                <a:solidFill>
                  <a:srgbClr val="C00000"/>
                </a:solidFill>
              </a:rPr>
              <a:t>ex-servidor</a:t>
            </a:r>
            <a:r>
              <a:rPr lang="pt-BR" sz="2400" dirty="0">
                <a:solidFill>
                  <a:srgbClr val="C00000"/>
                </a:solidFill>
              </a:rPr>
              <a:t> utilizar o tempo no RGPS</a:t>
            </a:r>
            <a:endParaRPr lang="pt-BR" sz="2200" b="1" dirty="0">
              <a:solidFill>
                <a:srgbClr val="C00000"/>
              </a:solidFill>
            </a:endParaRPr>
          </a:p>
          <a:p>
            <a:pPr marL="342900" indent="-342900">
              <a:buFontTx/>
              <a:buChar char="-"/>
            </a:pPr>
            <a:r>
              <a:rPr lang="pt-BR" sz="2200" dirty="0">
                <a:solidFill>
                  <a:srgbClr val="C00000"/>
                </a:solidFill>
              </a:rPr>
              <a:t>É</a:t>
            </a:r>
            <a:r>
              <a:rPr lang="pt-BR" sz="2400" dirty="0">
                <a:solidFill>
                  <a:srgbClr val="C00000"/>
                </a:solidFill>
              </a:rPr>
              <a:t> vedada a </a:t>
            </a:r>
            <a:r>
              <a:rPr lang="pt-BR" sz="2400" dirty="0" err="1">
                <a:solidFill>
                  <a:srgbClr val="C00000"/>
                </a:solidFill>
              </a:rPr>
              <a:t>desaverbação</a:t>
            </a:r>
            <a:r>
              <a:rPr lang="pt-BR" sz="2400" dirty="0">
                <a:solidFill>
                  <a:srgbClr val="C00000"/>
                </a:solidFill>
              </a:rPr>
              <a:t> de tempo em RPPS quando o tempo averbado tiver gerado a concessão de vantagens remuneratórias ao servidor público em atividade?</a:t>
            </a:r>
            <a:endParaRPr lang="pt-BR" sz="2200" b="1" dirty="0">
              <a:solidFill>
                <a:srgbClr val="C00000"/>
              </a:solidFill>
            </a:endParaRPr>
          </a:p>
          <a:p>
            <a:pPr marL="342900" indent="-342900">
              <a:buFontTx/>
              <a:buChar char="-"/>
            </a:pPr>
            <a:r>
              <a:rPr lang="pt-BR" sz="2400" dirty="0">
                <a:solidFill>
                  <a:srgbClr val="C00000"/>
                </a:solidFill>
              </a:rPr>
              <a:t>CTC com identificação do tempo de serviço prestado em condições perigosas ou insalubres (art. 515 da IN 128/2022)</a:t>
            </a:r>
          </a:p>
          <a:p>
            <a:pPr marL="342900" indent="-342900">
              <a:buFontTx/>
              <a:buChar char="-"/>
            </a:pPr>
            <a:r>
              <a:rPr lang="pt-BR" sz="2400" dirty="0">
                <a:solidFill>
                  <a:srgbClr val="C00000"/>
                </a:solidFill>
              </a:rPr>
              <a:t>A CTC pode ser revista a qualquer tempo? Pode ser trocado o destinatário? Pode ser cancelada? (art. 517 da IN 128/2022)</a:t>
            </a:r>
            <a:endParaRPr lang="en-US" sz="2400" b="1" dirty="0">
              <a:solidFill>
                <a:srgbClr val="C00000"/>
              </a:solidFill>
            </a:endParaRPr>
          </a:p>
        </p:txBody>
      </p:sp>
    </p:spTree>
    <p:extLst>
      <p:ext uri="{BB962C8B-B14F-4D97-AF65-F5344CB8AC3E}">
        <p14:creationId xmlns:p14="http://schemas.microsoft.com/office/powerpoint/2010/main" val="15098561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457200" y="393192"/>
            <a:ext cx="7467600" cy="558102"/>
          </a:xfrm>
        </p:spPr>
        <p:txBody>
          <a:bodyPr>
            <a:noAutofit/>
          </a:bodyPr>
          <a:lstStyle/>
          <a:p>
            <a:r>
              <a:rPr lang="pt-BR" sz="3600" b="1" dirty="0">
                <a:solidFill>
                  <a:srgbClr val="C00000"/>
                </a:solidFill>
              </a:rPr>
              <a:t>4 – aposentadoria especial</a:t>
            </a:r>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p:txBody>
          <a:bodyPr>
            <a:normAutofit fontScale="92500" lnSpcReduction="20000"/>
          </a:bodyPr>
          <a:lstStyle/>
          <a:p>
            <a:pPr marL="0" indent="0">
              <a:buNone/>
            </a:pPr>
            <a:r>
              <a:rPr lang="en-US" u="sng" dirty="0">
                <a:solidFill>
                  <a:srgbClr val="C00000"/>
                </a:solidFill>
              </a:rPr>
              <a:t>SALÁRIO DE BENEFÍCIO E RMI:</a:t>
            </a:r>
            <a:endParaRPr lang="en-US" dirty="0">
              <a:solidFill>
                <a:srgbClr val="C00000"/>
              </a:solidFill>
            </a:endParaRPr>
          </a:p>
          <a:p>
            <a:pPr marL="0" indent="0">
              <a:buNone/>
            </a:pPr>
            <a:endParaRPr lang="en-US" dirty="0">
              <a:solidFill>
                <a:srgbClr val="C00000"/>
              </a:solidFill>
            </a:endParaRPr>
          </a:p>
          <a:p>
            <a:pPr marL="0" indent="0">
              <a:buNone/>
            </a:pPr>
            <a:r>
              <a:rPr lang="en-US" u="sng" dirty="0">
                <a:solidFill>
                  <a:srgbClr val="C00000"/>
                </a:solidFill>
              </a:rPr>
              <a:t>Para </a:t>
            </a:r>
            <a:r>
              <a:rPr lang="en-US" u="sng" dirty="0" err="1">
                <a:solidFill>
                  <a:srgbClr val="C00000"/>
                </a:solidFill>
              </a:rPr>
              <a:t>todos</a:t>
            </a:r>
            <a:r>
              <a:rPr lang="en-US" u="sng" dirty="0">
                <a:solidFill>
                  <a:srgbClr val="C00000"/>
                </a:solidFill>
              </a:rPr>
              <a:t> </a:t>
            </a:r>
            <a:r>
              <a:rPr lang="en-US" u="sng" dirty="0" err="1">
                <a:solidFill>
                  <a:srgbClr val="C00000"/>
                </a:solidFill>
              </a:rPr>
              <a:t>que</a:t>
            </a:r>
            <a:r>
              <a:rPr lang="en-US" u="sng" dirty="0">
                <a:solidFill>
                  <a:srgbClr val="C00000"/>
                </a:solidFill>
              </a:rPr>
              <a:t> </a:t>
            </a:r>
            <a:r>
              <a:rPr lang="en-US" u="sng" dirty="0" err="1">
                <a:solidFill>
                  <a:srgbClr val="C00000"/>
                </a:solidFill>
              </a:rPr>
              <a:t>implementaram</a:t>
            </a:r>
            <a:r>
              <a:rPr lang="en-US" u="sng" dirty="0">
                <a:solidFill>
                  <a:srgbClr val="C00000"/>
                </a:solidFill>
              </a:rPr>
              <a:t> </a:t>
            </a:r>
            <a:r>
              <a:rPr lang="en-US" u="sng" dirty="0" err="1">
                <a:solidFill>
                  <a:srgbClr val="C00000"/>
                </a:solidFill>
              </a:rPr>
              <a:t>os</a:t>
            </a:r>
            <a:r>
              <a:rPr lang="en-US" u="sng" dirty="0">
                <a:solidFill>
                  <a:srgbClr val="C00000"/>
                </a:solidFill>
              </a:rPr>
              <a:t> </a:t>
            </a:r>
            <a:r>
              <a:rPr lang="en-US" u="sng" dirty="0" err="1">
                <a:solidFill>
                  <a:srgbClr val="C00000"/>
                </a:solidFill>
              </a:rPr>
              <a:t>requisitos</a:t>
            </a:r>
            <a:r>
              <a:rPr lang="en-US" u="sng" dirty="0">
                <a:solidFill>
                  <a:srgbClr val="C00000"/>
                </a:solidFill>
              </a:rPr>
              <a:t> para a </a:t>
            </a:r>
            <a:r>
              <a:rPr lang="en-US" u="sng" dirty="0" err="1">
                <a:solidFill>
                  <a:srgbClr val="C00000"/>
                </a:solidFill>
              </a:rPr>
              <a:t>aposentadoria</a:t>
            </a:r>
            <a:r>
              <a:rPr lang="en-US" u="sng" dirty="0">
                <a:solidFill>
                  <a:srgbClr val="C00000"/>
                </a:solidFill>
              </a:rPr>
              <a:t> antes de 13/11/2019</a:t>
            </a:r>
            <a:r>
              <a:rPr lang="en-US" dirty="0">
                <a:solidFill>
                  <a:srgbClr val="C00000"/>
                </a:solidFill>
              </a:rPr>
              <a:t>: </a:t>
            </a:r>
            <a:r>
              <a:rPr lang="en-US" dirty="0" err="1">
                <a:solidFill>
                  <a:srgbClr val="C00000"/>
                </a:solidFill>
              </a:rPr>
              <a:t>média</a:t>
            </a:r>
            <a:r>
              <a:rPr lang="en-US" dirty="0">
                <a:solidFill>
                  <a:srgbClr val="C00000"/>
                </a:solidFill>
              </a:rPr>
              <a:t> </a:t>
            </a:r>
            <a:r>
              <a:rPr lang="en-US" dirty="0" err="1">
                <a:solidFill>
                  <a:srgbClr val="C00000"/>
                </a:solidFill>
              </a:rPr>
              <a:t>aritmética</a:t>
            </a:r>
            <a:r>
              <a:rPr lang="en-US" dirty="0">
                <a:solidFill>
                  <a:srgbClr val="C00000"/>
                </a:solidFill>
              </a:rPr>
              <a:t> simples dos 80% </a:t>
            </a:r>
            <a:r>
              <a:rPr lang="en-US" dirty="0" err="1">
                <a:solidFill>
                  <a:srgbClr val="C00000"/>
                </a:solidFill>
              </a:rPr>
              <a:t>maiores</a:t>
            </a:r>
            <a:r>
              <a:rPr lang="en-US" dirty="0">
                <a:solidFill>
                  <a:srgbClr val="C00000"/>
                </a:solidFill>
              </a:rPr>
              <a:t> </a:t>
            </a:r>
            <a:r>
              <a:rPr lang="en-US" dirty="0" err="1">
                <a:solidFill>
                  <a:srgbClr val="C00000"/>
                </a:solidFill>
              </a:rPr>
              <a:t>salários</a:t>
            </a:r>
            <a:r>
              <a:rPr lang="en-US" dirty="0">
                <a:solidFill>
                  <a:srgbClr val="C00000"/>
                </a:solidFill>
              </a:rPr>
              <a:t> de </a:t>
            </a:r>
            <a:r>
              <a:rPr lang="en-US" dirty="0" err="1">
                <a:solidFill>
                  <a:srgbClr val="C00000"/>
                </a:solidFill>
              </a:rPr>
              <a:t>contribuição</a:t>
            </a:r>
            <a:r>
              <a:rPr lang="en-US" dirty="0">
                <a:solidFill>
                  <a:srgbClr val="C00000"/>
                </a:solidFill>
              </a:rPr>
              <a:t>, </a:t>
            </a:r>
            <a:r>
              <a:rPr lang="en-US" dirty="0" err="1">
                <a:solidFill>
                  <a:srgbClr val="C00000"/>
                </a:solidFill>
              </a:rPr>
              <a:t>corrigidos</a:t>
            </a:r>
            <a:r>
              <a:rPr lang="en-US" dirty="0">
                <a:solidFill>
                  <a:srgbClr val="C00000"/>
                </a:solidFill>
              </a:rPr>
              <a:t> </a:t>
            </a:r>
            <a:r>
              <a:rPr lang="en-US" dirty="0" err="1">
                <a:solidFill>
                  <a:srgbClr val="C00000"/>
                </a:solidFill>
              </a:rPr>
              <a:t>mês</a:t>
            </a:r>
            <a:r>
              <a:rPr lang="en-US" dirty="0">
                <a:solidFill>
                  <a:srgbClr val="C00000"/>
                </a:solidFill>
              </a:rPr>
              <a:t> a </a:t>
            </a:r>
            <a:r>
              <a:rPr lang="en-US" dirty="0" err="1">
                <a:solidFill>
                  <a:srgbClr val="C00000"/>
                </a:solidFill>
              </a:rPr>
              <a:t>mês</a:t>
            </a:r>
            <a:r>
              <a:rPr lang="en-US" dirty="0">
                <a:solidFill>
                  <a:srgbClr val="C00000"/>
                </a:solidFill>
              </a:rPr>
              <a:t>, </a:t>
            </a:r>
            <a:r>
              <a:rPr lang="en-US" dirty="0" err="1">
                <a:solidFill>
                  <a:srgbClr val="C00000"/>
                </a:solidFill>
              </a:rPr>
              <a:t>desde</a:t>
            </a:r>
            <a:r>
              <a:rPr lang="en-US" dirty="0">
                <a:solidFill>
                  <a:srgbClr val="C00000"/>
                </a:solidFill>
              </a:rPr>
              <a:t> 07/94. </a:t>
            </a:r>
            <a:r>
              <a:rPr lang="en-US" u="sng" dirty="0">
                <a:solidFill>
                  <a:srgbClr val="C00000"/>
                </a:solidFill>
              </a:rPr>
              <a:t>RMI de 100% da </a:t>
            </a:r>
            <a:r>
              <a:rPr lang="en-US" u="sng" dirty="0" err="1">
                <a:solidFill>
                  <a:srgbClr val="C00000"/>
                </a:solidFill>
              </a:rPr>
              <a:t>referida</a:t>
            </a:r>
            <a:r>
              <a:rPr lang="en-US" u="sng" dirty="0">
                <a:solidFill>
                  <a:srgbClr val="C00000"/>
                </a:solidFill>
              </a:rPr>
              <a:t> </a:t>
            </a:r>
            <a:r>
              <a:rPr lang="en-US" u="sng" dirty="0" err="1">
                <a:solidFill>
                  <a:srgbClr val="C00000"/>
                </a:solidFill>
              </a:rPr>
              <a:t>média</a:t>
            </a:r>
            <a:r>
              <a:rPr lang="en-US" u="sng" dirty="0">
                <a:solidFill>
                  <a:srgbClr val="C00000"/>
                </a:solidFill>
              </a:rPr>
              <a:t> e </a:t>
            </a:r>
            <a:r>
              <a:rPr lang="en-US" u="sng" dirty="0" err="1">
                <a:solidFill>
                  <a:srgbClr val="C00000"/>
                </a:solidFill>
              </a:rPr>
              <a:t>não</a:t>
            </a:r>
            <a:r>
              <a:rPr lang="en-US" u="sng" dirty="0">
                <a:solidFill>
                  <a:srgbClr val="C00000"/>
                </a:solidFill>
              </a:rPr>
              <a:t> </a:t>
            </a:r>
            <a:r>
              <a:rPr lang="en-US" u="sng" dirty="0" err="1">
                <a:solidFill>
                  <a:srgbClr val="C00000"/>
                </a:solidFill>
              </a:rPr>
              <a:t>há</a:t>
            </a:r>
            <a:r>
              <a:rPr lang="en-US" u="sng" dirty="0">
                <a:solidFill>
                  <a:srgbClr val="C00000"/>
                </a:solidFill>
              </a:rPr>
              <a:t> </a:t>
            </a:r>
            <a:r>
              <a:rPr lang="en-US" u="sng" dirty="0" err="1">
                <a:solidFill>
                  <a:srgbClr val="C00000"/>
                </a:solidFill>
              </a:rPr>
              <a:t>aplicação</a:t>
            </a:r>
            <a:r>
              <a:rPr lang="en-US" u="sng" dirty="0">
                <a:solidFill>
                  <a:srgbClr val="C00000"/>
                </a:solidFill>
              </a:rPr>
              <a:t> de </a:t>
            </a:r>
            <a:r>
              <a:rPr lang="en-US" u="sng" dirty="0" err="1">
                <a:solidFill>
                  <a:srgbClr val="C00000"/>
                </a:solidFill>
              </a:rPr>
              <a:t>fator</a:t>
            </a:r>
            <a:r>
              <a:rPr lang="en-US" u="sng" dirty="0">
                <a:solidFill>
                  <a:srgbClr val="C00000"/>
                </a:solidFill>
              </a:rPr>
              <a:t> </a:t>
            </a:r>
            <a:r>
              <a:rPr lang="en-US" u="sng" dirty="0" err="1">
                <a:solidFill>
                  <a:srgbClr val="C00000"/>
                </a:solidFill>
              </a:rPr>
              <a:t>previdenciário</a:t>
            </a:r>
            <a:r>
              <a:rPr lang="en-US" u="sng" dirty="0">
                <a:solidFill>
                  <a:srgbClr val="C00000"/>
                </a:solidFill>
              </a:rPr>
              <a:t>.</a:t>
            </a:r>
          </a:p>
          <a:p>
            <a:pPr marL="0" indent="0">
              <a:buNone/>
            </a:pPr>
            <a:r>
              <a:rPr lang="en-US" dirty="0">
                <a:solidFill>
                  <a:srgbClr val="C00000"/>
                </a:solidFill>
              </a:rPr>
              <a:t> </a:t>
            </a:r>
          </a:p>
          <a:p>
            <a:pPr marL="0" indent="0">
              <a:buNone/>
            </a:pPr>
            <a:r>
              <a:rPr lang="en-US" u="sng" dirty="0">
                <a:solidFill>
                  <a:srgbClr val="C00000"/>
                </a:solidFill>
              </a:rPr>
              <a:t>Para </a:t>
            </a:r>
            <a:r>
              <a:rPr lang="en-US" u="sng" dirty="0" err="1">
                <a:solidFill>
                  <a:srgbClr val="C00000"/>
                </a:solidFill>
              </a:rPr>
              <a:t>todos</a:t>
            </a:r>
            <a:r>
              <a:rPr lang="en-US" u="sng" dirty="0">
                <a:solidFill>
                  <a:srgbClr val="C00000"/>
                </a:solidFill>
              </a:rPr>
              <a:t> </a:t>
            </a:r>
            <a:r>
              <a:rPr lang="en-US" u="sng" dirty="0" err="1">
                <a:solidFill>
                  <a:srgbClr val="C00000"/>
                </a:solidFill>
              </a:rPr>
              <a:t>que</a:t>
            </a:r>
            <a:r>
              <a:rPr lang="en-US" u="sng" dirty="0">
                <a:solidFill>
                  <a:srgbClr val="C00000"/>
                </a:solidFill>
              </a:rPr>
              <a:t> </a:t>
            </a:r>
            <a:r>
              <a:rPr lang="en-US" u="sng" dirty="0" err="1">
                <a:solidFill>
                  <a:srgbClr val="C00000"/>
                </a:solidFill>
              </a:rPr>
              <a:t>computarem</a:t>
            </a:r>
            <a:r>
              <a:rPr lang="en-US" u="sng" dirty="0">
                <a:solidFill>
                  <a:srgbClr val="C00000"/>
                </a:solidFill>
              </a:rPr>
              <a:t> </a:t>
            </a:r>
            <a:r>
              <a:rPr lang="en-US" u="sng" dirty="0" err="1">
                <a:solidFill>
                  <a:srgbClr val="C00000"/>
                </a:solidFill>
              </a:rPr>
              <a:t>períodos</a:t>
            </a:r>
            <a:r>
              <a:rPr lang="en-US" u="sng" dirty="0">
                <a:solidFill>
                  <a:srgbClr val="C00000"/>
                </a:solidFill>
              </a:rPr>
              <a:t> de TC </a:t>
            </a:r>
            <a:r>
              <a:rPr lang="en-US" u="sng" dirty="0" err="1">
                <a:solidFill>
                  <a:srgbClr val="C00000"/>
                </a:solidFill>
              </a:rPr>
              <a:t>que</a:t>
            </a:r>
            <a:r>
              <a:rPr lang="en-US" u="sng" dirty="0">
                <a:solidFill>
                  <a:srgbClr val="C00000"/>
                </a:solidFill>
              </a:rPr>
              <a:t> </a:t>
            </a:r>
            <a:r>
              <a:rPr lang="en-US" u="sng" dirty="0" err="1">
                <a:solidFill>
                  <a:srgbClr val="C00000"/>
                </a:solidFill>
              </a:rPr>
              <a:t>sejam</a:t>
            </a:r>
            <a:r>
              <a:rPr lang="en-US" u="sng" dirty="0">
                <a:solidFill>
                  <a:srgbClr val="C00000"/>
                </a:solidFill>
              </a:rPr>
              <a:t> </a:t>
            </a:r>
            <a:r>
              <a:rPr lang="en-US" u="sng" dirty="0" err="1">
                <a:solidFill>
                  <a:srgbClr val="C00000"/>
                </a:solidFill>
              </a:rPr>
              <a:t>posteriores</a:t>
            </a:r>
            <a:r>
              <a:rPr lang="en-US" u="sng" dirty="0">
                <a:solidFill>
                  <a:srgbClr val="C00000"/>
                </a:solidFill>
              </a:rPr>
              <a:t> a 13/11/2019: </a:t>
            </a:r>
            <a:r>
              <a:rPr lang="en-US" dirty="0" err="1">
                <a:solidFill>
                  <a:srgbClr val="C00000"/>
                </a:solidFill>
              </a:rPr>
              <a:t>média</a:t>
            </a:r>
            <a:r>
              <a:rPr lang="en-US" dirty="0">
                <a:solidFill>
                  <a:srgbClr val="C00000"/>
                </a:solidFill>
              </a:rPr>
              <a:t> </a:t>
            </a:r>
            <a:r>
              <a:rPr lang="en-US" dirty="0" err="1">
                <a:solidFill>
                  <a:srgbClr val="C00000"/>
                </a:solidFill>
              </a:rPr>
              <a:t>aritmética</a:t>
            </a:r>
            <a:r>
              <a:rPr lang="en-US" dirty="0">
                <a:solidFill>
                  <a:srgbClr val="C00000"/>
                </a:solidFill>
              </a:rPr>
              <a:t> simples de </a:t>
            </a:r>
            <a:r>
              <a:rPr lang="en-US" dirty="0" err="1">
                <a:solidFill>
                  <a:srgbClr val="C00000"/>
                </a:solidFill>
              </a:rPr>
              <a:t>todos</a:t>
            </a:r>
            <a:r>
              <a:rPr lang="en-US" dirty="0">
                <a:solidFill>
                  <a:srgbClr val="C00000"/>
                </a:solidFill>
              </a:rPr>
              <a:t> </a:t>
            </a:r>
            <a:r>
              <a:rPr lang="en-US" dirty="0" err="1">
                <a:solidFill>
                  <a:srgbClr val="C00000"/>
                </a:solidFill>
              </a:rPr>
              <a:t>os</a:t>
            </a:r>
            <a:r>
              <a:rPr lang="en-US" dirty="0">
                <a:solidFill>
                  <a:srgbClr val="C00000"/>
                </a:solidFill>
              </a:rPr>
              <a:t> </a:t>
            </a:r>
            <a:r>
              <a:rPr lang="en-US" dirty="0" err="1">
                <a:solidFill>
                  <a:srgbClr val="C00000"/>
                </a:solidFill>
              </a:rPr>
              <a:t>salários</a:t>
            </a:r>
            <a:r>
              <a:rPr lang="en-US" dirty="0">
                <a:solidFill>
                  <a:srgbClr val="C00000"/>
                </a:solidFill>
              </a:rPr>
              <a:t> de </a:t>
            </a:r>
            <a:r>
              <a:rPr lang="en-US" dirty="0" err="1">
                <a:solidFill>
                  <a:srgbClr val="C00000"/>
                </a:solidFill>
              </a:rPr>
              <a:t>contribuição</a:t>
            </a:r>
            <a:r>
              <a:rPr lang="en-US" dirty="0">
                <a:solidFill>
                  <a:srgbClr val="C00000"/>
                </a:solidFill>
              </a:rPr>
              <a:t>, </a:t>
            </a:r>
            <a:r>
              <a:rPr lang="en-US" dirty="0" err="1">
                <a:solidFill>
                  <a:srgbClr val="C00000"/>
                </a:solidFill>
              </a:rPr>
              <a:t>corrigidos</a:t>
            </a:r>
            <a:r>
              <a:rPr lang="en-US" dirty="0">
                <a:solidFill>
                  <a:srgbClr val="C00000"/>
                </a:solidFill>
              </a:rPr>
              <a:t> </a:t>
            </a:r>
            <a:r>
              <a:rPr lang="en-US" dirty="0" err="1">
                <a:solidFill>
                  <a:srgbClr val="C00000"/>
                </a:solidFill>
              </a:rPr>
              <a:t>mês</a:t>
            </a:r>
            <a:r>
              <a:rPr lang="en-US" dirty="0">
                <a:solidFill>
                  <a:srgbClr val="C00000"/>
                </a:solidFill>
              </a:rPr>
              <a:t> a </a:t>
            </a:r>
            <a:r>
              <a:rPr lang="en-US" dirty="0" err="1">
                <a:solidFill>
                  <a:srgbClr val="C00000"/>
                </a:solidFill>
              </a:rPr>
              <a:t>mês</a:t>
            </a:r>
            <a:r>
              <a:rPr lang="en-US" dirty="0">
                <a:solidFill>
                  <a:srgbClr val="C00000"/>
                </a:solidFill>
              </a:rPr>
              <a:t>, </a:t>
            </a:r>
            <a:r>
              <a:rPr lang="en-US" dirty="0" err="1">
                <a:solidFill>
                  <a:srgbClr val="C00000"/>
                </a:solidFill>
              </a:rPr>
              <a:t>correspondentes</a:t>
            </a:r>
            <a:r>
              <a:rPr lang="en-US" dirty="0">
                <a:solidFill>
                  <a:srgbClr val="C00000"/>
                </a:solidFill>
              </a:rPr>
              <a:t> a 100% do </a:t>
            </a:r>
            <a:r>
              <a:rPr lang="en-US" dirty="0" err="1">
                <a:solidFill>
                  <a:srgbClr val="C00000"/>
                </a:solidFill>
              </a:rPr>
              <a:t>período</a:t>
            </a:r>
            <a:r>
              <a:rPr lang="en-US" dirty="0">
                <a:solidFill>
                  <a:srgbClr val="C00000"/>
                </a:solidFill>
              </a:rPr>
              <a:t> </a:t>
            </a:r>
            <a:r>
              <a:rPr lang="en-US" dirty="0" err="1">
                <a:solidFill>
                  <a:srgbClr val="C00000"/>
                </a:solidFill>
              </a:rPr>
              <a:t>contributivo</a:t>
            </a:r>
            <a:r>
              <a:rPr lang="en-US" dirty="0">
                <a:solidFill>
                  <a:srgbClr val="C00000"/>
                </a:solidFill>
              </a:rPr>
              <a:t> </a:t>
            </a:r>
            <a:r>
              <a:rPr lang="en-US" dirty="0" err="1">
                <a:solidFill>
                  <a:srgbClr val="C00000"/>
                </a:solidFill>
              </a:rPr>
              <a:t>desde</a:t>
            </a:r>
            <a:r>
              <a:rPr lang="en-US" dirty="0">
                <a:solidFill>
                  <a:srgbClr val="C00000"/>
                </a:solidFill>
              </a:rPr>
              <a:t> 07/94 </a:t>
            </a:r>
            <a:r>
              <a:rPr lang="en-US" dirty="0" err="1">
                <a:solidFill>
                  <a:srgbClr val="C00000"/>
                </a:solidFill>
              </a:rPr>
              <a:t>ou</a:t>
            </a:r>
            <a:r>
              <a:rPr lang="en-US" dirty="0">
                <a:solidFill>
                  <a:srgbClr val="C00000"/>
                </a:solidFill>
              </a:rPr>
              <a:t> </a:t>
            </a:r>
            <a:r>
              <a:rPr lang="en-US" dirty="0" err="1">
                <a:solidFill>
                  <a:srgbClr val="C00000"/>
                </a:solidFill>
              </a:rPr>
              <a:t>desde</a:t>
            </a:r>
            <a:r>
              <a:rPr lang="en-US" dirty="0">
                <a:solidFill>
                  <a:srgbClr val="C00000"/>
                </a:solidFill>
              </a:rPr>
              <a:t> o </a:t>
            </a:r>
            <a:r>
              <a:rPr lang="en-US" dirty="0" err="1">
                <a:solidFill>
                  <a:srgbClr val="C00000"/>
                </a:solidFill>
              </a:rPr>
              <a:t>início</a:t>
            </a:r>
            <a:r>
              <a:rPr lang="en-US" dirty="0">
                <a:solidFill>
                  <a:srgbClr val="C00000"/>
                </a:solidFill>
              </a:rPr>
              <a:t> da </a:t>
            </a:r>
            <a:r>
              <a:rPr lang="en-US" dirty="0" err="1">
                <a:solidFill>
                  <a:srgbClr val="C00000"/>
                </a:solidFill>
              </a:rPr>
              <a:t>contribuição</a:t>
            </a:r>
            <a:r>
              <a:rPr lang="en-US" dirty="0">
                <a:solidFill>
                  <a:srgbClr val="C00000"/>
                </a:solidFill>
              </a:rPr>
              <a:t>, se posterior. </a:t>
            </a:r>
            <a:r>
              <a:rPr lang="en-US" u="sng" dirty="0">
                <a:solidFill>
                  <a:srgbClr val="C00000"/>
                </a:solidFill>
              </a:rPr>
              <a:t>RMI: </a:t>
            </a:r>
            <a:r>
              <a:rPr lang="pt-BR" u="sng" dirty="0">
                <a:solidFill>
                  <a:srgbClr val="C00000"/>
                </a:solidFill>
              </a:rPr>
              <a:t>art. 26 da EC 103/2019: 60% do salário-de-benefício + 2% a cada ano que passar de 20/15 anos (H/M)</a:t>
            </a:r>
          </a:p>
          <a:p>
            <a:pPr marL="0" indent="0">
              <a:buNone/>
            </a:pPr>
            <a:endParaRPr lang="en-US" u="sng" dirty="0"/>
          </a:p>
        </p:txBody>
      </p:sp>
    </p:spTree>
    <p:extLst>
      <p:ext uri="{BB962C8B-B14F-4D97-AF65-F5344CB8AC3E}">
        <p14:creationId xmlns:p14="http://schemas.microsoft.com/office/powerpoint/2010/main" val="1538112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lstStyle/>
          <a:p>
            <a:r>
              <a:rPr lang="pt-BR" b="1" dirty="0">
                <a:solidFill>
                  <a:srgbClr val="C00000"/>
                </a:solidFill>
              </a:rPr>
              <a:t>4 - APOSENTADORIA ESPECIAL</a:t>
            </a:r>
            <a:br>
              <a:rPr lang="pt-BR" b="1" dirty="0">
                <a:solidFill>
                  <a:schemeClr val="tx1"/>
                </a:solidFill>
              </a:rPr>
            </a:br>
            <a:endParaRPr lang="pt-BR"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p:txBody>
          <a:bodyPr>
            <a:normAutofit lnSpcReduction="10000"/>
          </a:bodyPr>
          <a:lstStyle/>
          <a:p>
            <a:pPr marL="0" indent="0">
              <a:buNone/>
            </a:pPr>
            <a:r>
              <a:rPr lang="pt-BR" sz="2475" b="1" u="sng" dirty="0">
                <a:solidFill>
                  <a:srgbClr val="C00000"/>
                </a:solidFill>
              </a:rPr>
              <a:t>CONVERSÃO DE TEMPO ESPECIAL EM COMUM:</a:t>
            </a:r>
            <a:endParaRPr lang="pt-BR" b="1" dirty="0">
              <a:solidFill>
                <a:srgbClr val="C00000"/>
              </a:solidFill>
            </a:endParaRPr>
          </a:p>
          <a:p>
            <a:pPr marL="0" indent="0">
              <a:buNone/>
            </a:pPr>
            <a:endParaRPr lang="pt-BR" dirty="0">
              <a:solidFill>
                <a:srgbClr val="C00000"/>
              </a:solidFill>
            </a:endParaRPr>
          </a:p>
          <a:p>
            <a:pPr marL="0" indent="0">
              <a:buNone/>
            </a:pPr>
            <a:r>
              <a:rPr lang="pt-BR" dirty="0">
                <a:solidFill>
                  <a:srgbClr val="C00000"/>
                </a:solidFill>
              </a:rPr>
              <a:t>Art. 25, §2º, da EC 103/2019:</a:t>
            </a:r>
            <a:r>
              <a:rPr lang="pt-BR" i="1" dirty="0">
                <a:solidFill>
                  <a:srgbClr val="C00000"/>
                </a:solidFill>
              </a:rPr>
              <a:t> “§ 2º Será reconhecida a conversão de tempo especial em comum, na forma prevista na</a:t>
            </a:r>
            <a:r>
              <a:rPr lang="pt-BR" i="1" dirty="0">
                <a:solidFill>
                  <a:srgbClr val="C00000"/>
                </a:solidFill>
                <a:hlinkClick r:id="rId2"/>
              </a:rPr>
              <a:t> Lei nº 8.213, de 24 de julho de 1991</a:t>
            </a:r>
            <a:r>
              <a:rPr lang="pt-BR" i="1" dirty="0">
                <a:solidFill>
                  <a:srgbClr val="C00000"/>
                </a:solidFill>
              </a:rPr>
              <a:t>, ao segurado do Regime Geral de Previdência Social que comprovar tempo de efetivo exercício de atividade sujeita a condições especiais que efetivamente prejudiquem a saúde, cumprido até a data de entrada em vigor desta Emenda Constitucional, vedada a conversão para o tempo cumprido após esta data.”</a:t>
            </a:r>
          </a:p>
          <a:p>
            <a:pPr marL="0" indent="0">
              <a:buNone/>
            </a:pPr>
            <a:r>
              <a:rPr lang="pt-BR" dirty="0">
                <a:solidFill>
                  <a:srgbClr val="C00000"/>
                </a:solidFill>
              </a:rPr>
              <a:t>- Fatores: 1,4/1,2 (H/M)</a:t>
            </a:r>
          </a:p>
          <a:p>
            <a:pPr marL="0" indent="0">
              <a:buNone/>
            </a:pPr>
            <a:r>
              <a:rPr lang="pt-BR" dirty="0">
                <a:solidFill>
                  <a:srgbClr val="C00000"/>
                </a:solidFill>
              </a:rPr>
              <a:t>- E de tempo comum para especial? 0,71</a:t>
            </a:r>
          </a:p>
          <a:p>
            <a:pPr marL="0" indent="0">
              <a:buNone/>
            </a:pPr>
            <a:endParaRPr lang="pt-BR" i="1" dirty="0"/>
          </a:p>
        </p:txBody>
      </p:sp>
    </p:spTree>
    <p:extLst>
      <p:ext uri="{BB962C8B-B14F-4D97-AF65-F5344CB8AC3E}">
        <p14:creationId xmlns:p14="http://schemas.microsoft.com/office/powerpoint/2010/main" val="1285400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0"/>
          <p:cNvSpPr>
            <a:spLocks noGrp="1"/>
          </p:cNvSpPr>
          <p:nvPr>
            <p:ph type="title"/>
          </p:nvPr>
        </p:nvSpPr>
        <p:spPr>
          <a:xfrm>
            <a:off x="155448" y="137160"/>
            <a:ext cx="8549640" cy="539814"/>
          </a:xfrm>
        </p:spPr>
        <p:txBody>
          <a:bodyPr/>
          <a:lstStyle/>
          <a:p>
            <a:r>
              <a:rPr lang="pt-BR" sz="2800" b="1" dirty="0">
                <a:solidFill>
                  <a:srgbClr val="C00000"/>
                </a:solidFill>
              </a:rPr>
              <a:t>4 - REGRA DE TRANSIÇÃO DA APOSENTADORIA ESPECIAL</a:t>
            </a:r>
            <a:r>
              <a:rPr lang="pt-BR" sz="2400" b="1" dirty="0">
                <a:solidFill>
                  <a:srgbClr val="C00000"/>
                </a:solidFill>
              </a:rPr>
              <a:t> </a:t>
            </a:r>
            <a:endParaRPr lang="pt-BR" b="1" dirty="0">
              <a:solidFill>
                <a:srgbClr val="C00000"/>
              </a:solidFill>
            </a:endParaRPr>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93192" y="841248"/>
            <a:ext cx="8001000" cy="5632704"/>
          </a:xfrm>
        </p:spPr>
        <p:txBody>
          <a:bodyPr>
            <a:normAutofit/>
          </a:bodyPr>
          <a:lstStyle/>
          <a:p>
            <a:pPr marL="0" indent="0">
              <a:buNone/>
            </a:pPr>
            <a:r>
              <a:rPr lang="pt-BR" sz="2850" b="1" dirty="0">
                <a:solidFill>
                  <a:srgbClr val="C00000"/>
                </a:solidFill>
              </a:rPr>
              <a:t>TRANSIÇÃO POR PONTOS – art. 21 da EC 103/2019</a:t>
            </a:r>
          </a:p>
          <a:p>
            <a:endParaRPr lang="pt-BR" sz="2850" dirty="0">
              <a:solidFill>
                <a:srgbClr val="C00000"/>
              </a:solidFill>
            </a:endParaRPr>
          </a:p>
          <a:p>
            <a:r>
              <a:rPr lang="pt-BR" sz="2700" dirty="0">
                <a:solidFill>
                  <a:srgbClr val="C00000"/>
                </a:solidFill>
              </a:rPr>
              <a:t>I - 66 (sessenta e seis) pontos e 15 (quinze) anos de efetiva exposição;</a:t>
            </a:r>
          </a:p>
          <a:p>
            <a:r>
              <a:rPr lang="pt-BR" sz="2700" dirty="0">
                <a:solidFill>
                  <a:srgbClr val="C00000"/>
                </a:solidFill>
              </a:rPr>
              <a:t>II - 76 (setenta e seis) pontos e 20 (vinte) anos de efetiva exposição; e</a:t>
            </a:r>
          </a:p>
          <a:p>
            <a:r>
              <a:rPr lang="pt-BR" sz="2700" dirty="0">
                <a:solidFill>
                  <a:srgbClr val="C00000"/>
                </a:solidFill>
              </a:rPr>
              <a:t>III - 86 (oitenta e seis) pontos e 25 (vinte e cinco) anos de efetiva exposição.</a:t>
            </a:r>
          </a:p>
          <a:p>
            <a:r>
              <a:rPr lang="pt-BR" sz="2850" dirty="0">
                <a:solidFill>
                  <a:srgbClr val="C00000"/>
                </a:solidFill>
              </a:rPr>
              <a:t>Valor do SB, conforme art. 26 da EC 103/2019: 60% da média integral de todos os salários desde 07/1994 + 2% a cada ano que passar de 20/15 anos (H/M)</a:t>
            </a:r>
            <a:endParaRPr lang="pt-BR" dirty="0">
              <a:solidFill>
                <a:srgbClr val="C00000"/>
              </a:solidFill>
            </a:endParaRPr>
          </a:p>
          <a:p>
            <a:pPr marL="0" indent="0">
              <a:buNone/>
            </a:pPr>
            <a:endParaRPr lang="pt-BR" i="1" dirty="0"/>
          </a:p>
        </p:txBody>
      </p:sp>
    </p:spTree>
    <p:extLst>
      <p:ext uri="{BB962C8B-B14F-4D97-AF65-F5344CB8AC3E}">
        <p14:creationId xmlns:p14="http://schemas.microsoft.com/office/powerpoint/2010/main" val="17776334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219456" y="210312"/>
            <a:ext cx="7467600" cy="621792"/>
          </a:xfrm>
        </p:spPr>
        <p:txBody>
          <a:bodyPr/>
          <a:lstStyle/>
          <a:p>
            <a:r>
              <a:rPr lang="pt-BR" b="1" dirty="0">
                <a:solidFill>
                  <a:srgbClr val="C00000"/>
                </a:solidFill>
              </a:rPr>
              <a:t>4 – PROVA DO TEMPO ESPECIAL</a:t>
            </a:r>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10896" y="1207008"/>
            <a:ext cx="7613904" cy="5266944"/>
          </a:xfrm>
        </p:spPr>
        <p:txBody>
          <a:bodyPr>
            <a:normAutofit fontScale="85000" lnSpcReduction="10000"/>
          </a:bodyPr>
          <a:lstStyle/>
          <a:p>
            <a:r>
              <a:rPr lang="pt-BR" sz="3075" dirty="0">
                <a:solidFill>
                  <a:srgbClr val="C00000"/>
                </a:solidFill>
              </a:rPr>
              <a:t>art. 57, §§3º e 4º, da Lei 8.213/91: ônus subjetivo: </a:t>
            </a:r>
          </a:p>
          <a:p>
            <a:pPr marL="0" indent="0">
              <a:buNone/>
            </a:pPr>
            <a:r>
              <a:rPr lang="pt-BR" sz="3075" i="1" dirty="0">
                <a:solidFill>
                  <a:srgbClr val="C00000"/>
                </a:solidFill>
              </a:rPr>
              <a:t>“§ 3º A concessão da aposentadoria especial dependerá de comprovação pelo segurado, perante o Instituto Nacional do Seguro Social–INSS, do tempo de trabalho permanente, não ocasional nem intermitente, em condições especiais que prejudiquem a saúde ou a integridade física, durante o período mínimo fixado.   </a:t>
            </a:r>
          </a:p>
          <a:p>
            <a:pPr marL="0" indent="0">
              <a:buNone/>
            </a:pPr>
            <a:r>
              <a:rPr lang="pt-BR" sz="3075" i="1" dirty="0">
                <a:solidFill>
                  <a:srgbClr val="C00000"/>
                </a:solidFill>
              </a:rPr>
              <a:t>§ 4º O segurado deverá comprovar, além do tempo de trabalho, exposição aos agentes nocivos químicos, físicos, biológicos ou associação de agentes prejudiciais à saúde ou à integridade física, pelo período equivalente ao exigido para a concessão do benefício.”</a:t>
            </a:r>
            <a:endParaRPr lang="en-US" sz="3075" i="1" dirty="0">
              <a:solidFill>
                <a:srgbClr val="C00000"/>
              </a:solidFill>
            </a:endParaRPr>
          </a:p>
          <a:p>
            <a:endParaRPr lang="pt-BR" sz="3000" dirty="0"/>
          </a:p>
          <a:p>
            <a:pPr marL="0" indent="0">
              <a:buNone/>
            </a:pPr>
            <a:endParaRPr lang="pt-BR" i="1" dirty="0"/>
          </a:p>
        </p:txBody>
      </p:sp>
    </p:spTree>
    <p:extLst>
      <p:ext uri="{BB962C8B-B14F-4D97-AF65-F5344CB8AC3E}">
        <p14:creationId xmlns:p14="http://schemas.microsoft.com/office/powerpoint/2010/main" val="42678163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210312" y="118872"/>
            <a:ext cx="7467600" cy="466662"/>
          </a:xfrm>
        </p:spPr>
        <p:txBody>
          <a:bodyPr>
            <a:normAutofit fontScale="90000"/>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210312" y="685800"/>
            <a:ext cx="7714488" cy="5788152"/>
          </a:xfrm>
        </p:spPr>
        <p:txBody>
          <a:bodyPr>
            <a:normAutofit fontScale="77500" lnSpcReduction="20000"/>
          </a:bodyPr>
          <a:lstStyle/>
          <a:p>
            <a:r>
              <a:rPr lang="pt-BR" sz="3300" dirty="0">
                <a:solidFill>
                  <a:srgbClr val="C00000"/>
                </a:solidFill>
              </a:rPr>
              <a:t>art. 58, caput, e §§, da Lei 8.213/91: meio de prova: </a:t>
            </a:r>
          </a:p>
          <a:p>
            <a:pPr marL="0" indent="0">
              <a:buNone/>
            </a:pPr>
            <a:r>
              <a:rPr lang="pt-BR" sz="3300" i="1" dirty="0">
                <a:solidFill>
                  <a:srgbClr val="C00000"/>
                </a:solidFill>
              </a:rPr>
              <a:t>“§ 1º A comprovação da efetiva exposição do segurado aos agentes nocivos será feita mediante formulário, na forma estabelecida pelo Instituto Nacional do Seguro Social - INSS, emitido pela empresa ou seu preposto, com base em laudo técnico de condições ambientais do trabalho expedido por médico do trabalho ou engenheiro de segurança do trabalho nos termos da legislação trabalhista.                 (Redação dada pela Lei nº 9.732, de 11.12.98) </a:t>
            </a:r>
          </a:p>
          <a:p>
            <a:pPr marL="0" indent="0">
              <a:buNone/>
            </a:pPr>
            <a:r>
              <a:rPr lang="pt-BR" sz="3300" i="1" dirty="0">
                <a:solidFill>
                  <a:srgbClr val="C00000"/>
                </a:solidFill>
              </a:rPr>
              <a:t>§ 2º Do laudo técnico referido no parágrafo anterior deverão constar informação sobre a existência de tecnologia de proteção coletiva ou individual que diminua a intensidade do agente agressivo a limites de tolerância e recomendação sobre a sua adoção pelo estabelecimento respectivo.               (Redação dada pela Lei nº 9.732, de 11.12.98)”</a:t>
            </a:r>
          </a:p>
          <a:p>
            <a:endParaRPr lang="pt-BR" sz="3000" dirty="0"/>
          </a:p>
          <a:p>
            <a:pPr marL="0" indent="0">
              <a:buNone/>
            </a:pPr>
            <a:endParaRPr lang="pt-BR" i="1" dirty="0"/>
          </a:p>
        </p:txBody>
      </p:sp>
    </p:spTree>
    <p:extLst>
      <p:ext uri="{BB962C8B-B14F-4D97-AF65-F5344CB8AC3E}">
        <p14:creationId xmlns:p14="http://schemas.microsoft.com/office/powerpoint/2010/main" val="6754829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164592" y="164592"/>
            <a:ext cx="7467600" cy="548958"/>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56616" y="795528"/>
            <a:ext cx="8165592" cy="5678424"/>
          </a:xfrm>
        </p:spPr>
        <p:txBody>
          <a:bodyPr>
            <a:normAutofit fontScale="40000" lnSpcReduction="20000"/>
          </a:bodyPr>
          <a:lstStyle/>
          <a:p>
            <a:pPr marL="0" indent="0">
              <a:buNone/>
            </a:pPr>
            <a:r>
              <a:rPr lang="pt-BR" sz="8000" b="1" dirty="0">
                <a:solidFill>
                  <a:srgbClr val="C00000"/>
                </a:solidFill>
              </a:rPr>
              <a:t>EQUIPAMENTO DE PROTEÇÃO INDIVIDUAL e a IN 128/2022</a:t>
            </a:r>
            <a:endParaRPr lang="pt-BR" sz="11200" b="1" dirty="0">
              <a:solidFill>
                <a:srgbClr val="C00000"/>
              </a:solidFill>
            </a:endParaRPr>
          </a:p>
          <a:p>
            <a:r>
              <a:rPr lang="pt-BR" sz="5600" dirty="0">
                <a:solidFill>
                  <a:srgbClr val="C00000"/>
                </a:solidFill>
              </a:rPr>
              <a:t>Art. 290. Será considerada a adoção de Equipamento de Proteção Coletiva - EPC que elimine ou neutralize a nocividade, desde que asseguradas as condições de funcionamento do EPC ao longo do tempo, conforme especificação técnica do fabricante e respectivo plano de manutenção, estando essas devidamente registradas pela empresa.</a:t>
            </a:r>
          </a:p>
          <a:p>
            <a:pPr marL="0" indent="0">
              <a:buNone/>
            </a:pPr>
            <a:r>
              <a:rPr lang="pt-BR" sz="5600" dirty="0">
                <a:solidFill>
                  <a:srgbClr val="C00000"/>
                </a:solidFill>
              </a:rPr>
              <a:t>Parágrafo único. </a:t>
            </a:r>
            <a:r>
              <a:rPr lang="pt-BR" sz="5600" u="sng" dirty="0">
                <a:solidFill>
                  <a:srgbClr val="C00000"/>
                </a:solidFill>
              </a:rPr>
              <a:t>Nos casos de exposição do segurado ao agente nocivo ruído, acima dos limites legais de tolerância, a declaração do empregador o âmbito o Perfil </a:t>
            </a:r>
            <a:r>
              <a:rPr lang="pt-BR" sz="5600" u="sng" dirty="0" err="1">
                <a:solidFill>
                  <a:srgbClr val="C00000"/>
                </a:solidFill>
              </a:rPr>
              <a:t>Profissiográfico</a:t>
            </a:r>
            <a:r>
              <a:rPr lang="pt-BR" sz="5600" u="sng" dirty="0">
                <a:solidFill>
                  <a:srgbClr val="C00000"/>
                </a:solidFill>
              </a:rPr>
              <a:t> Previdenciário (PPP), sobre a eficácia do Equipamento de Proteção Individual (EPI), não descaracteriza o enquadramento como atividade especial para fins de aposentadoria.</a:t>
            </a:r>
          </a:p>
          <a:p>
            <a:pPr marL="0" indent="0">
              <a:buNone/>
            </a:pPr>
            <a:endParaRPr lang="pt-BR" dirty="0">
              <a:solidFill>
                <a:srgbClr val="C00000"/>
              </a:solidFill>
            </a:endParaRPr>
          </a:p>
          <a:p>
            <a:pPr marL="0" indent="0">
              <a:buNone/>
            </a:pPr>
            <a:r>
              <a:rPr lang="pt-BR" sz="4000" i="1" dirty="0"/>
              <a:t>[...]</a:t>
            </a:r>
            <a:endParaRPr lang="pt-BR" sz="3300" i="1" dirty="0"/>
          </a:p>
          <a:p>
            <a:endParaRPr lang="pt-BR" sz="3000" dirty="0"/>
          </a:p>
          <a:p>
            <a:pPr marL="0" indent="0">
              <a:buNone/>
            </a:pPr>
            <a:endParaRPr lang="pt-BR" i="1" dirty="0"/>
          </a:p>
        </p:txBody>
      </p:sp>
    </p:spTree>
    <p:extLst>
      <p:ext uri="{BB962C8B-B14F-4D97-AF65-F5344CB8AC3E}">
        <p14:creationId xmlns:p14="http://schemas.microsoft.com/office/powerpoint/2010/main" val="27970791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164592" y="164592"/>
            <a:ext cx="7467600" cy="548958"/>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56616" y="795528"/>
            <a:ext cx="8165592" cy="5678424"/>
          </a:xfrm>
        </p:spPr>
        <p:txBody>
          <a:bodyPr>
            <a:normAutofit fontScale="32500" lnSpcReduction="20000"/>
          </a:bodyPr>
          <a:lstStyle/>
          <a:p>
            <a:r>
              <a:rPr lang="pt-BR" sz="5600" dirty="0">
                <a:solidFill>
                  <a:srgbClr val="C00000"/>
                </a:solidFill>
              </a:rPr>
              <a:t>Art. 291. </a:t>
            </a:r>
            <a:r>
              <a:rPr lang="pt-BR" sz="5600" u="sng" dirty="0">
                <a:solidFill>
                  <a:srgbClr val="C00000"/>
                </a:solidFill>
              </a:rPr>
              <a:t>Somente será considerada a adoção de Equipamento de Proteção Individual - EPI em demonstrações ambientais emitidas a partir de 3 de dezembro de 1998</a:t>
            </a:r>
            <a:r>
              <a:rPr lang="pt-BR" sz="5600" dirty="0">
                <a:solidFill>
                  <a:srgbClr val="C00000"/>
                </a:solidFill>
              </a:rPr>
              <a:t>, data da publicação da Medida Provisória nº 1.729, convertida na Lei nº 9.732, de 11 de dezembro de 1998, e desde que </a:t>
            </a:r>
            <a:r>
              <a:rPr lang="pt-BR" sz="5600" u="sng" dirty="0">
                <a:solidFill>
                  <a:srgbClr val="C00000"/>
                </a:solidFill>
              </a:rPr>
              <a:t>comprovadamente elimine ou neutralize a nocividade </a:t>
            </a:r>
            <a:r>
              <a:rPr lang="pt-BR" sz="5600" dirty="0">
                <a:solidFill>
                  <a:srgbClr val="C00000"/>
                </a:solidFill>
              </a:rPr>
              <a:t>e seja respeitado o disposto na NR-06 do MTE, havendo ainda necessidade de que seja assegurada e devidamente registrada pela empresa, no PPP, a observância:</a:t>
            </a:r>
          </a:p>
          <a:p>
            <a:pPr marL="0" indent="0">
              <a:buNone/>
            </a:pPr>
            <a:r>
              <a:rPr lang="pt-BR" sz="5600" dirty="0">
                <a:solidFill>
                  <a:srgbClr val="C00000"/>
                </a:solidFill>
              </a:rPr>
              <a:t>I - da hierarquia estabelecida na legislação trabalhista, ou seja, medidas de proteção coletiva, medidas de caráter administrativo ou de organização do trabalho e utilização de EPI, nesta ordem, admitindo-se a utilização de EPI somente em situações de inviabilidade técnica, insuficiência ou provisoriamente até a implementação do EPC ou, ainda, em caráter complementar ou emergencial;</a:t>
            </a:r>
          </a:p>
          <a:p>
            <a:pPr marL="0" indent="0">
              <a:buNone/>
            </a:pPr>
            <a:r>
              <a:rPr lang="pt-BR" sz="5600" dirty="0">
                <a:solidFill>
                  <a:srgbClr val="C00000"/>
                </a:solidFill>
              </a:rPr>
              <a:t>II - das condições de funcionamento e do uso ininterrupto do EPI ao longo do tempo, conforme especificação técnica do fabricante, ajustada às condições de campo;</a:t>
            </a:r>
          </a:p>
          <a:p>
            <a:pPr marL="0" indent="0">
              <a:buNone/>
            </a:pPr>
            <a:r>
              <a:rPr lang="pt-BR" sz="5600" dirty="0">
                <a:solidFill>
                  <a:srgbClr val="C00000"/>
                </a:solidFill>
              </a:rPr>
              <a:t>III - do prazo de validade, conforme Certificado de Aprovação do Ministério do Trabalho e Previdência ou do órgão que venha sucedê-la;</a:t>
            </a:r>
          </a:p>
          <a:p>
            <a:pPr marL="0" indent="0">
              <a:buNone/>
            </a:pPr>
            <a:r>
              <a:rPr lang="pt-BR" sz="5600" dirty="0">
                <a:solidFill>
                  <a:srgbClr val="C00000"/>
                </a:solidFill>
              </a:rPr>
              <a:t>IV - da periodicidade de troca definida pelos programas ambientais, comprovada mediante recibo assinado pelo usuário em época própria; e</a:t>
            </a:r>
          </a:p>
          <a:p>
            <a:pPr marL="0" indent="0">
              <a:buNone/>
            </a:pPr>
            <a:r>
              <a:rPr lang="pt-BR" sz="5600" dirty="0">
                <a:solidFill>
                  <a:srgbClr val="C00000"/>
                </a:solidFill>
              </a:rPr>
              <a:t>V - da higienização.</a:t>
            </a:r>
          </a:p>
          <a:p>
            <a:pPr marL="0" indent="0">
              <a:buNone/>
            </a:pPr>
            <a:r>
              <a:rPr lang="pt-BR" sz="5600" dirty="0">
                <a:solidFill>
                  <a:srgbClr val="C00000"/>
                </a:solidFill>
              </a:rPr>
              <a:t>Parágrafo único. Entende-se como prova incontestável de eliminação ou neutralização dos riscos pelo uso de EPI, citado no Parecer CONJUR/MPS/Nº 616/2010, de 23 de dezembro de 2010, o cumprimento do disposto neste artigo.</a:t>
            </a:r>
            <a:endParaRPr lang="pt-BR" sz="2800" dirty="0">
              <a:solidFill>
                <a:srgbClr val="C00000"/>
              </a:solidFill>
            </a:endParaRPr>
          </a:p>
          <a:p>
            <a:pPr marL="0" indent="0">
              <a:buNone/>
            </a:pPr>
            <a:endParaRPr lang="pt-BR" dirty="0">
              <a:solidFill>
                <a:srgbClr val="C00000"/>
              </a:solidFill>
            </a:endParaRPr>
          </a:p>
          <a:p>
            <a:pPr marL="0" indent="0">
              <a:buNone/>
            </a:pPr>
            <a:endParaRPr lang="pt-BR" sz="3300" i="1" dirty="0"/>
          </a:p>
          <a:p>
            <a:endParaRPr lang="pt-BR" sz="3000" dirty="0"/>
          </a:p>
          <a:p>
            <a:pPr marL="0" indent="0">
              <a:buNone/>
            </a:pPr>
            <a:endParaRPr lang="pt-BR" i="1" dirty="0"/>
          </a:p>
        </p:txBody>
      </p:sp>
    </p:spTree>
    <p:extLst>
      <p:ext uri="{BB962C8B-B14F-4D97-AF65-F5344CB8AC3E}">
        <p14:creationId xmlns:p14="http://schemas.microsoft.com/office/powerpoint/2010/main" val="4908712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164592" y="164592"/>
            <a:ext cx="7467600" cy="548958"/>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56616" y="795528"/>
            <a:ext cx="7568184" cy="5678424"/>
          </a:xfrm>
        </p:spPr>
        <p:txBody>
          <a:bodyPr>
            <a:normAutofit fontScale="70000" lnSpcReduction="20000"/>
          </a:bodyPr>
          <a:lstStyle/>
          <a:p>
            <a:pPr marL="0" indent="0">
              <a:buNone/>
            </a:pPr>
            <a:r>
              <a:rPr lang="pt-BR" sz="2850" b="1" dirty="0">
                <a:solidFill>
                  <a:srgbClr val="C00000"/>
                </a:solidFill>
              </a:rPr>
              <a:t>RESPONSABILIDADES DE EMPREGADORES E EMPREGADOS, EM RELAÇÃO AO EPI:</a:t>
            </a:r>
          </a:p>
          <a:p>
            <a:pPr marL="0" indent="0">
              <a:buNone/>
            </a:pPr>
            <a:r>
              <a:rPr lang="pt-BR" sz="2550" dirty="0">
                <a:solidFill>
                  <a:srgbClr val="C00000"/>
                </a:solidFill>
              </a:rPr>
              <a:t>Empregador:</a:t>
            </a:r>
          </a:p>
          <a:p>
            <a:r>
              <a:rPr lang="pt-BR" sz="2550" dirty="0">
                <a:solidFill>
                  <a:srgbClr val="C00000"/>
                </a:solidFill>
              </a:rPr>
              <a:t>a) adquirir o adequado ao risco de cada atividade;</a:t>
            </a:r>
          </a:p>
          <a:p>
            <a:r>
              <a:rPr lang="pt-BR" sz="2550" dirty="0">
                <a:solidFill>
                  <a:srgbClr val="C00000"/>
                </a:solidFill>
              </a:rPr>
              <a:t>b) exigir seu uso;</a:t>
            </a:r>
          </a:p>
          <a:p>
            <a:r>
              <a:rPr lang="pt-BR" sz="2550" dirty="0">
                <a:solidFill>
                  <a:srgbClr val="C00000"/>
                </a:solidFill>
              </a:rPr>
              <a:t>c) fornecer ao trabalhador somente o aprovado pelo órgão nacional competente em matéria de segurança e saúde no trabalho;</a:t>
            </a:r>
          </a:p>
          <a:p>
            <a:r>
              <a:rPr lang="pt-BR" sz="2550" dirty="0">
                <a:solidFill>
                  <a:srgbClr val="C00000"/>
                </a:solidFill>
              </a:rPr>
              <a:t>d) orientar e treinar o trabalhador sobre o uso adequado, guarda e conservação;</a:t>
            </a:r>
          </a:p>
          <a:p>
            <a:r>
              <a:rPr lang="pt-BR" sz="2550" dirty="0">
                <a:solidFill>
                  <a:srgbClr val="C00000"/>
                </a:solidFill>
              </a:rPr>
              <a:t>e) substituir imediatamente, quando danificado ou extraviado;</a:t>
            </a:r>
          </a:p>
          <a:p>
            <a:r>
              <a:rPr lang="pt-BR" sz="2550" dirty="0">
                <a:solidFill>
                  <a:srgbClr val="C00000"/>
                </a:solidFill>
              </a:rPr>
              <a:t>f) responsabilizar-se pela higienização e manutenção periódica; e,</a:t>
            </a:r>
          </a:p>
          <a:p>
            <a:r>
              <a:rPr lang="pt-BR" sz="2550" dirty="0">
                <a:solidFill>
                  <a:srgbClr val="C00000"/>
                </a:solidFill>
              </a:rPr>
              <a:t>g) comunicar ao MTE qualquer irregularidade observada. </a:t>
            </a:r>
          </a:p>
          <a:p>
            <a:r>
              <a:rPr lang="pt-BR" sz="2550" dirty="0">
                <a:solidFill>
                  <a:srgbClr val="C00000"/>
                </a:solidFill>
              </a:rPr>
              <a:t>h) registrar o seu fornecimento ao trabalhador, podendo ser adotados livros, fichas ou sistema eletrônico. </a:t>
            </a:r>
          </a:p>
          <a:p>
            <a:pPr marL="0" indent="0">
              <a:buNone/>
            </a:pPr>
            <a:r>
              <a:rPr lang="pt-BR" sz="2550" dirty="0">
                <a:solidFill>
                  <a:srgbClr val="C00000"/>
                </a:solidFill>
              </a:rPr>
              <a:t>Empregado:</a:t>
            </a:r>
          </a:p>
          <a:p>
            <a:r>
              <a:rPr lang="pt-BR" sz="2550" dirty="0">
                <a:solidFill>
                  <a:srgbClr val="C00000"/>
                </a:solidFill>
              </a:rPr>
              <a:t>a) usar, utilizando-o apenas para a finalidade a que se destina;</a:t>
            </a:r>
          </a:p>
          <a:p>
            <a:r>
              <a:rPr lang="pt-BR" sz="2550" dirty="0">
                <a:solidFill>
                  <a:srgbClr val="C00000"/>
                </a:solidFill>
              </a:rPr>
              <a:t>b) responsabilizar-se pela guarda e conservação;</a:t>
            </a:r>
          </a:p>
          <a:p>
            <a:r>
              <a:rPr lang="pt-BR" sz="2550" dirty="0">
                <a:solidFill>
                  <a:srgbClr val="C00000"/>
                </a:solidFill>
              </a:rPr>
              <a:t>c) comunicar ao empregador qualquer alteração que o torne impróprio para uso; e,</a:t>
            </a:r>
          </a:p>
          <a:p>
            <a:r>
              <a:rPr lang="pt-BR" sz="2550" dirty="0">
                <a:solidFill>
                  <a:srgbClr val="C00000"/>
                </a:solidFill>
              </a:rPr>
              <a:t>d) cumprir as determinações do empregador sobre o uso adequado.</a:t>
            </a:r>
            <a:endParaRPr lang="pt-BR" dirty="0">
              <a:solidFill>
                <a:srgbClr val="C00000"/>
              </a:solidFill>
            </a:endParaRPr>
          </a:p>
          <a:p>
            <a:pPr marL="0" indent="0">
              <a:buNone/>
            </a:pPr>
            <a:endParaRPr lang="pt-BR" sz="3300" i="1" dirty="0"/>
          </a:p>
          <a:p>
            <a:endParaRPr lang="pt-BR" sz="3000" dirty="0"/>
          </a:p>
          <a:p>
            <a:pPr marL="0" indent="0">
              <a:buNone/>
            </a:pPr>
            <a:endParaRPr lang="pt-BR" i="1" dirty="0"/>
          </a:p>
        </p:txBody>
      </p:sp>
    </p:spTree>
    <p:extLst>
      <p:ext uri="{BB962C8B-B14F-4D97-AF65-F5344CB8AC3E}">
        <p14:creationId xmlns:p14="http://schemas.microsoft.com/office/powerpoint/2010/main" val="26602788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201168" y="146304"/>
            <a:ext cx="7467600" cy="576390"/>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265176" y="722694"/>
            <a:ext cx="7659624" cy="5751258"/>
          </a:xfrm>
        </p:spPr>
        <p:txBody>
          <a:bodyPr>
            <a:normAutofit fontScale="92500" lnSpcReduction="10000"/>
          </a:bodyPr>
          <a:lstStyle/>
          <a:p>
            <a:pPr marL="0" indent="0">
              <a:buNone/>
            </a:pPr>
            <a:r>
              <a:rPr lang="en-US" b="1" dirty="0" err="1">
                <a:solidFill>
                  <a:srgbClr val="C00000"/>
                </a:solidFill>
              </a:rPr>
              <a:t>Enquadramento</a:t>
            </a:r>
            <a:r>
              <a:rPr lang="en-US" b="1" dirty="0">
                <a:solidFill>
                  <a:srgbClr val="C00000"/>
                </a:solidFill>
              </a:rPr>
              <a:t> </a:t>
            </a:r>
            <a:r>
              <a:rPr lang="en-US" b="1" dirty="0" err="1">
                <a:solidFill>
                  <a:srgbClr val="C00000"/>
                </a:solidFill>
              </a:rPr>
              <a:t>por</a:t>
            </a:r>
            <a:r>
              <a:rPr lang="en-US" b="1" dirty="0">
                <a:solidFill>
                  <a:srgbClr val="C00000"/>
                </a:solidFill>
              </a:rPr>
              <a:t> </a:t>
            </a:r>
            <a:r>
              <a:rPr lang="en-US" b="1" dirty="0" err="1">
                <a:solidFill>
                  <a:srgbClr val="C00000"/>
                </a:solidFill>
              </a:rPr>
              <a:t>categoria</a:t>
            </a:r>
            <a:r>
              <a:rPr lang="en-US" b="1" dirty="0">
                <a:solidFill>
                  <a:srgbClr val="C00000"/>
                </a:solidFill>
              </a:rPr>
              <a:t> </a:t>
            </a:r>
            <a:r>
              <a:rPr lang="en-US" b="1" dirty="0" err="1">
                <a:solidFill>
                  <a:srgbClr val="C00000"/>
                </a:solidFill>
              </a:rPr>
              <a:t>profissional</a:t>
            </a:r>
            <a:r>
              <a:rPr lang="en-US" b="1" dirty="0">
                <a:solidFill>
                  <a:srgbClr val="C00000"/>
                </a:solidFill>
              </a:rPr>
              <a:t>:</a:t>
            </a:r>
          </a:p>
          <a:p>
            <a:pPr marL="0" indent="0">
              <a:buNone/>
            </a:pPr>
            <a:r>
              <a:rPr lang="en-US" dirty="0">
                <a:solidFill>
                  <a:srgbClr val="C00000"/>
                </a:solidFill>
              </a:rPr>
              <a:t>   - </a:t>
            </a:r>
            <a:r>
              <a:rPr lang="en-US" dirty="0" err="1">
                <a:solidFill>
                  <a:srgbClr val="C00000"/>
                </a:solidFill>
              </a:rPr>
              <a:t>Uso</a:t>
            </a:r>
            <a:r>
              <a:rPr lang="en-US" dirty="0">
                <a:solidFill>
                  <a:srgbClr val="C00000"/>
                </a:solidFill>
              </a:rPr>
              <a:t> dos </a:t>
            </a:r>
            <a:r>
              <a:rPr lang="en-US" dirty="0" err="1">
                <a:solidFill>
                  <a:srgbClr val="C00000"/>
                </a:solidFill>
              </a:rPr>
              <a:t>formulários</a:t>
            </a:r>
            <a:r>
              <a:rPr lang="en-US" dirty="0">
                <a:solidFill>
                  <a:srgbClr val="C00000"/>
                </a:solidFill>
              </a:rPr>
              <a:t> </a:t>
            </a:r>
            <a:r>
              <a:rPr lang="en-US" dirty="0" err="1">
                <a:solidFill>
                  <a:srgbClr val="C00000"/>
                </a:solidFill>
              </a:rPr>
              <a:t>legais</a:t>
            </a:r>
            <a:r>
              <a:rPr lang="en-US" dirty="0">
                <a:solidFill>
                  <a:srgbClr val="C00000"/>
                </a:solidFill>
              </a:rPr>
              <a:t> (DSS8030, </a:t>
            </a:r>
            <a:r>
              <a:rPr lang="en-US" dirty="0" err="1">
                <a:solidFill>
                  <a:srgbClr val="C00000"/>
                </a:solidFill>
              </a:rPr>
              <a:t>Dirben</a:t>
            </a:r>
            <a:r>
              <a:rPr lang="en-US" dirty="0">
                <a:solidFill>
                  <a:srgbClr val="C00000"/>
                </a:solidFill>
              </a:rPr>
              <a:t> 8030, SB40 </a:t>
            </a:r>
            <a:r>
              <a:rPr lang="en-US" dirty="0" err="1">
                <a:solidFill>
                  <a:srgbClr val="C00000"/>
                </a:solidFill>
              </a:rPr>
              <a:t>ou</a:t>
            </a:r>
            <a:r>
              <a:rPr lang="en-US" dirty="0">
                <a:solidFill>
                  <a:srgbClr val="C00000"/>
                </a:solidFill>
              </a:rPr>
              <a:t> PPP)</a:t>
            </a:r>
          </a:p>
          <a:p>
            <a:pPr marL="0" indent="0">
              <a:buNone/>
            </a:pPr>
            <a:r>
              <a:rPr lang="en-US" dirty="0">
                <a:solidFill>
                  <a:srgbClr val="C00000"/>
                </a:solidFill>
              </a:rPr>
              <a:t>   - CP/CTPS e </a:t>
            </a:r>
            <a:r>
              <a:rPr lang="en-US" dirty="0" err="1">
                <a:solidFill>
                  <a:srgbClr val="C00000"/>
                </a:solidFill>
              </a:rPr>
              <a:t>Livro</a:t>
            </a:r>
            <a:r>
              <a:rPr lang="en-US" dirty="0">
                <a:solidFill>
                  <a:srgbClr val="C00000"/>
                </a:solidFill>
              </a:rPr>
              <a:t> de </a:t>
            </a:r>
            <a:r>
              <a:rPr lang="en-US" dirty="0" err="1">
                <a:solidFill>
                  <a:srgbClr val="C00000"/>
                </a:solidFill>
              </a:rPr>
              <a:t>Registro</a:t>
            </a:r>
            <a:r>
              <a:rPr lang="en-US" dirty="0">
                <a:solidFill>
                  <a:srgbClr val="C00000"/>
                </a:solidFill>
              </a:rPr>
              <a:t> de </a:t>
            </a:r>
            <a:r>
              <a:rPr lang="en-US" dirty="0" err="1">
                <a:solidFill>
                  <a:srgbClr val="C00000"/>
                </a:solidFill>
              </a:rPr>
              <a:t>Empregados</a:t>
            </a:r>
            <a:r>
              <a:rPr lang="en-US" dirty="0">
                <a:solidFill>
                  <a:srgbClr val="C00000"/>
                </a:solidFill>
              </a:rPr>
              <a:t>: Art. 274, I, a, IN 128/2022. </a:t>
            </a:r>
          </a:p>
          <a:p>
            <a:pPr marL="0" indent="0">
              <a:buNone/>
            </a:pPr>
            <a:r>
              <a:rPr lang="en-US" b="1" dirty="0" err="1">
                <a:solidFill>
                  <a:srgbClr val="C00000"/>
                </a:solidFill>
              </a:rPr>
              <a:t>Enquadramento</a:t>
            </a:r>
            <a:r>
              <a:rPr lang="en-US" b="1" dirty="0">
                <a:solidFill>
                  <a:srgbClr val="C00000"/>
                </a:solidFill>
              </a:rPr>
              <a:t> </a:t>
            </a:r>
            <a:r>
              <a:rPr lang="en-US" b="1" dirty="0" err="1">
                <a:solidFill>
                  <a:srgbClr val="C00000"/>
                </a:solidFill>
              </a:rPr>
              <a:t>por</a:t>
            </a:r>
            <a:r>
              <a:rPr lang="en-US" b="1" dirty="0">
                <a:solidFill>
                  <a:srgbClr val="C00000"/>
                </a:solidFill>
              </a:rPr>
              <a:t> </a:t>
            </a:r>
            <a:r>
              <a:rPr lang="en-US" b="1" dirty="0" err="1">
                <a:solidFill>
                  <a:srgbClr val="C00000"/>
                </a:solidFill>
              </a:rPr>
              <a:t>exposição</a:t>
            </a:r>
            <a:r>
              <a:rPr lang="en-US" b="1" dirty="0">
                <a:solidFill>
                  <a:srgbClr val="C00000"/>
                </a:solidFill>
              </a:rPr>
              <a:t> a </a:t>
            </a:r>
            <a:r>
              <a:rPr lang="en-US" b="1" dirty="0" err="1">
                <a:solidFill>
                  <a:srgbClr val="C00000"/>
                </a:solidFill>
              </a:rPr>
              <a:t>agentes</a:t>
            </a:r>
            <a:r>
              <a:rPr lang="en-US" b="1" dirty="0">
                <a:solidFill>
                  <a:srgbClr val="C00000"/>
                </a:solidFill>
              </a:rPr>
              <a:t> </a:t>
            </a:r>
            <a:r>
              <a:rPr lang="en-US" b="1" dirty="0" err="1">
                <a:solidFill>
                  <a:srgbClr val="C00000"/>
                </a:solidFill>
              </a:rPr>
              <a:t>agressivos</a:t>
            </a:r>
            <a:r>
              <a:rPr lang="en-US" b="1" dirty="0">
                <a:solidFill>
                  <a:srgbClr val="C00000"/>
                </a:solidFill>
              </a:rPr>
              <a:t>, </a:t>
            </a:r>
            <a:r>
              <a:rPr lang="en-US" b="1" dirty="0" err="1">
                <a:solidFill>
                  <a:srgbClr val="C00000"/>
                </a:solidFill>
              </a:rPr>
              <a:t>prejudiciais</a:t>
            </a:r>
            <a:r>
              <a:rPr lang="en-US" b="1" dirty="0">
                <a:solidFill>
                  <a:srgbClr val="C00000"/>
                </a:solidFill>
              </a:rPr>
              <a:t> à </a:t>
            </a:r>
            <a:r>
              <a:rPr lang="en-US" b="1" dirty="0" err="1">
                <a:solidFill>
                  <a:srgbClr val="C00000"/>
                </a:solidFill>
              </a:rPr>
              <a:t>saúde</a:t>
            </a:r>
            <a:r>
              <a:rPr lang="en-US" b="1" dirty="0">
                <a:solidFill>
                  <a:srgbClr val="C00000"/>
                </a:solidFill>
              </a:rPr>
              <a:t> e à </a:t>
            </a:r>
            <a:r>
              <a:rPr lang="en-US" b="1" dirty="0" err="1">
                <a:solidFill>
                  <a:srgbClr val="C00000"/>
                </a:solidFill>
              </a:rPr>
              <a:t>integridade</a:t>
            </a:r>
            <a:r>
              <a:rPr lang="en-US" b="1" dirty="0">
                <a:solidFill>
                  <a:srgbClr val="C00000"/>
                </a:solidFill>
              </a:rPr>
              <a:t> </a:t>
            </a:r>
            <a:r>
              <a:rPr lang="en-US" b="1" dirty="0" err="1">
                <a:solidFill>
                  <a:srgbClr val="C00000"/>
                </a:solidFill>
              </a:rPr>
              <a:t>física</a:t>
            </a:r>
            <a:r>
              <a:rPr lang="en-US" b="1" dirty="0">
                <a:solidFill>
                  <a:srgbClr val="C00000"/>
                </a:solidFill>
              </a:rPr>
              <a:t> do </a:t>
            </a:r>
            <a:r>
              <a:rPr lang="en-US" b="1" dirty="0" err="1">
                <a:solidFill>
                  <a:srgbClr val="C00000"/>
                </a:solidFill>
              </a:rPr>
              <a:t>trabalhador</a:t>
            </a:r>
            <a:r>
              <a:rPr lang="en-US" dirty="0">
                <a:solidFill>
                  <a:srgbClr val="C00000"/>
                </a:solidFill>
              </a:rPr>
              <a:t>:</a:t>
            </a:r>
          </a:p>
          <a:p>
            <a:pPr marL="0" indent="0">
              <a:buNone/>
            </a:pPr>
            <a:r>
              <a:rPr lang="en-US" dirty="0">
                <a:solidFill>
                  <a:srgbClr val="C00000"/>
                </a:solidFill>
              </a:rPr>
              <a:t>   - </a:t>
            </a:r>
            <a:r>
              <a:rPr lang="en-US" dirty="0" err="1">
                <a:solidFill>
                  <a:srgbClr val="C00000"/>
                </a:solidFill>
              </a:rPr>
              <a:t>Uso</a:t>
            </a:r>
            <a:r>
              <a:rPr lang="en-US" dirty="0">
                <a:solidFill>
                  <a:srgbClr val="C00000"/>
                </a:solidFill>
              </a:rPr>
              <a:t> dos </a:t>
            </a:r>
            <a:r>
              <a:rPr lang="en-US" dirty="0" err="1">
                <a:solidFill>
                  <a:srgbClr val="C00000"/>
                </a:solidFill>
              </a:rPr>
              <a:t>formulários</a:t>
            </a:r>
            <a:r>
              <a:rPr lang="en-US" dirty="0">
                <a:solidFill>
                  <a:srgbClr val="C00000"/>
                </a:solidFill>
              </a:rPr>
              <a:t> </a:t>
            </a:r>
            <a:r>
              <a:rPr lang="en-US" dirty="0" err="1">
                <a:solidFill>
                  <a:srgbClr val="C00000"/>
                </a:solidFill>
              </a:rPr>
              <a:t>legais</a:t>
            </a:r>
            <a:r>
              <a:rPr lang="en-US" dirty="0">
                <a:solidFill>
                  <a:srgbClr val="C00000"/>
                </a:solidFill>
              </a:rPr>
              <a:t> (DSS8030, </a:t>
            </a:r>
            <a:r>
              <a:rPr lang="en-US" dirty="0" err="1">
                <a:solidFill>
                  <a:srgbClr val="C00000"/>
                </a:solidFill>
              </a:rPr>
              <a:t>Dirben</a:t>
            </a:r>
            <a:r>
              <a:rPr lang="en-US" dirty="0">
                <a:solidFill>
                  <a:srgbClr val="C00000"/>
                </a:solidFill>
              </a:rPr>
              <a:t> 8030, SB40 </a:t>
            </a:r>
            <a:r>
              <a:rPr lang="en-US" dirty="0" err="1">
                <a:solidFill>
                  <a:srgbClr val="C00000"/>
                </a:solidFill>
              </a:rPr>
              <a:t>ou</a:t>
            </a:r>
            <a:r>
              <a:rPr lang="en-US" dirty="0">
                <a:solidFill>
                  <a:srgbClr val="C00000"/>
                </a:solidFill>
              </a:rPr>
              <a:t> PPP). </a:t>
            </a:r>
          </a:p>
          <a:p>
            <a:pPr lvl="1">
              <a:buFontTx/>
              <a:buChar char="-"/>
            </a:pPr>
            <a:r>
              <a:rPr lang="en-US" dirty="0">
                <a:solidFill>
                  <a:srgbClr val="C00000"/>
                </a:solidFill>
              </a:rPr>
              <a:t>O </a:t>
            </a:r>
            <a:r>
              <a:rPr lang="en-US" dirty="0" err="1">
                <a:solidFill>
                  <a:srgbClr val="C00000"/>
                </a:solidFill>
              </a:rPr>
              <a:t>que</a:t>
            </a:r>
            <a:r>
              <a:rPr lang="en-US" dirty="0">
                <a:solidFill>
                  <a:srgbClr val="C00000"/>
                </a:solidFill>
              </a:rPr>
              <a:t> </a:t>
            </a:r>
            <a:r>
              <a:rPr lang="en-US" dirty="0" err="1">
                <a:solidFill>
                  <a:srgbClr val="C00000"/>
                </a:solidFill>
              </a:rPr>
              <a:t>fazer</a:t>
            </a:r>
            <a:r>
              <a:rPr lang="en-US" dirty="0">
                <a:solidFill>
                  <a:srgbClr val="C00000"/>
                </a:solidFill>
              </a:rPr>
              <a:t> </a:t>
            </a:r>
            <a:r>
              <a:rPr lang="en-US" dirty="0" err="1">
                <a:solidFill>
                  <a:srgbClr val="C00000"/>
                </a:solidFill>
              </a:rPr>
              <a:t>quando</a:t>
            </a:r>
            <a:r>
              <a:rPr lang="en-US" dirty="0">
                <a:solidFill>
                  <a:srgbClr val="C00000"/>
                </a:solidFill>
              </a:rPr>
              <a:t>: a) a </a:t>
            </a:r>
            <a:r>
              <a:rPr lang="en-US" dirty="0" err="1">
                <a:solidFill>
                  <a:srgbClr val="C00000"/>
                </a:solidFill>
              </a:rPr>
              <a:t>empresa</a:t>
            </a:r>
            <a:r>
              <a:rPr lang="en-US" dirty="0">
                <a:solidFill>
                  <a:srgbClr val="C00000"/>
                </a:solidFill>
              </a:rPr>
              <a:t> </a:t>
            </a:r>
            <a:r>
              <a:rPr lang="en-US" dirty="0" err="1">
                <a:solidFill>
                  <a:srgbClr val="C00000"/>
                </a:solidFill>
              </a:rPr>
              <a:t>não</a:t>
            </a:r>
            <a:r>
              <a:rPr lang="en-US" dirty="0">
                <a:solidFill>
                  <a:srgbClr val="C00000"/>
                </a:solidFill>
              </a:rPr>
              <a:t> </a:t>
            </a:r>
            <a:r>
              <a:rPr lang="en-US" dirty="0" err="1">
                <a:solidFill>
                  <a:srgbClr val="C00000"/>
                </a:solidFill>
              </a:rPr>
              <a:t>os</a:t>
            </a:r>
            <a:r>
              <a:rPr lang="en-US" dirty="0">
                <a:solidFill>
                  <a:srgbClr val="C00000"/>
                </a:solidFill>
              </a:rPr>
              <a:t> </a:t>
            </a:r>
            <a:r>
              <a:rPr lang="en-US" dirty="0" err="1">
                <a:solidFill>
                  <a:srgbClr val="C00000"/>
                </a:solidFill>
              </a:rPr>
              <a:t>fornece</a:t>
            </a:r>
            <a:r>
              <a:rPr lang="en-US" dirty="0">
                <a:solidFill>
                  <a:srgbClr val="C00000"/>
                </a:solidFill>
              </a:rPr>
              <a:t>? b) a </a:t>
            </a:r>
            <a:r>
              <a:rPr lang="en-US" dirty="0" err="1">
                <a:solidFill>
                  <a:srgbClr val="C00000"/>
                </a:solidFill>
              </a:rPr>
              <a:t>empresa</a:t>
            </a:r>
            <a:r>
              <a:rPr lang="en-US" dirty="0">
                <a:solidFill>
                  <a:srgbClr val="C00000"/>
                </a:solidFill>
              </a:rPr>
              <a:t> </a:t>
            </a:r>
            <a:r>
              <a:rPr lang="en-US" dirty="0" err="1">
                <a:solidFill>
                  <a:srgbClr val="C00000"/>
                </a:solidFill>
              </a:rPr>
              <a:t>fornece</a:t>
            </a:r>
            <a:r>
              <a:rPr lang="en-US" dirty="0">
                <a:solidFill>
                  <a:srgbClr val="C00000"/>
                </a:solidFill>
              </a:rPr>
              <a:t> </a:t>
            </a:r>
            <a:r>
              <a:rPr lang="en-US" dirty="0" err="1">
                <a:solidFill>
                  <a:srgbClr val="C00000"/>
                </a:solidFill>
              </a:rPr>
              <a:t>formulários</a:t>
            </a:r>
            <a:r>
              <a:rPr lang="en-US" dirty="0">
                <a:solidFill>
                  <a:srgbClr val="C00000"/>
                </a:solidFill>
              </a:rPr>
              <a:t> </a:t>
            </a:r>
            <a:r>
              <a:rPr lang="en-US" dirty="0" err="1">
                <a:solidFill>
                  <a:srgbClr val="C00000"/>
                </a:solidFill>
              </a:rPr>
              <a:t>preenchidos</a:t>
            </a:r>
            <a:r>
              <a:rPr lang="en-US" dirty="0">
                <a:solidFill>
                  <a:srgbClr val="C00000"/>
                </a:solidFill>
              </a:rPr>
              <a:t> </a:t>
            </a:r>
            <a:r>
              <a:rPr lang="en-US" dirty="0" err="1">
                <a:solidFill>
                  <a:srgbClr val="C00000"/>
                </a:solidFill>
              </a:rPr>
              <a:t>incorretamente</a:t>
            </a:r>
            <a:r>
              <a:rPr lang="en-US" dirty="0">
                <a:solidFill>
                  <a:srgbClr val="C00000"/>
                </a:solidFill>
              </a:rPr>
              <a:t> </a:t>
            </a:r>
            <a:r>
              <a:rPr lang="en-US" dirty="0" err="1">
                <a:solidFill>
                  <a:srgbClr val="C00000"/>
                </a:solidFill>
              </a:rPr>
              <a:t>ou</a:t>
            </a:r>
            <a:r>
              <a:rPr lang="en-US" dirty="0">
                <a:solidFill>
                  <a:srgbClr val="C00000"/>
                </a:solidFill>
              </a:rPr>
              <a:t> </a:t>
            </a:r>
            <a:r>
              <a:rPr lang="en-US" dirty="0" err="1">
                <a:solidFill>
                  <a:srgbClr val="C00000"/>
                </a:solidFill>
              </a:rPr>
              <a:t>que</a:t>
            </a:r>
            <a:r>
              <a:rPr lang="en-US" dirty="0">
                <a:solidFill>
                  <a:srgbClr val="C00000"/>
                </a:solidFill>
              </a:rPr>
              <a:t> </a:t>
            </a:r>
            <a:r>
              <a:rPr lang="en-US" dirty="0" err="1">
                <a:solidFill>
                  <a:srgbClr val="C00000"/>
                </a:solidFill>
              </a:rPr>
              <a:t>não</a:t>
            </a:r>
            <a:r>
              <a:rPr lang="en-US" dirty="0">
                <a:solidFill>
                  <a:srgbClr val="C00000"/>
                </a:solidFill>
              </a:rPr>
              <a:t> </a:t>
            </a:r>
            <a:r>
              <a:rPr lang="en-US" dirty="0" err="1">
                <a:solidFill>
                  <a:srgbClr val="C00000"/>
                </a:solidFill>
              </a:rPr>
              <a:t>condizem</a:t>
            </a:r>
            <a:r>
              <a:rPr lang="en-US" dirty="0">
                <a:solidFill>
                  <a:srgbClr val="C00000"/>
                </a:solidFill>
              </a:rPr>
              <a:t> com as </a:t>
            </a:r>
            <a:r>
              <a:rPr lang="en-US" dirty="0" err="1">
                <a:solidFill>
                  <a:srgbClr val="C00000"/>
                </a:solidFill>
              </a:rPr>
              <a:t>condições</a:t>
            </a:r>
            <a:r>
              <a:rPr lang="en-US" dirty="0">
                <a:solidFill>
                  <a:srgbClr val="C00000"/>
                </a:solidFill>
              </a:rPr>
              <a:t> </a:t>
            </a:r>
            <a:r>
              <a:rPr lang="en-US" dirty="0" err="1">
                <a:solidFill>
                  <a:srgbClr val="C00000"/>
                </a:solidFill>
              </a:rPr>
              <a:t>reais</a:t>
            </a:r>
            <a:r>
              <a:rPr lang="en-US" dirty="0">
                <a:solidFill>
                  <a:srgbClr val="C00000"/>
                </a:solidFill>
              </a:rPr>
              <a:t> do </a:t>
            </a:r>
            <a:r>
              <a:rPr lang="en-US" dirty="0" err="1">
                <a:solidFill>
                  <a:srgbClr val="C00000"/>
                </a:solidFill>
              </a:rPr>
              <a:t>ambiente</a:t>
            </a:r>
            <a:r>
              <a:rPr lang="en-US" dirty="0">
                <a:solidFill>
                  <a:srgbClr val="C00000"/>
                </a:solidFill>
              </a:rPr>
              <a:t> </a:t>
            </a:r>
            <a:r>
              <a:rPr lang="en-US" dirty="0" err="1">
                <a:solidFill>
                  <a:srgbClr val="C00000"/>
                </a:solidFill>
              </a:rPr>
              <a:t>laboral</a:t>
            </a:r>
            <a:r>
              <a:rPr lang="en-US" dirty="0">
                <a:solidFill>
                  <a:srgbClr val="C00000"/>
                </a:solidFill>
              </a:rPr>
              <a:t>? c) a </a:t>
            </a:r>
            <a:r>
              <a:rPr lang="en-US" dirty="0" err="1">
                <a:solidFill>
                  <a:srgbClr val="C00000"/>
                </a:solidFill>
              </a:rPr>
              <a:t>empresa</a:t>
            </a:r>
            <a:r>
              <a:rPr lang="en-US" dirty="0">
                <a:solidFill>
                  <a:srgbClr val="C00000"/>
                </a:solidFill>
              </a:rPr>
              <a:t> </a:t>
            </a:r>
            <a:r>
              <a:rPr lang="en-US" dirty="0" err="1">
                <a:solidFill>
                  <a:srgbClr val="C00000"/>
                </a:solidFill>
              </a:rPr>
              <a:t>fornece</a:t>
            </a:r>
            <a:r>
              <a:rPr lang="en-US" dirty="0">
                <a:solidFill>
                  <a:srgbClr val="C00000"/>
                </a:solidFill>
              </a:rPr>
              <a:t> </a:t>
            </a:r>
            <a:r>
              <a:rPr lang="en-US" dirty="0" err="1">
                <a:solidFill>
                  <a:srgbClr val="C00000"/>
                </a:solidFill>
              </a:rPr>
              <a:t>formulários</a:t>
            </a:r>
            <a:r>
              <a:rPr lang="en-US" dirty="0">
                <a:solidFill>
                  <a:srgbClr val="C00000"/>
                </a:solidFill>
              </a:rPr>
              <a:t> </a:t>
            </a:r>
            <a:r>
              <a:rPr lang="en-US" dirty="0" err="1">
                <a:solidFill>
                  <a:srgbClr val="C00000"/>
                </a:solidFill>
              </a:rPr>
              <a:t>sem</a:t>
            </a:r>
            <a:r>
              <a:rPr lang="en-US" dirty="0">
                <a:solidFill>
                  <a:srgbClr val="C00000"/>
                </a:solidFill>
              </a:rPr>
              <a:t> </a:t>
            </a:r>
            <a:r>
              <a:rPr lang="en-US" dirty="0" err="1">
                <a:solidFill>
                  <a:srgbClr val="C00000"/>
                </a:solidFill>
              </a:rPr>
              <a:t>laudo</a:t>
            </a:r>
            <a:r>
              <a:rPr lang="en-US" dirty="0">
                <a:solidFill>
                  <a:srgbClr val="C00000"/>
                </a:solidFill>
              </a:rPr>
              <a:t> </a:t>
            </a:r>
            <a:r>
              <a:rPr lang="en-US" dirty="0" err="1">
                <a:solidFill>
                  <a:srgbClr val="C00000"/>
                </a:solidFill>
              </a:rPr>
              <a:t>técnico</a:t>
            </a:r>
            <a:r>
              <a:rPr lang="en-US" dirty="0">
                <a:solidFill>
                  <a:srgbClr val="C00000"/>
                </a:solidFill>
              </a:rPr>
              <a:t> da </a:t>
            </a:r>
            <a:r>
              <a:rPr lang="en-US" dirty="0" err="1">
                <a:solidFill>
                  <a:srgbClr val="C00000"/>
                </a:solidFill>
              </a:rPr>
              <a:t>época</a:t>
            </a:r>
            <a:r>
              <a:rPr lang="en-US" dirty="0">
                <a:solidFill>
                  <a:srgbClr val="C00000"/>
                </a:solidFill>
              </a:rPr>
              <a:t> </a:t>
            </a:r>
            <a:r>
              <a:rPr lang="en-US" dirty="0" err="1">
                <a:solidFill>
                  <a:srgbClr val="C00000"/>
                </a:solidFill>
              </a:rPr>
              <a:t>trabalhada</a:t>
            </a:r>
            <a:r>
              <a:rPr lang="en-US" dirty="0">
                <a:solidFill>
                  <a:srgbClr val="C00000"/>
                </a:solidFill>
              </a:rPr>
              <a:t>, d) a </a:t>
            </a:r>
            <a:r>
              <a:rPr lang="en-US" dirty="0" err="1">
                <a:solidFill>
                  <a:srgbClr val="C00000"/>
                </a:solidFill>
              </a:rPr>
              <a:t>empresa</a:t>
            </a:r>
            <a:r>
              <a:rPr lang="en-US" dirty="0">
                <a:solidFill>
                  <a:srgbClr val="C00000"/>
                </a:solidFill>
              </a:rPr>
              <a:t> </a:t>
            </a:r>
            <a:r>
              <a:rPr lang="en-US" dirty="0" err="1">
                <a:solidFill>
                  <a:srgbClr val="C00000"/>
                </a:solidFill>
              </a:rPr>
              <a:t>fechou</a:t>
            </a:r>
            <a:r>
              <a:rPr lang="en-US" dirty="0">
                <a:solidFill>
                  <a:srgbClr val="C00000"/>
                </a:solidFill>
              </a:rPr>
              <a:t>, </a:t>
            </a:r>
            <a:r>
              <a:rPr lang="en-US" dirty="0" err="1">
                <a:solidFill>
                  <a:srgbClr val="C00000"/>
                </a:solidFill>
              </a:rPr>
              <a:t>mudou</a:t>
            </a:r>
            <a:r>
              <a:rPr lang="en-US" dirty="0">
                <a:solidFill>
                  <a:srgbClr val="C00000"/>
                </a:solidFill>
              </a:rPr>
              <a:t>-se </a:t>
            </a:r>
            <a:r>
              <a:rPr lang="en-US" dirty="0" err="1">
                <a:solidFill>
                  <a:srgbClr val="C00000"/>
                </a:solidFill>
              </a:rPr>
              <a:t>ou</a:t>
            </a:r>
            <a:r>
              <a:rPr lang="en-US" dirty="0">
                <a:solidFill>
                  <a:srgbClr val="C00000"/>
                </a:solidFill>
              </a:rPr>
              <a:t> </a:t>
            </a:r>
            <a:r>
              <a:rPr lang="en-US" dirty="0" err="1">
                <a:solidFill>
                  <a:srgbClr val="C00000"/>
                </a:solidFill>
              </a:rPr>
              <a:t>extinguiu</a:t>
            </a:r>
            <a:r>
              <a:rPr lang="en-US" dirty="0">
                <a:solidFill>
                  <a:srgbClr val="C00000"/>
                </a:solidFill>
              </a:rPr>
              <a:t>-se?</a:t>
            </a:r>
          </a:p>
          <a:p>
            <a:pPr marL="0" indent="0">
              <a:buNone/>
            </a:pPr>
            <a:r>
              <a:rPr lang="en-US" b="1" dirty="0">
                <a:solidFill>
                  <a:srgbClr val="C00000"/>
                </a:solidFill>
              </a:rPr>
              <a:t>O </a:t>
            </a:r>
            <a:r>
              <a:rPr lang="en-US" b="1" dirty="0" err="1">
                <a:solidFill>
                  <a:srgbClr val="C00000"/>
                </a:solidFill>
              </a:rPr>
              <a:t>dever</a:t>
            </a:r>
            <a:r>
              <a:rPr lang="en-US" b="1" dirty="0">
                <a:solidFill>
                  <a:srgbClr val="C00000"/>
                </a:solidFill>
              </a:rPr>
              <a:t> de </a:t>
            </a:r>
            <a:r>
              <a:rPr lang="en-US" b="1" dirty="0" err="1">
                <a:solidFill>
                  <a:srgbClr val="C00000"/>
                </a:solidFill>
              </a:rPr>
              <a:t>instrução</a:t>
            </a:r>
            <a:r>
              <a:rPr lang="en-US" b="1" dirty="0">
                <a:solidFill>
                  <a:srgbClr val="C00000"/>
                </a:solidFill>
              </a:rPr>
              <a:t> do INSS</a:t>
            </a:r>
            <a:r>
              <a:rPr lang="en-US" dirty="0">
                <a:solidFill>
                  <a:srgbClr val="C00000"/>
                </a:solidFill>
              </a:rPr>
              <a:t>: Art. 556, </a:t>
            </a:r>
            <a:r>
              <a:rPr lang="en-US" dirty="0" err="1">
                <a:solidFill>
                  <a:srgbClr val="C00000"/>
                </a:solidFill>
              </a:rPr>
              <a:t>parágrafo</a:t>
            </a:r>
            <a:r>
              <a:rPr lang="en-US" dirty="0">
                <a:solidFill>
                  <a:srgbClr val="C00000"/>
                </a:solidFill>
              </a:rPr>
              <a:t> </a:t>
            </a:r>
            <a:r>
              <a:rPr lang="en-US" dirty="0" err="1">
                <a:solidFill>
                  <a:srgbClr val="C00000"/>
                </a:solidFill>
              </a:rPr>
              <a:t>único</a:t>
            </a:r>
            <a:r>
              <a:rPr lang="en-US" dirty="0">
                <a:solidFill>
                  <a:srgbClr val="C00000"/>
                </a:solidFill>
              </a:rPr>
              <a:t>, da IN 128/2022: </a:t>
            </a:r>
            <a:r>
              <a:rPr lang="en-US" dirty="0" err="1">
                <a:solidFill>
                  <a:srgbClr val="C00000"/>
                </a:solidFill>
              </a:rPr>
              <a:t>emissão</a:t>
            </a:r>
            <a:r>
              <a:rPr lang="en-US" dirty="0">
                <a:solidFill>
                  <a:srgbClr val="C00000"/>
                </a:solidFill>
              </a:rPr>
              <a:t> de </a:t>
            </a:r>
            <a:r>
              <a:rPr lang="en-US" dirty="0" err="1">
                <a:solidFill>
                  <a:srgbClr val="C00000"/>
                </a:solidFill>
              </a:rPr>
              <a:t>ofícios</a:t>
            </a:r>
            <a:r>
              <a:rPr lang="pt-BR" dirty="0">
                <a:solidFill>
                  <a:srgbClr val="C00000"/>
                </a:solidFill>
              </a:rPr>
              <a:t> a empresas ou órgãos, justificação administrativa ou pesquisa externa.</a:t>
            </a:r>
          </a:p>
          <a:p>
            <a:endParaRPr lang="pt-BR" sz="3000" dirty="0"/>
          </a:p>
          <a:p>
            <a:pPr marL="0" indent="0">
              <a:buNone/>
            </a:pPr>
            <a:endParaRPr lang="pt-BR" i="1" dirty="0"/>
          </a:p>
        </p:txBody>
      </p:sp>
    </p:spTree>
    <p:extLst>
      <p:ext uri="{BB962C8B-B14F-4D97-AF65-F5344CB8AC3E}">
        <p14:creationId xmlns:p14="http://schemas.microsoft.com/office/powerpoint/2010/main" val="34104542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201168" y="146304"/>
            <a:ext cx="7467600" cy="576390"/>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265176" y="722694"/>
            <a:ext cx="8266176" cy="5751258"/>
          </a:xfrm>
        </p:spPr>
        <p:txBody>
          <a:bodyPr>
            <a:normAutofit fontScale="25000" lnSpcReduction="20000"/>
          </a:bodyPr>
          <a:lstStyle/>
          <a:p>
            <a:pPr marL="0" indent="0">
              <a:buNone/>
            </a:pPr>
            <a:r>
              <a:rPr lang="pt-BR" sz="6400" b="1" dirty="0">
                <a:solidFill>
                  <a:srgbClr val="FF0000"/>
                </a:solidFill>
              </a:rPr>
              <a:t>PPP na IN 128/2022 do INSS</a:t>
            </a:r>
          </a:p>
          <a:p>
            <a:r>
              <a:rPr lang="pt-BR" sz="6400" dirty="0">
                <a:solidFill>
                  <a:srgbClr val="FF0000"/>
                </a:solidFill>
              </a:rPr>
              <a:t>Art. 281. O PPP constitui-se em um documento histórico laboral do trabalhador, segundo modelo instituído pelo INSS, conforme formulário do Anexo XVII, que deve conter as seguintes informações básicas:</a:t>
            </a:r>
          </a:p>
          <a:p>
            <a:pPr marL="0" indent="0">
              <a:buNone/>
            </a:pPr>
            <a:r>
              <a:rPr lang="pt-BR" sz="6400" dirty="0">
                <a:solidFill>
                  <a:srgbClr val="FF0000"/>
                </a:solidFill>
              </a:rPr>
              <a:t>I - dados administrativos da empresa e do trabalhador; II - registros ambientais; e</a:t>
            </a:r>
          </a:p>
          <a:p>
            <a:pPr marL="0" indent="0">
              <a:buNone/>
            </a:pPr>
            <a:r>
              <a:rPr lang="pt-BR" sz="6400" dirty="0">
                <a:solidFill>
                  <a:srgbClr val="FF0000"/>
                </a:solidFill>
              </a:rPr>
              <a:t>III - responsáveis pelas informações.</a:t>
            </a:r>
          </a:p>
          <a:p>
            <a:pPr marL="0" indent="0">
              <a:buNone/>
            </a:pPr>
            <a:r>
              <a:rPr lang="pt-BR" sz="6400" dirty="0">
                <a:solidFill>
                  <a:srgbClr val="FF0000"/>
                </a:solidFill>
              </a:rPr>
              <a:t>§ 1º </a:t>
            </a:r>
            <a:r>
              <a:rPr lang="pt-BR" sz="6400" u="sng" dirty="0">
                <a:solidFill>
                  <a:srgbClr val="FF0000"/>
                </a:solidFill>
              </a:rPr>
              <a:t>O PPP deverá ser assinado pelo representante legal da empresa ou seu preposto</a:t>
            </a:r>
            <a:r>
              <a:rPr lang="pt-BR" sz="6400" dirty="0">
                <a:solidFill>
                  <a:srgbClr val="FF0000"/>
                </a:solidFill>
              </a:rPr>
              <a:t>, que assumirá a responsabilidade sobre a fidedignidade das informações prestadas quanto à:</a:t>
            </a:r>
          </a:p>
          <a:p>
            <a:pPr marL="0" indent="0">
              <a:buNone/>
            </a:pPr>
            <a:r>
              <a:rPr lang="pt-BR" sz="6400" dirty="0">
                <a:solidFill>
                  <a:srgbClr val="FF0000"/>
                </a:solidFill>
              </a:rPr>
              <a:t>I - fiel transcrição dos registros administrativos; e</a:t>
            </a:r>
          </a:p>
          <a:p>
            <a:pPr marL="0" indent="0">
              <a:buNone/>
            </a:pPr>
            <a:r>
              <a:rPr lang="pt-BR" sz="6400" dirty="0">
                <a:solidFill>
                  <a:srgbClr val="FF0000"/>
                </a:solidFill>
              </a:rPr>
              <a:t>II - veracidade das demonstrações ambientais e dos programas médicos de responsabilidade da empresa.</a:t>
            </a:r>
          </a:p>
          <a:p>
            <a:pPr marL="0" indent="0">
              <a:buNone/>
            </a:pPr>
            <a:r>
              <a:rPr lang="pt-BR" sz="6400" u="sng" dirty="0">
                <a:solidFill>
                  <a:srgbClr val="FF0000"/>
                </a:solidFill>
              </a:rPr>
              <a:t>§ 2º Deverá constar no PPP o nome e o CPF do responsável pela assinatura do documento.</a:t>
            </a:r>
          </a:p>
          <a:p>
            <a:pPr marL="0" indent="0">
              <a:buNone/>
            </a:pPr>
            <a:r>
              <a:rPr lang="pt-BR" sz="6400" dirty="0">
                <a:solidFill>
                  <a:srgbClr val="FF0000"/>
                </a:solidFill>
              </a:rPr>
              <a:t>[...]</a:t>
            </a:r>
          </a:p>
          <a:p>
            <a:pPr marL="0" indent="0">
              <a:buNone/>
            </a:pPr>
            <a:r>
              <a:rPr lang="pt-BR" sz="6400" dirty="0">
                <a:solidFill>
                  <a:srgbClr val="FF0000"/>
                </a:solidFill>
              </a:rPr>
              <a:t>§ 4º O PPP dispensa a apresentação de laudo técnico ambiental para fins de comprovação de condição especial de trabalho, desde que todas as informações estejam adequadamente preenchidas e amparadas em laudo técnico.</a:t>
            </a:r>
          </a:p>
          <a:p>
            <a:pPr marL="0" indent="0">
              <a:buNone/>
            </a:pPr>
            <a:r>
              <a:rPr lang="pt-BR" sz="6400" dirty="0">
                <a:solidFill>
                  <a:srgbClr val="FF0000"/>
                </a:solidFill>
              </a:rPr>
              <a:t>§ 5º Sempre que julgar necessário, o INSS poderá solicitar documentos para confirmar ou complementar as informações contidas no PPP, de acordo com § 7º do art. 68 e inciso III do art. 225, ambos do RPS.</a:t>
            </a:r>
          </a:p>
          <a:p>
            <a:pPr marL="0" indent="0">
              <a:buNone/>
            </a:pPr>
            <a:r>
              <a:rPr lang="pt-BR" sz="6400" dirty="0">
                <a:solidFill>
                  <a:srgbClr val="FF0000"/>
                </a:solidFill>
              </a:rPr>
              <a:t>§ 6º O trabalhador ou seu preposto terá acesso às informações prestadas pela empresa sobre o seu perfil </a:t>
            </a:r>
            <a:r>
              <a:rPr lang="pt-BR" sz="6400" dirty="0" err="1">
                <a:solidFill>
                  <a:srgbClr val="FF0000"/>
                </a:solidFill>
              </a:rPr>
              <a:t>profissiográfico</a:t>
            </a:r>
            <a:r>
              <a:rPr lang="pt-BR" sz="6400" dirty="0">
                <a:solidFill>
                  <a:srgbClr val="FF0000"/>
                </a:solidFill>
              </a:rPr>
              <a:t> previdenciário, podendo inclusive solicitar a retificação de informações quando em desacordo com a realidade do ambiente de trabalho, conforme orientação a ser estabelecida em ato do Ministro de Estado do Trabalho e Previdência.</a:t>
            </a:r>
          </a:p>
          <a:p>
            <a:pPr marL="0" indent="0">
              <a:buNone/>
            </a:pPr>
            <a:r>
              <a:rPr lang="pt-BR" sz="6400" dirty="0">
                <a:solidFill>
                  <a:srgbClr val="FF0000"/>
                </a:solidFill>
              </a:rPr>
              <a:t>§ 7º </a:t>
            </a:r>
            <a:r>
              <a:rPr lang="pt-BR" sz="6400" u="sng" dirty="0">
                <a:solidFill>
                  <a:srgbClr val="FF0000"/>
                </a:solidFill>
              </a:rPr>
              <a:t>Quando da implantação do PPP em meio digital, o layout do formulário previsto no Anexo XVII poderá ser alterado para melhor visualização em formato eletrônico</a:t>
            </a:r>
            <a:r>
              <a:rPr lang="pt-BR" sz="6400" dirty="0">
                <a:solidFill>
                  <a:srgbClr val="FF0000"/>
                </a:solidFill>
              </a:rPr>
              <a:t>, desde que mantido inalterado o conteúdo do documento.</a:t>
            </a:r>
          </a:p>
          <a:p>
            <a:pPr marL="0" indent="0">
              <a:buNone/>
            </a:pPr>
            <a:endParaRPr lang="pt-BR" dirty="0">
              <a:solidFill>
                <a:srgbClr val="C00000"/>
              </a:solidFill>
            </a:endParaRPr>
          </a:p>
          <a:p>
            <a:endParaRPr lang="pt-BR" sz="3000" dirty="0"/>
          </a:p>
          <a:p>
            <a:pPr marL="0" indent="0">
              <a:buNone/>
            </a:pPr>
            <a:endParaRPr lang="pt-BR" i="1" dirty="0"/>
          </a:p>
        </p:txBody>
      </p:sp>
    </p:spTree>
    <p:extLst>
      <p:ext uri="{BB962C8B-B14F-4D97-AF65-F5344CB8AC3E}">
        <p14:creationId xmlns:p14="http://schemas.microsoft.com/office/powerpoint/2010/main" val="4265572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217087"/>
          </a:xfrm>
          <a:prstGeom prst="rect">
            <a:avLst/>
          </a:prstGeom>
        </p:spPr>
        <p:txBody>
          <a:bodyPr wrap="square">
            <a:spAutoFit/>
          </a:bodyPr>
          <a:lstStyle/>
          <a:p>
            <a:r>
              <a:rPr lang="pt-BR" sz="2200" b="1" dirty="0">
                <a:solidFill>
                  <a:srgbClr val="C00000"/>
                </a:solidFill>
              </a:rPr>
              <a:t>BENEFÍCIO MAIS ADEQUADO X BENEFÍCIO MAIS VANTAJOSO: DISTINÇÕES E O DIREITO AO MELHOR BENEFÍCIO:</a:t>
            </a:r>
          </a:p>
          <a:p>
            <a:r>
              <a:rPr lang="pt-BR" sz="2200" u="sng" dirty="0">
                <a:solidFill>
                  <a:srgbClr val="C00000"/>
                </a:solidFill>
              </a:rPr>
              <a:t>Art. 122 da Lei 8.213/91:</a:t>
            </a:r>
            <a:r>
              <a:rPr lang="pt-BR" sz="2200" dirty="0">
                <a:solidFill>
                  <a:srgbClr val="C00000"/>
                </a:solidFill>
              </a:rPr>
              <a:t> </a:t>
            </a:r>
            <a:r>
              <a:rPr lang="pt-BR" sz="2200" i="1" dirty="0">
                <a:solidFill>
                  <a:srgbClr val="C00000"/>
                </a:solidFill>
              </a:rPr>
              <a:t>“Se mais vantajoso, </a:t>
            </a:r>
            <a:r>
              <a:rPr lang="pt-BR" sz="2200" b="1" i="1" dirty="0">
                <a:solidFill>
                  <a:srgbClr val="C00000"/>
                </a:solidFill>
              </a:rPr>
              <a:t>fica assegurado </a:t>
            </a:r>
            <a:r>
              <a:rPr lang="pt-BR" sz="2200" i="1" dirty="0">
                <a:solidFill>
                  <a:srgbClr val="C00000"/>
                </a:solidFill>
              </a:rPr>
              <a:t>o direito à aposentadoria, nas condições legalmente previstas na data do cumprimento de todos os requisitos necessários à obtenção do benefício, ao segurado que, tendo completado 35 anos de serviço, se homem, ou trinta anos, se mulher, optou por permanecer em atividade.”</a:t>
            </a:r>
          </a:p>
          <a:p>
            <a:r>
              <a:rPr lang="pt-BR" sz="2200" u="sng" dirty="0">
                <a:solidFill>
                  <a:srgbClr val="C00000"/>
                </a:solidFill>
              </a:rPr>
              <a:t>Decreto 3.048, com alterações do Decreto 10.410/2020: </a:t>
            </a:r>
          </a:p>
          <a:p>
            <a:r>
              <a:rPr lang="pt-BR" sz="2200" i="1" dirty="0">
                <a:solidFill>
                  <a:srgbClr val="C00000"/>
                </a:solidFill>
              </a:rPr>
              <a:t>Art. 176-E.  </a:t>
            </a:r>
            <a:r>
              <a:rPr lang="pt-BR" sz="2200" b="1" i="1" dirty="0">
                <a:solidFill>
                  <a:srgbClr val="C00000"/>
                </a:solidFill>
              </a:rPr>
              <a:t>Caberá ao INSS </a:t>
            </a:r>
            <a:r>
              <a:rPr lang="pt-BR" sz="2200" i="1" dirty="0">
                <a:solidFill>
                  <a:srgbClr val="C00000"/>
                </a:solidFill>
              </a:rPr>
              <a:t>conceder o benefício mais vantajoso ao requerente ou benefício diverso do requerido, desde que os elementos constantes do processo administrativo assegurem o reconhecimento desse direito. </a:t>
            </a:r>
          </a:p>
          <a:p>
            <a:r>
              <a:rPr lang="pt-BR" sz="2200" i="1" dirty="0">
                <a:solidFill>
                  <a:srgbClr val="C00000"/>
                </a:solidFill>
              </a:rPr>
              <a:t>Parágrafo único. </a:t>
            </a:r>
            <a:r>
              <a:rPr lang="pt-BR" sz="2200" b="1" i="1" dirty="0">
                <a:solidFill>
                  <a:srgbClr val="C00000"/>
                </a:solidFill>
              </a:rPr>
              <a:t>Na hipótese de direito à concessão de benefício diverso do requerido, caberá ao INSS</a:t>
            </a:r>
            <a:r>
              <a:rPr lang="pt-BR" sz="2200" i="1" dirty="0">
                <a:solidFill>
                  <a:srgbClr val="C00000"/>
                </a:solidFill>
              </a:rPr>
              <a:t> notificar o segurado para que este manifeste expressamente a sua opção pelo benefício, observado o disposto no art. 176-D.” </a:t>
            </a:r>
            <a:r>
              <a:rPr lang="pt-BR" sz="2200" dirty="0">
                <a:solidFill>
                  <a:srgbClr val="C00000"/>
                </a:solidFill>
              </a:rPr>
              <a:t> </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8268080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18872" y="73152"/>
            <a:ext cx="7467600" cy="548958"/>
          </a:xfrm>
        </p:spPr>
        <p:txBody>
          <a:bodyPr/>
          <a:lstStyle/>
          <a:p>
            <a:r>
              <a:rPr lang="pt-BR" b="1" dirty="0">
                <a:solidFill>
                  <a:srgbClr val="C00000"/>
                </a:solidFill>
              </a:rPr>
              <a:t>4 – PROVA DO TEMPO ESPECIAL</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310896" y="622110"/>
            <a:ext cx="7613904" cy="5851842"/>
          </a:xfrm>
        </p:spPr>
        <p:txBody>
          <a:bodyPr>
            <a:normAutofit/>
          </a:bodyPr>
          <a:lstStyle/>
          <a:p>
            <a:pPr marL="0" indent="0">
              <a:buNone/>
            </a:pPr>
            <a:r>
              <a:rPr lang="pt-BR" u="sng" dirty="0">
                <a:solidFill>
                  <a:srgbClr val="C00000"/>
                </a:solidFill>
              </a:rPr>
              <a:t>Decreto 2.172/97 e os agentes insalubres:</a:t>
            </a:r>
          </a:p>
          <a:p>
            <a:r>
              <a:rPr lang="pt-BR" dirty="0">
                <a:solidFill>
                  <a:srgbClr val="C00000"/>
                </a:solidFill>
              </a:rPr>
              <a:t>Agentes físicos: ruídos, vibrações, calor, pressões anormais, radiações ionizantes</a:t>
            </a:r>
          </a:p>
          <a:p>
            <a:r>
              <a:rPr lang="pt-BR" dirty="0">
                <a:solidFill>
                  <a:srgbClr val="C00000"/>
                </a:solidFill>
              </a:rPr>
              <a:t>Agentes químicos: geralmente manifestados por névoas, neblinas, poeiras, fumos, gases, vapores de substâncias nocivas presentes no ambiente de trabalho...o caso do benzeno</a:t>
            </a:r>
          </a:p>
          <a:p>
            <a:r>
              <a:rPr lang="pt-BR" dirty="0">
                <a:solidFill>
                  <a:srgbClr val="C00000"/>
                </a:solidFill>
              </a:rPr>
              <a:t>Agentes biológicos: </a:t>
            </a:r>
            <a:r>
              <a:rPr lang="pt-BR" dirty="0" err="1">
                <a:solidFill>
                  <a:srgbClr val="C00000"/>
                </a:solidFill>
              </a:rPr>
              <a:t>microorganismos</a:t>
            </a:r>
            <a:r>
              <a:rPr lang="pt-BR" dirty="0">
                <a:solidFill>
                  <a:srgbClr val="C00000"/>
                </a:solidFill>
              </a:rPr>
              <a:t> como bactérias, fungos, parasitas, bacilos, vírus etc.</a:t>
            </a:r>
          </a:p>
          <a:p>
            <a:r>
              <a:rPr lang="pt-BR" dirty="0">
                <a:solidFill>
                  <a:srgbClr val="C00000"/>
                </a:solidFill>
              </a:rPr>
              <a:t>Combinação de agentes insalubres</a:t>
            </a:r>
          </a:p>
          <a:p>
            <a:r>
              <a:rPr lang="pt-BR" dirty="0">
                <a:solidFill>
                  <a:srgbClr val="C00000"/>
                </a:solidFill>
              </a:rPr>
              <a:t>E os agentes perigosos e penosos? </a:t>
            </a:r>
          </a:p>
          <a:p>
            <a:r>
              <a:rPr lang="pt-BR" dirty="0">
                <a:solidFill>
                  <a:srgbClr val="C00000"/>
                </a:solidFill>
              </a:rPr>
              <a:t>Calor e ruído</a:t>
            </a:r>
          </a:p>
          <a:p>
            <a:r>
              <a:rPr lang="pt-BR" dirty="0">
                <a:solidFill>
                  <a:srgbClr val="C00000"/>
                </a:solidFill>
              </a:rPr>
              <a:t>Frio (art. 253 da CLT)</a:t>
            </a:r>
          </a:p>
          <a:p>
            <a:r>
              <a:rPr lang="pt-BR" dirty="0">
                <a:solidFill>
                  <a:srgbClr val="C00000"/>
                </a:solidFill>
              </a:rPr>
              <a:t>Eletricidade</a:t>
            </a:r>
          </a:p>
          <a:p>
            <a:pPr marL="0" indent="0">
              <a:buNone/>
            </a:pPr>
            <a:endParaRPr lang="pt-BR" i="1" dirty="0"/>
          </a:p>
        </p:txBody>
      </p:sp>
    </p:spTree>
    <p:extLst>
      <p:ext uri="{BB962C8B-B14F-4D97-AF65-F5344CB8AC3E}">
        <p14:creationId xmlns:p14="http://schemas.microsoft.com/office/powerpoint/2010/main" val="37452438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2024" y="173736"/>
            <a:ext cx="8092440" cy="6093976"/>
          </a:xfrm>
          <a:prstGeom prst="rect">
            <a:avLst/>
          </a:prstGeom>
        </p:spPr>
        <p:txBody>
          <a:bodyPr wrap="square">
            <a:spAutoFit/>
          </a:bodyPr>
          <a:lstStyle/>
          <a:p>
            <a:r>
              <a:rPr lang="en-US" sz="2400" b="1" u="sng" dirty="0">
                <a:solidFill>
                  <a:schemeClr val="accent1">
                    <a:lumMod val="75000"/>
                  </a:schemeClr>
                </a:solidFill>
              </a:rPr>
              <a:t>4 – APOSENTADORIA ESPECIAL:</a:t>
            </a:r>
          </a:p>
          <a:p>
            <a:endParaRPr lang="en-US" sz="2400" b="1" u="sng" dirty="0">
              <a:solidFill>
                <a:srgbClr val="C00000"/>
              </a:solidFill>
            </a:endParaRPr>
          </a:p>
          <a:p>
            <a:r>
              <a:rPr lang="pt-BR" b="1" dirty="0">
                <a:solidFill>
                  <a:srgbClr val="C00000"/>
                </a:solidFill>
              </a:rPr>
              <a:t>Aposentadoria especial e agentes cancerígenos: art. 68, §4º, Decr. 3.048:</a:t>
            </a:r>
          </a:p>
          <a:p>
            <a:r>
              <a:rPr lang="pt-BR" i="1" dirty="0">
                <a:solidFill>
                  <a:srgbClr val="C00000"/>
                </a:solidFill>
              </a:rPr>
              <a:t>“Os agentes reconhecidamente cancerígenos para humanos, listados pela Secretaria Especial de Previdência e Trabalho do Ministério da Economia, serão avaliados em conformidade com o disposto nos § 2º e § 3º deste artigo e no </a:t>
            </a:r>
            <a:r>
              <a:rPr lang="pt-BR" b="1" i="1" dirty="0">
                <a:solidFill>
                  <a:srgbClr val="C00000"/>
                </a:solidFill>
              </a:rPr>
              <a:t>caput </a:t>
            </a:r>
            <a:r>
              <a:rPr lang="pt-BR" i="1" dirty="0">
                <a:solidFill>
                  <a:srgbClr val="C00000"/>
                </a:solidFill>
              </a:rPr>
              <a:t>do art. 64 e, caso sejam adotadas as medidas de controle previstas na legislação trabalhista que eliminem a nocividade, será descaracterizada a efetiva exposição.” </a:t>
            </a:r>
            <a:r>
              <a:rPr lang="pt-BR" b="1" i="1" dirty="0">
                <a:solidFill>
                  <a:srgbClr val="C00000"/>
                </a:solidFill>
              </a:rPr>
              <a:t> </a:t>
            </a:r>
          </a:p>
          <a:p>
            <a:r>
              <a:rPr lang="pt-BR" dirty="0">
                <a:solidFill>
                  <a:srgbClr val="C00000"/>
                </a:solidFill>
              </a:rPr>
              <a:t>- Os agentes reconhecidamente cancerígenos para humanos [LINACH] e a atividade especial: mesmo em se tratando de avaliação qualitativa, caso sejam adotadas as medidas de controle previstas na legislação trabalhista [EPI/EPC] que </a:t>
            </a:r>
            <a:r>
              <a:rPr lang="pt-BR" u="sng" dirty="0">
                <a:solidFill>
                  <a:srgbClr val="C00000"/>
                </a:solidFill>
              </a:rPr>
              <a:t>eliminem</a:t>
            </a:r>
            <a:r>
              <a:rPr lang="pt-BR" dirty="0">
                <a:solidFill>
                  <a:srgbClr val="C00000"/>
                </a:solidFill>
              </a:rPr>
              <a:t> a nocividade, será descaracterizada a efetiva exposição. </a:t>
            </a:r>
          </a:p>
          <a:p>
            <a:r>
              <a:rPr lang="pt-BR" dirty="0">
                <a:solidFill>
                  <a:srgbClr val="C00000"/>
                </a:solidFill>
              </a:rPr>
              <a:t>- E se só neutralizarem a nocividade? Art. 64, §§ 1º e 1º-A: </a:t>
            </a:r>
            <a:r>
              <a:rPr lang="pt-BR" i="1" dirty="0">
                <a:solidFill>
                  <a:srgbClr val="C00000"/>
                </a:solidFill>
              </a:rPr>
              <a:t>§ 1º  A efetiva exposição a agente prejudicial à saúde configura-se quando, mesmo após a adoção das medidas de controle previstas na legislação trabalhista, a nocividade não seja eliminada ou neutralizada. § 1º-A  Para fins do disposto no § 1º, considera-se:  I - eliminação - a adoção de medidas de controle que efetivamente impossibilitem a exposição ao agente prejudicial à saúde no ambiente de trabalho; e II - neutralização - a adoção de medidas de controle que reduzam a intensidade, a concentração ou a dose do agente prejudicial à saúde ao limite de tolerância previsto neste Regulamento ou, na sua ausência, na legislação trabalhista.</a:t>
            </a:r>
            <a:r>
              <a:rPr lang="pt-BR" i="1" dirty="0"/>
              <a:t> </a:t>
            </a:r>
            <a:endParaRPr lang="en-US" sz="2400" b="1" u="sng" dirty="0">
              <a:solidFill>
                <a:schemeClr val="accent1">
                  <a:lumMod val="75000"/>
                </a:schemeClr>
              </a:solidFill>
            </a:endParaRPr>
          </a:p>
        </p:txBody>
      </p:sp>
    </p:spTree>
    <p:extLst>
      <p:ext uri="{BB962C8B-B14F-4D97-AF65-F5344CB8AC3E}">
        <p14:creationId xmlns:p14="http://schemas.microsoft.com/office/powerpoint/2010/main" val="18776727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p:txBody>
          <a:bodyPr/>
          <a:lstStyle/>
          <a:p>
            <a:r>
              <a:rPr lang="pt-BR" b="1" dirty="0">
                <a:solidFill>
                  <a:srgbClr val="C00000"/>
                </a:solidFill>
              </a:rPr>
              <a:t>4 - PROVA DO TEMPO ESPECIAL - RUÍDO</a:t>
            </a:r>
            <a:br>
              <a:rPr lang="pt-BR" b="1" dirty="0">
                <a:solidFill>
                  <a:schemeClr val="tx1"/>
                </a:solidFill>
              </a:rPr>
            </a:b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p:txBody>
          <a:bodyPr>
            <a:normAutofit/>
          </a:bodyPr>
          <a:lstStyle/>
          <a:p>
            <a:pPr marL="0" indent="0">
              <a:buNone/>
            </a:pPr>
            <a:endParaRPr lang="pt-BR"/>
          </a:p>
          <a:p>
            <a:pPr marL="0" indent="0">
              <a:buNone/>
            </a:pPr>
            <a:endParaRPr lang="pt-BR" i="1" dirty="0"/>
          </a:p>
        </p:txBody>
      </p:sp>
      <p:graphicFrame>
        <p:nvGraphicFramePr>
          <p:cNvPr id="4" name="Tabela 3"/>
          <p:cNvGraphicFramePr>
            <a:graphicFrameLocks noGrp="1"/>
          </p:cNvGraphicFramePr>
          <p:nvPr/>
        </p:nvGraphicFramePr>
        <p:xfrm>
          <a:off x="1865376" y="2750059"/>
          <a:ext cx="5349240" cy="2372867"/>
        </p:xfrm>
        <a:graphic>
          <a:graphicData uri="http://schemas.openxmlformats.org/drawingml/2006/table">
            <a:tbl>
              <a:tblPr firstRow="1" firstCol="1" lastRow="1" lastCol="1" bandRow="1" bandCol="1">
                <a:tableStyleId>{5C22544A-7EE6-4342-B048-85BDC9FD1C3A}</a:tableStyleId>
              </a:tblPr>
              <a:tblGrid>
                <a:gridCol w="2597068">
                  <a:extLst>
                    <a:ext uri="{9D8B030D-6E8A-4147-A177-3AD203B41FA5}">
                      <a16:colId xmlns:a16="http://schemas.microsoft.com/office/drawing/2014/main" val="20000"/>
                    </a:ext>
                  </a:extLst>
                </a:gridCol>
                <a:gridCol w="2752172">
                  <a:extLst>
                    <a:ext uri="{9D8B030D-6E8A-4147-A177-3AD203B41FA5}">
                      <a16:colId xmlns:a16="http://schemas.microsoft.com/office/drawing/2014/main" val="20001"/>
                    </a:ext>
                  </a:extLst>
                </a:gridCol>
              </a:tblGrid>
              <a:tr h="476738">
                <a:tc>
                  <a:txBody>
                    <a:bodyPr/>
                    <a:lstStyle/>
                    <a:p>
                      <a:pPr indent="450215" algn="ctr">
                        <a:lnSpc>
                          <a:spcPct val="115000"/>
                        </a:lnSpc>
                        <a:spcAft>
                          <a:spcPts val="0"/>
                        </a:spcAft>
                      </a:pPr>
                      <a:r>
                        <a:rPr lang="pt-BR" sz="1500" dirty="0">
                          <a:effectLst/>
                        </a:rPr>
                        <a:t>PERÍODO</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tc>
                  <a:txBody>
                    <a:bodyPr/>
                    <a:lstStyle/>
                    <a:p>
                      <a:pPr indent="450215" algn="ctr">
                        <a:lnSpc>
                          <a:spcPct val="115000"/>
                        </a:lnSpc>
                        <a:spcAft>
                          <a:spcPts val="0"/>
                        </a:spcAft>
                      </a:pPr>
                      <a:r>
                        <a:rPr lang="pt-BR" sz="1500" dirty="0">
                          <a:effectLst/>
                        </a:rPr>
                        <a:t>Nível de ruído</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0"/>
                  </a:ext>
                </a:extLst>
              </a:tr>
              <a:tr h="632043">
                <a:tc>
                  <a:txBody>
                    <a:bodyPr/>
                    <a:lstStyle/>
                    <a:p>
                      <a:pPr indent="450215" algn="ctr">
                        <a:lnSpc>
                          <a:spcPct val="115000"/>
                        </a:lnSpc>
                        <a:spcAft>
                          <a:spcPts val="0"/>
                        </a:spcAft>
                      </a:pPr>
                      <a:r>
                        <a:rPr lang="pt-BR" sz="1500" dirty="0">
                          <a:effectLst/>
                        </a:rPr>
                        <a:t>Desde a</a:t>
                      </a:r>
                      <a:r>
                        <a:rPr lang="pt-BR" sz="1500" baseline="0" dirty="0">
                          <a:effectLst/>
                        </a:rPr>
                        <a:t> Lei 3.807/1960</a:t>
                      </a:r>
                      <a:r>
                        <a:rPr lang="pt-BR" sz="1500" dirty="0">
                          <a:effectLst/>
                        </a:rPr>
                        <a:t> até 04/03/1997</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tc>
                  <a:txBody>
                    <a:bodyPr/>
                    <a:lstStyle/>
                    <a:p>
                      <a:pPr indent="450215" algn="ctr">
                        <a:lnSpc>
                          <a:spcPct val="115000"/>
                        </a:lnSpc>
                        <a:spcAft>
                          <a:spcPts val="0"/>
                        </a:spcAft>
                      </a:pPr>
                      <a:r>
                        <a:rPr lang="pt-BR" sz="1500" dirty="0">
                          <a:effectLst/>
                        </a:rPr>
                        <a:t>&gt; 80 dB</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1"/>
                  </a:ext>
                </a:extLst>
              </a:tr>
              <a:tr h="632043">
                <a:tc>
                  <a:txBody>
                    <a:bodyPr/>
                    <a:lstStyle/>
                    <a:p>
                      <a:pPr indent="450215" algn="ctr">
                        <a:lnSpc>
                          <a:spcPct val="115000"/>
                        </a:lnSpc>
                        <a:spcAft>
                          <a:spcPts val="0"/>
                        </a:spcAft>
                      </a:pPr>
                      <a:r>
                        <a:rPr lang="pt-BR" sz="1500">
                          <a:effectLst/>
                        </a:rPr>
                        <a:t>05/03/1997 a 17/11/2003</a:t>
                      </a:r>
                      <a:endParaRPr lang="pt-BR"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tc>
                  <a:txBody>
                    <a:bodyPr/>
                    <a:lstStyle/>
                    <a:p>
                      <a:pPr indent="450215" algn="ctr">
                        <a:lnSpc>
                          <a:spcPct val="115000"/>
                        </a:lnSpc>
                        <a:spcAft>
                          <a:spcPts val="0"/>
                        </a:spcAft>
                      </a:pPr>
                      <a:r>
                        <a:rPr lang="pt-BR" sz="1500" dirty="0">
                          <a:effectLst/>
                        </a:rPr>
                        <a:t>&gt; 90 dB</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2"/>
                  </a:ext>
                </a:extLst>
              </a:tr>
              <a:tr h="632043">
                <a:tc>
                  <a:txBody>
                    <a:bodyPr/>
                    <a:lstStyle/>
                    <a:p>
                      <a:pPr indent="450215" algn="ctr">
                        <a:lnSpc>
                          <a:spcPct val="115000"/>
                        </a:lnSpc>
                        <a:spcAft>
                          <a:spcPts val="0"/>
                        </a:spcAft>
                      </a:pPr>
                      <a:r>
                        <a:rPr lang="pt-BR" sz="1500">
                          <a:effectLst/>
                        </a:rPr>
                        <a:t>18/11/2003 até hoje</a:t>
                      </a:r>
                      <a:endParaRPr lang="pt-BR" sz="15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tc>
                  <a:txBody>
                    <a:bodyPr/>
                    <a:lstStyle/>
                    <a:p>
                      <a:pPr indent="450215" algn="ctr">
                        <a:lnSpc>
                          <a:spcPct val="115000"/>
                        </a:lnSpc>
                        <a:spcAft>
                          <a:spcPts val="0"/>
                        </a:spcAft>
                      </a:pPr>
                      <a:r>
                        <a:rPr lang="pt-BR" sz="1500" dirty="0">
                          <a:effectLst/>
                        </a:rPr>
                        <a:t>&gt; 85 dB</a:t>
                      </a:r>
                      <a:endParaRPr lang="pt-BR" sz="15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1435" marR="51435"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494607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0"/>
          <p:cNvSpPr>
            <a:spLocks noGrp="1"/>
          </p:cNvSpPr>
          <p:nvPr>
            <p:ph type="title"/>
          </p:nvPr>
        </p:nvSpPr>
        <p:spPr>
          <a:xfrm>
            <a:off x="109728" y="100584"/>
            <a:ext cx="7467600" cy="566928"/>
          </a:xfrm>
        </p:spPr>
        <p:txBody>
          <a:bodyPr>
            <a:normAutofit/>
          </a:bodyPr>
          <a:lstStyle/>
          <a:p>
            <a:r>
              <a:rPr lang="pt-BR" b="1" dirty="0">
                <a:solidFill>
                  <a:srgbClr val="C00000"/>
                </a:solidFill>
              </a:rPr>
              <a:t>4 - PROVA DO TEMPO ESPECIAL – O PPP</a:t>
            </a:r>
            <a:endParaRPr lang="pt-BR" b="1" dirty="0"/>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210312" y="841248"/>
            <a:ext cx="7687056" cy="5806440"/>
          </a:xfrm>
        </p:spPr>
        <p:txBody>
          <a:bodyPr>
            <a:normAutofit fontScale="62500" lnSpcReduction="20000"/>
          </a:bodyPr>
          <a:lstStyle/>
          <a:p>
            <a:r>
              <a:rPr lang="en-US" sz="5100" dirty="0">
                <a:solidFill>
                  <a:srgbClr val="C00000"/>
                </a:solidFill>
              </a:rPr>
              <a:t> </a:t>
            </a:r>
            <a:r>
              <a:rPr lang="en-US" sz="5100" dirty="0" err="1">
                <a:solidFill>
                  <a:srgbClr val="C00000"/>
                </a:solidFill>
              </a:rPr>
              <a:t>Quem</a:t>
            </a:r>
            <a:r>
              <a:rPr lang="en-US" sz="5100" dirty="0">
                <a:solidFill>
                  <a:srgbClr val="C00000"/>
                </a:solidFill>
              </a:rPr>
              <a:t> </a:t>
            </a:r>
            <a:r>
              <a:rPr lang="en-US" sz="5100" dirty="0" err="1">
                <a:solidFill>
                  <a:srgbClr val="C00000"/>
                </a:solidFill>
              </a:rPr>
              <a:t>pode</a:t>
            </a:r>
            <a:r>
              <a:rPr lang="en-US" sz="5100" dirty="0">
                <a:solidFill>
                  <a:srgbClr val="C00000"/>
                </a:solidFill>
              </a:rPr>
              <a:t> </a:t>
            </a:r>
            <a:r>
              <a:rPr lang="en-US" sz="5100" dirty="0" err="1">
                <a:solidFill>
                  <a:srgbClr val="C00000"/>
                </a:solidFill>
              </a:rPr>
              <a:t>firmar</a:t>
            </a:r>
            <a:r>
              <a:rPr lang="en-US" sz="5100" dirty="0">
                <a:solidFill>
                  <a:srgbClr val="C00000"/>
                </a:solidFill>
              </a:rPr>
              <a:t> o PPP? São </a:t>
            </a:r>
            <a:r>
              <a:rPr lang="en-US" sz="5100" dirty="0" err="1">
                <a:solidFill>
                  <a:srgbClr val="C00000"/>
                </a:solidFill>
              </a:rPr>
              <a:t>os</a:t>
            </a:r>
            <a:r>
              <a:rPr lang="en-US" sz="5100" dirty="0">
                <a:solidFill>
                  <a:srgbClr val="C00000"/>
                </a:solidFill>
              </a:rPr>
              <a:t> </a:t>
            </a:r>
            <a:r>
              <a:rPr lang="en-US" sz="5100" dirty="0" err="1">
                <a:solidFill>
                  <a:srgbClr val="C00000"/>
                </a:solidFill>
              </a:rPr>
              <a:t>mesmos</a:t>
            </a:r>
            <a:r>
              <a:rPr lang="en-US" sz="5100" dirty="0">
                <a:solidFill>
                  <a:srgbClr val="C00000"/>
                </a:solidFill>
              </a:rPr>
              <a:t> </a:t>
            </a:r>
            <a:r>
              <a:rPr lang="en-US" sz="5100" dirty="0" err="1">
                <a:solidFill>
                  <a:srgbClr val="C00000"/>
                </a:solidFill>
              </a:rPr>
              <a:t>que</a:t>
            </a:r>
            <a:r>
              <a:rPr lang="en-US" sz="5100" dirty="0">
                <a:solidFill>
                  <a:srgbClr val="C00000"/>
                </a:solidFill>
              </a:rPr>
              <a:t> </a:t>
            </a:r>
            <a:r>
              <a:rPr lang="en-US" sz="5100" dirty="0" err="1">
                <a:solidFill>
                  <a:srgbClr val="C00000"/>
                </a:solidFill>
              </a:rPr>
              <a:t>podem</a:t>
            </a:r>
            <a:r>
              <a:rPr lang="en-US" sz="5100" dirty="0">
                <a:solidFill>
                  <a:srgbClr val="C00000"/>
                </a:solidFill>
              </a:rPr>
              <a:t> </a:t>
            </a:r>
            <a:r>
              <a:rPr lang="en-US" sz="5100" dirty="0" err="1">
                <a:solidFill>
                  <a:srgbClr val="C00000"/>
                </a:solidFill>
              </a:rPr>
              <a:t>firmar</a:t>
            </a:r>
            <a:r>
              <a:rPr lang="en-US" sz="5100" dirty="0">
                <a:solidFill>
                  <a:srgbClr val="C00000"/>
                </a:solidFill>
              </a:rPr>
              <a:t> o LTCAT?</a:t>
            </a:r>
            <a:endParaRPr lang="pt-BR" sz="5100" dirty="0">
              <a:solidFill>
                <a:srgbClr val="C00000"/>
              </a:solidFill>
            </a:endParaRPr>
          </a:p>
          <a:p>
            <a:r>
              <a:rPr lang="en-US" sz="5100" dirty="0">
                <a:solidFill>
                  <a:srgbClr val="C00000"/>
                </a:solidFill>
              </a:rPr>
              <a:t> Art. 58, §4°, da Lei 8.213/91, art. 277 da IN 128/2022. Base do PPP: LTCAT, PPRA, PGR, PCMAT </a:t>
            </a:r>
            <a:r>
              <a:rPr lang="en-US" sz="5100" dirty="0" err="1">
                <a:solidFill>
                  <a:srgbClr val="C00000"/>
                </a:solidFill>
              </a:rPr>
              <a:t>ou</a:t>
            </a:r>
            <a:r>
              <a:rPr lang="en-US" sz="5100" dirty="0">
                <a:solidFill>
                  <a:srgbClr val="C00000"/>
                </a:solidFill>
              </a:rPr>
              <a:t> PCMSO</a:t>
            </a:r>
          </a:p>
          <a:p>
            <a:r>
              <a:rPr lang="pt-BR" sz="5100" dirty="0">
                <a:solidFill>
                  <a:srgbClr val="C00000"/>
                </a:solidFill>
              </a:rPr>
              <a:t> O PPP dispensa a apresentação de laudo técnico para fins de comprovação de condição especial de trabalho? Administrativamente, desde que demonstrado que seu preenchimento foi feito por Responsável Técnico habilitado, amparado em laudo técnico pericial. </a:t>
            </a:r>
          </a:p>
          <a:p>
            <a:r>
              <a:rPr lang="pt-BR" sz="5100" dirty="0">
                <a:solidFill>
                  <a:srgbClr val="C00000"/>
                </a:solidFill>
              </a:rPr>
              <a:t> E judicialmente? Presunção relativa de congruência. STJ, Pet 10.262, 16/02/2017.</a:t>
            </a:r>
          </a:p>
          <a:p>
            <a:pPr marL="0" indent="0">
              <a:buNone/>
            </a:pPr>
            <a:endParaRPr lang="pt-BR" i="1" dirty="0"/>
          </a:p>
        </p:txBody>
      </p:sp>
    </p:spTree>
    <p:extLst>
      <p:ext uri="{BB962C8B-B14F-4D97-AF65-F5344CB8AC3E}">
        <p14:creationId xmlns:p14="http://schemas.microsoft.com/office/powerpoint/2010/main" val="40442107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82880" y="182880"/>
            <a:ext cx="7467600" cy="530670"/>
          </a:xfrm>
        </p:spPr>
        <p:txBody>
          <a:bodyPr>
            <a:normAutofit fontScale="90000"/>
          </a:bodyPr>
          <a:lstStyle/>
          <a:p>
            <a:r>
              <a:rPr lang="pt-BR" b="1" dirty="0">
                <a:solidFill>
                  <a:srgbClr val="C00000"/>
                </a:solidFill>
              </a:rPr>
              <a:t>4 - PROVA DO TEMPO ESPECIAL – O LTCAT</a:t>
            </a:r>
          </a:p>
        </p:txBody>
      </p:sp>
      <p:sp>
        <p:nvSpPr>
          <p:cNvPr id="2" name="Espaço Reservado para Conteúdo 1">
            <a:extLst>
              <a:ext uri="{FF2B5EF4-FFF2-40B4-BE49-F238E27FC236}">
                <a16:creationId xmlns:a16="http://schemas.microsoft.com/office/drawing/2014/main" id="{3E466187-61E8-4EEF-B51E-5FA6AB26FEEC}"/>
              </a:ext>
            </a:extLst>
          </p:cNvPr>
          <p:cNvSpPr>
            <a:spLocks noGrp="1"/>
          </p:cNvSpPr>
          <p:nvPr>
            <p:ph sz="quarter" idx="1"/>
          </p:nvPr>
        </p:nvSpPr>
        <p:spPr>
          <a:xfrm>
            <a:off x="265176" y="914400"/>
            <a:ext cx="7991856" cy="5733288"/>
          </a:xfrm>
        </p:spPr>
        <p:txBody>
          <a:bodyPr>
            <a:normAutofit fontScale="92500" lnSpcReduction="20000"/>
          </a:bodyPr>
          <a:lstStyle/>
          <a:p>
            <a:r>
              <a:rPr lang="en-US" dirty="0" err="1">
                <a:solidFill>
                  <a:srgbClr val="C00000"/>
                </a:solidFill>
              </a:rPr>
              <a:t>Exigido</a:t>
            </a:r>
            <a:r>
              <a:rPr lang="en-US" dirty="0">
                <a:solidFill>
                  <a:srgbClr val="C00000"/>
                </a:solidFill>
              </a:rPr>
              <a:t> a </a:t>
            </a:r>
            <a:r>
              <a:rPr lang="en-US" dirty="0" err="1">
                <a:solidFill>
                  <a:srgbClr val="C00000"/>
                </a:solidFill>
              </a:rPr>
              <a:t>partir</a:t>
            </a:r>
            <a:r>
              <a:rPr lang="en-US" dirty="0">
                <a:solidFill>
                  <a:srgbClr val="C00000"/>
                </a:solidFill>
              </a:rPr>
              <a:t> da MP 1.523/96 (13/10/96)</a:t>
            </a:r>
          </a:p>
          <a:p>
            <a:r>
              <a:rPr lang="en-US" dirty="0" err="1">
                <a:solidFill>
                  <a:srgbClr val="C00000"/>
                </a:solidFill>
              </a:rPr>
              <a:t>Substitutos</a:t>
            </a:r>
            <a:r>
              <a:rPr lang="en-US" dirty="0">
                <a:solidFill>
                  <a:srgbClr val="C00000"/>
                </a:solidFill>
              </a:rPr>
              <a:t> do LTCAT: art. 277 da IN 128/2022</a:t>
            </a:r>
          </a:p>
          <a:p>
            <a:r>
              <a:rPr lang="en-US" dirty="0">
                <a:solidFill>
                  <a:srgbClr val="C00000"/>
                </a:solidFill>
              </a:rPr>
              <a:t>A </a:t>
            </a:r>
            <a:r>
              <a:rPr lang="en-US" dirty="0" err="1">
                <a:solidFill>
                  <a:srgbClr val="C00000"/>
                </a:solidFill>
              </a:rPr>
              <a:t>exigência</a:t>
            </a:r>
            <a:r>
              <a:rPr lang="en-US" dirty="0">
                <a:solidFill>
                  <a:srgbClr val="C00000"/>
                </a:solidFill>
              </a:rPr>
              <a:t> de </a:t>
            </a:r>
            <a:r>
              <a:rPr lang="en-US" dirty="0" err="1">
                <a:solidFill>
                  <a:srgbClr val="C00000"/>
                </a:solidFill>
              </a:rPr>
              <a:t>laudos</a:t>
            </a:r>
            <a:r>
              <a:rPr lang="en-US" dirty="0">
                <a:solidFill>
                  <a:srgbClr val="C00000"/>
                </a:solidFill>
              </a:rPr>
              <a:t> e </a:t>
            </a:r>
            <a:r>
              <a:rPr lang="en-US" dirty="0" err="1">
                <a:solidFill>
                  <a:srgbClr val="C00000"/>
                </a:solidFill>
              </a:rPr>
              <a:t>documentos</a:t>
            </a:r>
            <a:r>
              <a:rPr lang="en-US" dirty="0">
                <a:solidFill>
                  <a:srgbClr val="C00000"/>
                </a:solidFill>
              </a:rPr>
              <a:t> </a:t>
            </a:r>
            <a:r>
              <a:rPr lang="en-US" dirty="0" err="1">
                <a:solidFill>
                  <a:srgbClr val="C00000"/>
                </a:solidFill>
              </a:rPr>
              <a:t>complementares</a:t>
            </a:r>
            <a:r>
              <a:rPr lang="en-US" dirty="0">
                <a:solidFill>
                  <a:srgbClr val="C00000"/>
                </a:solidFill>
              </a:rPr>
              <a:t> e a </a:t>
            </a:r>
            <a:r>
              <a:rPr lang="en-US" dirty="0" err="1">
                <a:solidFill>
                  <a:srgbClr val="C00000"/>
                </a:solidFill>
              </a:rPr>
              <a:t>prova</a:t>
            </a:r>
            <a:r>
              <a:rPr lang="en-US" dirty="0">
                <a:solidFill>
                  <a:srgbClr val="C00000"/>
                </a:solidFill>
              </a:rPr>
              <a:t> da </a:t>
            </a:r>
            <a:r>
              <a:rPr lang="en-US" dirty="0" err="1">
                <a:solidFill>
                  <a:srgbClr val="C00000"/>
                </a:solidFill>
              </a:rPr>
              <a:t>inexistência</a:t>
            </a:r>
            <a:r>
              <a:rPr lang="en-US" dirty="0">
                <a:solidFill>
                  <a:srgbClr val="C00000"/>
                </a:solidFill>
              </a:rPr>
              <a:t> de </a:t>
            </a:r>
            <a:r>
              <a:rPr lang="pt-BR" dirty="0">
                <a:solidFill>
                  <a:srgbClr val="C00000"/>
                </a:solidFill>
              </a:rPr>
              <a:t>alteração do ambiente de trabalho ou em sua organização </a:t>
            </a:r>
            <a:r>
              <a:rPr lang="en-US" dirty="0">
                <a:solidFill>
                  <a:srgbClr val="C00000"/>
                </a:solidFill>
              </a:rPr>
              <a:t>– arts. 279 e 280 da IN 128/2022</a:t>
            </a:r>
          </a:p>
          <a:p>
            <a:r>
              <a:rPr lang="pt-BR" dirty="0">
                <a:solidFill>
                  <a:srgbClr val="C00000"/>
                </a:solidFill>
              </a:rPr>
              <a:t>Não serão aceitos os seguintes laudos (art. 277, </a:t>
            </a:r>
            <a:r>
              <a:rPr lang="pt-BR" dirty="0" err="1">
                <a:solidFill>
                  <a:srgbClr val="C00000"/>
                </a:solidFill>
              </a:rPr>
              <a:t>par.único</a:t>
            </a:r>
            <a:r>
              <a:rPr lang="pt-BR" dirty="0">
                <a:solidFill>
                  <a:srgbClr val="C00000"/>
                </a:solidFill>
              </a:rPr>
              <a:t>): I - elaborado por solicitação do próprio segurado, sem o atendimento das condições previstas no inciso IV do caput; II - relativo à atividade diversa, salvo quando efetuada no mesmo setor; III - relativo a equipamento ou setor similar; IV - realizado em localidade diversa daquela em que houve o exercício da atividade; e V - de empresa diversa.</a:t>
            </a:r>
          </a:p>
          <a:p>
            <a:r>
              <a:rPr lang="en-US" dirty="0">
                <a:solidFill>
                  <a:srgbClr val="C00000"/>
                </a:solidFill>
              </a:rPr>
              <a:t>A </a:t>
            </a:r>
            <a:r>
              <a:rPr lang="en-US" dirty="0" err="1">
                <a:solidFill>
                  <a:srgbClr val="C00000"/>
                </a:solidFill>
              </a:rPr>
              <a:t>prova</a:t>
            </a:r>
            <a:r>
              <a:rPr lang="en-US" dirty="0">
                <a:solidFill>
                  <a:srgbClr val="C00000"/>
                </a:solidFill>
              </a:rPr>
              <a:t> </a:t>
            </a:r>
            <a:r>
              <a:rPr lang="en-US" dirty="0" err="1">
                <a:solidFill>
                  <a:srgbClr val="C00000"/>
                </a:solidFill>
              </a:rPr>
              <a:t>pericial</a:t>
            </a:r>
            <a:r>
              <a:rPr lang="en-US" dirty="0">
                <a:solidFill>
                  <a:srgbClr val="C00000"/>
                </a:solidFill>
              </a:rPr>
              <a:t> </a:t>
            </a:r>
            <a:r>
              <a:rPr lang="en-US" dirty="0" err="1">
                <a:solidFill>
                  <a:srgbClr val="C00000"/>
                </a:solidFill>
              </a:rPr>
              <a:t>por</a:t>
            </a:r>
            <a:r>
              <a:rPr lang="en-US" dirty="0">
                <a:solidFill>
                  <a:srgbClr val="C00000"/>
                </a:solidFill>
              </a:rPr>
              <a:t> </a:t>
            </a:r>
            <a:r>
              <a:rPr lang="en-US" dirty="0" err="1">
                <a:solidFill>
                  <a:srgbClr val="C00000"/>
                </a:solidFill>
              </a:rPr>
              <a:t>similaridade</a:t>
            </a:r>
            <a:r>
              <a:rPr lang="en-US" dirty="0">
                <a:solidFill>
                  <a:srgbClr val="C00000"/>
                </a:solidFill>
              </a:rPr>
              <a:t> (</a:t>
            </a:r>
            <a:r>
              <a:rPr lang="en-US" dirty="0" err="1">
                <a:solidFill>
                  <a:srgbClr val="C00000"/>
                </a:solidFill>
              </a:rPr>
              <a:t>perícia</a:t>
            </a:r>
            <a:r>
              <a:rPr lang="en-US" dirty="0">
                <a:solidFill>
                  <a:srgbClr val="C00000"/>
                </a:solidFill>
              </a:rPr>
              <a:t> </a:t>
            </a:r>
            <a:r>
              <a:rPr lang="en-US" dirty="0" err="1">
                <a:solidFill>
                  <a:srgbClr val="C00000"/>
                </a:solidFill>
              </a:rPr>
              <a:t>indireta</a:t>
            </a:r>
            <a:r>
              <a:rPr lang="en-US" dirty="0">
                <a:solidFill>
                  <a:srgbClr val="C00000"/>
                </a:solidFill>
              </a:rPr>
              <a:t>) e a CTPS, </a:t>
            </a:r>
            <a:r>
              <a:rPr lang="en-US" dirty="0" err="1">
                <a:solidFill>
                  <a:srgbClr val="C00000"/>
                </a:solidFill>
              </a:rPr>
              <a:t>requerimento</a:t>
            </a:r>
            <a:r>
              <a:rPr lang="en-US" dirty="0">
                <a:solidFill>
                  <a:srgbClr val="C00000"/>
                </a:solidFill>
              </a:rPr>
              <a:t> de </a:t>
            </a:r>
            <a:r>
              <a:rPr lang="en-US" dirty="0" err="1">
                <a:solidFill>
                  <a:srgbClr val="C00000"/>
                </a:solidFill>
              </a:rPr>
              <a:t>inspeção</a:t>
            </a:r>
            <a:r>
              <a:rPr lang="en-US" dirty="0">
                <a:solidFill>
                  <a:srgbClr val="C00000"/>
                </a:solidFill>
              </a:rPr>
              <a:t> </a:t>
            </a:r>
            <a:r>
              <a:rPr lang="en-US" dirty="0" err="1">
                <a:solidFill>
                  <a:srgbClr val="C00000"/>
                </a:solidFill>
              </a:rPr>
              <a:t>na</a:t>
            </a:r>
            <a:r>
              <a:rPr lang="en-US" dirty="0">
                <a:solidFill>
                  <a:srgbClr val="C00000"/>
                </a:solidFill>
              </a:rPr>
              <a:t> </a:t>
            </a:r>
            <a:r>
              <a:rPr lang="en-US" dirty="0" err="1">
                <a:solidFill>
                  <a:srgbClr val="C00000"/>
                </a:solidFill>
              </a:rPr>
              <a:t>empresa</a:t>
            </a:r>
            <a:r>
              <a:rPr lang="en-US" dirty="0">
                <a:solidFill>
                  <a:srgbClr val="C00000"/>
                </a:solidFill>
              </a:rPr>
              <a:t>, </a:t>
            </a:r>
            <a:r>
              <a:rPr lang="en-US" dirty="0" err="1">
                <a:solidFill>
                  <a:srgbClr val="C00000"/>
                </a:solidFill>
              </a:rPr>
              <a:t>feita</a:t>
            </a:r>
            <a:r>
              <a:rPr lang="en-US" dirty="0">
                <a:solidFill>
                  <a:srgbClr val="C00000"/>
                </a:solidFill>
              </a:rPr>
              <a:t> </a:t>
            </a:r>
            <a:r>
              <a:rPr lang="en-US" dirty="0" err="1">
                <a:solidFill>
                  <a:srgbClr val="C00000"/>
                </a:solidFill>
              </a:rPr>
              <a:t>pelo</a:t>
            </a:r>
            <a:r>
              <a:rPr lang="en-US" dirty="0">
                <a:solidFill>
                  <a:srgbClr val="C00000"/>
                </a:solidFill>
              </a:rPr>
              <a:t> INSS, </a:t>
            </a:r>
            <a:r>
              <a:rPr lang="en-US" dirty="0" err="1">
                <a:solidFill>
                  <a:srgbClr val="C00000"/>
                </a:solidFill>
              </a:rPr>
              <a:t>justificação</a:t>
            </a:r>
            <a:r>
              <a:rPr lang="en-US" dirty="0">
                <a:solidFill>
                  <a:srgbClr val="C00000"/>
                </a:solidFill>
              </a:rPr>
              <a:t> </a:t>
            </a:r>
            <a:r>
              <a:rPr lang="en-US" dirty="0" err="1">
                <a:solidFill>
                  <a:srgbClr val="C00000"/>
                </a:solidFill>
              </a:rPr>
              <a:t>administrativa</a:t>
            </a:r>
            <a:r>
              <a:rPr lang="en-US" dirty="0">
                <a:solidFill>
                  <a:srgbClr val="C00000"/>
                </a:solidFill>
              </a:rPr>
              <a:t>, </a:t>
            </a:r>
            <a:r>
              <a:rPr lang="en-US" dirty="0" err="1">
                <a:solidFill>
                  <a:srgbClr val="C00000"/>
                </a:solidFill>
              </a:rPr>
              <a:t>notificação</a:t>
            </a:r>
            <a:r>
              <a:rPr lang="en-US" dirty="0">
                <a:solidFill>
                  <a:srgbClr val="C00000"/>
                </a:solidFill>
              </a:rPr>
              <a:t> extrajudicial, </a:t>
            </a:r>
            <a:r>
              <a:rPr lang="en-US" dirty="0" err="1">
                <a:solidFill>
                  <a:srgbClr val="C00000"/>
                </a:solidFill>
              </a:rPr>
              <a:t>intervenção</a:t>
            </a:r>
            <a:r>
              <a:rPr lang="en-US" dirty="0">
                <a:solidFill>
                  <a:srgbClr val="C00000"/>
                </a:solidFill>
              </a:rPr>
              <a:t> do </a:t>
            </a:r>
            <a:r>
              <a:rPr lang="en-US" dirty="0" err="1">
                <a:solidFill>
                  <a:srgbClr val="C00000"/>
                </a:solidFill>
              </a:rPr>
              <a:t>sindicato</a:t>
            </a:r>
            <a:r>
              <a:rPr lang="en-US" dirty="0">
                <a:solidFill>
                  <a:srgbClr val="C00000"/>
                </a:solidFill>
              </a:rPr>
              <a:t>, </a:t>
            </a:r>
            <a:r>
              <a:rPr lang="en-US" dirty="0" err="1">
                <a:solidFill>
                  <a:srgbClr val="C00000"/>
                </a:solidFill>
              </a:rPr>
              <a:t>prova</a:t>
            </a:r>
            <a:r>
              <a:rPr lang="en-US" dirty="0">
                <a:solidFill>
                  <a:srgbClr val="C00000"/>
                </a:solidFill>
              </a:rPr>
              <a:t> </a:t>
            </a:r>
            <a:r>
              <a:rPr lang="en-US" dirty="0" err="1">
                <a:solidFill>
                  <a:srgbClr val="C00000"/>
                </a:solidFill>
              </a:rPr>
              <a:t>emprestada</a:t>
            </a:r>
            <a:r>
              <a:rPr lang="en-US" dirty="0">
                <a:solidFill>
                  <a:srgbClr val="C00000"/>
                </a:solidFill>
              </a:rPr>
              <a:t>, </a:t>
            </a:r>
            <a:r>
              <a:rPr lang="en-US" dirty="0" err="1">
                <a:solidFill>
                  <a:srgbClr val="C00000"/>
                </a:solidFill>
              </a:rPr>
              <a:t>laudos</a:t>
            </a:r>
            <a:r>
              <a:rPr lang="en-US" dirty="0">
                <a:solidFill>
                  <a:srgbClr val="C00000"/>
                </a:solidFill>
              </a:rPr>
              <a:t> de </a:t>
            </a:r>
            <a:r>
              <a:rPr lang="en-US" dirty="0" err="1">
                <a:solidFill>
                  <a:srgbClr val="C00000"/>
                </a:solidFill>
              </a:rPr>
              <a:t>reclamações</a:t>
            </a:r>
            <a:r>
              <a:rPr lang="en-US" dirty="0">
                <a:solidFill>
                  <a:srgbClr val="C00000"/>
                </a:solidFill>
              </a:rPr>
              <a:t> </a:t>
            </a:r>
            <a:r>
              <a:rPr lang="en-US" dirty="0" err="1">
                <a:solidFill>
                  <a:srgbClr val="C00000"/>
                </a:solidFill>
              </a:rPr>
              <a:t>trabalhistas</a:t>
            </a:r>
            <a:r>
              <a:rPr lang="en-US" dirty="0">
                <a:solidFill>
                  <a:srgbClr val="C00000"/>
                </a:solidFill>
              </a:rPr>
              <a:t>, </a:t>
            </a:r>
            <a:r>
              <a:rPr lang="en-US" dirty="0" err="1">
                <a:solidFill>
                  <a:srgbClr val="C00000"/>
                </a:solidFill>
              </a:rPr>
              <a:t>inspeção</a:t>
            </a:r>
            <a:r>
              <a:rPr lang="en-US" dirty="0">
                <a:solidFill>
                  <a:srgbClr val="C00000"/>
                </a:solidFill>
              </a:rPr>
              <a:t> judicial, </a:t>
            </a:r>
            <a:r>
              <a:rPr lang="en-US" dirty="0" err="1">
                <a:solidFill>
                  <a:srgbClr val="C00000"/>
                </a:solidFill>
              </a:rPr>
              <a:t>prova</a:t>
            </a:r>
            <a:r>
              <a:rPr lang="en-US" dirty="0">
                <a:solidFill>
                  <a:srgbClr val="C00000"/>
                </a:solidFill>
              </a:rPr>
              <a:t> </a:t>
            </a:r>
            <a:r>
              <a:rPr lang="en-US" dirty="0" err="1">
                <a:solidFill>
                  <a:srgbClr val="C00000"/>
                </a:solidFill>
              </a:rPr>
              <a:t>testemunhal</a:t>
            </a:r>
            <a:r>
              <a:rPr lang="en-US" dirty="0">
                <a:solidFill>
                  <a:srgbClr val="C00000"/>
                </a:solidFill>
              </a:rPr>
              <a:t> e </a:t>
            </a:r>
            <a:r>
              <a:rPr lang="en-US" dirty="0" err="1">
                <a:solidFill>
                  <a:srgbClr val="C00000"/>
                </a:solidFill>
              </a:rPr>
              <a:t>depoimento</a:t>
            </a:r>
            <a:r>
              <a:rPr lang="en-US" dirty="0">
                <a:solidFill>
                  <a:srgbClr val="C00000"/>
                </a:solidFill>
              </a:rPr>
              <a:t> </a:t>
            </a:r>
            <a:r>
              <a:rPr lang="en-US" dirty="0" err="1">
                <a:solidFill>
                  <a:srgbClr val="C00000"/>
                </a:solidFill>
              </a:rPr>
              <a:t>pessoal</a:t>
            </a:r>
            <a:r>
              <a:rPr lang="en-US" dirty="0">
                <a:solidFill>
                  <a:srgbClr val="C00000"/>
                </a:solidFill>
              </a:rPr>
              <a:t>. </a:t>
            </a:r>
          </a:p>
          <a:p>
            <a:pPr marL="0" indent="0">
              <a:buNone/>
            </a:pPr>
            <a:endParaRPr lang="pt-BR" sz="2800" i="1" dirty="0">
              <a:solidFill>
                <a:srgbClr val="C00000"/>
              </a:solidFill>
            </a:endParaRPr>
          </a:p>
        </p:txBody>
      </p:sp>
    </p:spTree>
    <p:extLst>
      <p:ext uri="{BB962C8B-B14F-4D97-AF65-F5344CB8AC3E}">
        <p14:creationId xmlns:p14="http://schemas.microsoft.com/office/powerpoint/2010/main" val="42559525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309420"/>
          </a:xfrm>
          <a:prstGeom prst="rect">
            <a:avLst/>
          </a:prstGeom>
        </p:spPr>
        <p:txBody>
          <a:bodyPr wrap="square">
            <a:spAutoFit/>
          </a:bodyPr>
          <a:lstStyle/>
          <a:p>
            <a:r>
              <a:rPr lang="en-US" sz="2000" b="1" u="sng" dirty="0">
                <a:solidFill>
                  <a:srgbClr val="C00000"/>
                </a:solidFill>
              </a:rPr>
              <a:t>5 - APOSENTADORIA DA PESSOA COM DEFICIÊNCIA</a:t>
            </a:r>
          </a:p>
          <a:p>
            <a:endParaRPr lang="en-US" sz="2000" b="1" u="sng" dirty="0">
              <a:solidFill>
                <a:srgbClr val="C00000"/>
              </a:solidFill>
            </a:endParaRPr>
          </a:p>
          <a:p>
            <a:r>
              <a:rPr lang="pt-BR" sz="2000" b="1" dirty="0">
                <a:solidFill>
                  <a:srgbClr val="C00000"/>
                </a:solidFill>
              </a:rPr>
              <a:t>A “NOVA” APOSENTADORIA ESPECIAL DA PESSOA COM DEFICIÊNCIA DA EMENDA CONSTITUCIONAL 103/2019</a:t>
            </a:r>
          </a:p>
          <a:p>
            <a:r>
              <a:rPr lang="pt-BR" sz="2000" i="1" dirty="0">
                <a:solidFill>
                  <a:srgbClr val="C00000"/>
                </a:solidFill>
              </a:rPr>
              <a:t>“Art. 22. Até que lei discipline o </a:t>
            </a:r>
            <a:r>
              <a:rPr lang="pt-BR" sz="2000" i="1" dirty="0">
                <a:solidFill>
                  <a:srgbClr val="C00000"/>
                </a:solidFill>
                <a:hlinkClick r:id="rId2"/>
              </a:rPr>
              <a:t>§ 4º-A do art. 40</a:t>
            </a:r>
            <a:r>
              <a:rPr lang="pt-BR" sz="2000" i="1" dirty="0">
                <a:solidFill>
                  <a:srgbClr val="C00000"/>
                </a:solidFill>
              </a:rPr>
              <a:t> e o </a:t>
            </a:r>
            <a:r>
              <a:rPr lang="pt-BR" sz="2000" i="1" dirty="0">
                <a:solidFill>
                  <a:srgbClr val="C00000"/>
                </a:solidFill>
                <a:hlinkClick r:id="rId3"/>
              </a:rPr>
              <a:t>inciso I do § 1º do art. 201 da Constituição Federal</a:t>
            </a:r>
            <a:r>
              <a:rPr lang="pt-BR" sz="2000" i="1" dirty="0">
                <a:solidFill>
                  <a:srgbClr val="C00000"/>
                </a:solidFill>
              </a:rPr>
              <a:t>, a aposentadoria da pessoa com deficiência segurada do Regime Geral de Previdência Social ou do servidor público federal com deficiência vinculado a regime próprio de previdência social, desde que cumpridos, no caso do servidor, o tempo mínimo de 10 (dez) anos de efetivo exercício no serviço público e de 5 (cinco) anos no cargo efetivo em que for concedida a aposentadoria, </a:t>
            </a:r>
            <a:r>
              <a:rPr lang="pt-BR" sz="2000" i="1" u="sng" dirty="0">
                <a:solidFill>
                  <a:srgbClr val="C00000"/>
                </a:solidFill>
              </a:rPr>
              <a:t>será concedida na forma da Lei Complementar nº 142, de 8 de maio de 2013, inclusive quanto aos critérios de cálculo dos benefícios.</a:t>
            </a:r>
          </a:p>
          <a:p>
            <a:r>
              <a:rPr lang="pt-BR" sz="2000" i="1" dirty="0">
                <a:solidFill>
                  <a:srgbClr val="C00000"/>
                </a:solidFill>
              </a:rPr>
              <a:t>	Parágrafo único. Aplicam-se às aposentadorias dos servidores com deficiência dos Estados, do Distrito Federal e dos Municípios as normas constitucionais e infraconstitucionais anteriores à data de entrada em vigor desta Emenda Constitucional, enquanto não promovidas alterações na legislação interna relacionada ao respectivo regime próprio de previdência social.”</a:t>
            </a:r>
            <a:endParaRPr lang="pt-BR" sz="2400" i="1"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276928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370975"/>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sz="2400" dirty="0">
                <a:solidFill>
                  <a:srgbClr val="C00000"/>
                </a:solidFill>
              </a:rPr>
              <a:t>APOSENTADORIA ESPECIAL DA PESSOA COM DEFICIÊNCIA – LC 142/2013 e </a:t>
            </a:r>
            <a:r>
              <a:rPr lang="pt-BR" sz="2400" dirty="0" err="1">
                <a:solidFill>
                  <a:srgbClr val="C00000"/>
                </a:solidFill>
              </a:rPr>
              <a:t>arts</a:t>
            </a:r>
            <a:r>
              <a:rPr lang="pt-BR" sz="2400" dirty="0">
                <a:solidFill>
                  <a:srgbClr val="C00000"/>
                </a:solidFill>
              </a:rPr>
              <a:t>. 70-A a 70-J do Decreto 3.048/99</a:t>
            </a:r>
          </a:p>
          <a:p>
            <a:endParaRPr lang="en-US" sz="2400" b="1" u="sng" dirty="0">
              <a:solidFill>
                <a:srgbClr val="C00000"/>
              </a:solidFill>
            </a:endParaRPr>
          </a:p>
          <a:p>
            <a:pPr>
              <a:buFontTx/>
              <a:buChar char="-"/>
            </a:pPr>
            <a:r>
              <a:rPr lang="en-US" sz="2400" dirty="0">
                <a:solidFill>
                  <a:srgbClr val="C00000"/>
                </a:solidFill>
              </a:rPr>
              <a:t>ESPÉCIES e REQUISITOS:</a:t>
            </a:r>
          </a:p>
          <a:p>
            <a:pPr>
              <a:buFontTx/>
              <a:buChar char="-"/>
            </a:pPr>
            <a:endParaRPr lang="en-US" sz="2400" dirty="0">
              <a:solidFill>
                <a:srgbClr val="C00000"/>
              </a:solidFill>
            </a:endParaRPr>
          </a:p>
          <a:p>
            <a:pPr marL="385763" indent="-385763">
              <a:buAutoNum type="alphaUcParenR"/>
            </a:pPr>
            <a:r>
              <a:rPr lang="en-US" sz="2400" dirty="0">
                <a:solidFill>
                  <a:srgbClr val="C00000"/>
                </a:solidFill>
              </a:rPr>
              <a:t>APOSENTADORIA POR TEMPO DE CONTRIBUIÇÃO</a:t>
            </a:r>
          </a:p>
          <a:p>
            <a:pPr>
              <a:buFontTx/>
              <a:buChar char="-"/>
            </a:pPr>
            <a:r>
              <a:rPr lang="en-US" sz="2400" dirty="0">
                <a:solidFill>
                  <a:srgbClr val="C00000"/>
                </a:solidFill>
              </a:rPr>
              <a:t>25/20 </a:t>
            </a:r>
            <a:r>
              <a:rPr lang="en-US" sz="2400" dirty="0" err="1">
                <a:solidFill>
                  <a:srgbClr val="C00000"/>
                </a:solidFill>
              </a:rPr>
              <a:t>anos</a:t>
            </a:r>
            <a:r>
              <a:rPr lang="en-US" sz="2400" dirty="0">
                <a:solidFill>
                  <a:srgbClr val="C00000"/>
                </a:solidFill>
              </a:rPr>
              <a:t> de TC (H/M), para </a:t>
            </a:r>
            <a:r>
              <a:rPr lang="en-US" sz="2400" dirty="0" err="1">
                <a:solidFill>
                  <a:srgbClr val="C00000"/>
                </a:solidFill>
              </a:rPr>
              <a:t>segurados</a:t>
            </a:r>
            <a:r>
              <a:rPr lang="en-US" sz="2400" dirty="0">
                <a:solidFill>
                  <a:srgbClr val="C00000"/>
                </a:solidFill>
              </a:rPr>
              <a:t> com </a:t>
            </a:r>
            <a:r>
              <a:rPr lang="en-US" sz="2400" dirty="0" err="1">
                <a:solidFill>
                  <a:srgbClr val="C00000"/>
                </a:solidFill>
              </a:rPr>
              <a:t>deficiência</a:t>
            </a:r>
            <a:r>
              <a:rPr lang="en-US" sz="2400" dirty="0">
                <a:solidFill>
                  <a:srgbClr val="C00000"/>
                </a:solidFill>
              </a:rPr>
              <a:t> grave;</a:t>
            </a:r>
          </a:p>
          <a:p>
            <a:pPr>
              <a:buFontTx/>
              <a:buChar char="-"/>
            </a:pPr>
            <a:r>
              <a:rPr lang="en-US" sz="2400" dirty="0">
                <a:solidFill>
                  <a:srgbClr val="C00000"/>
                </a:solidFill>
              </a:rPr>
              <a:t>29/24 </a:t>
            </a:r>
            <a:r>
              <a:rPr lang="en-US" sz="2400" dirty="0" err="1">
                <a:solidFill>
                  <a:srgbClr val="C00000"/>
                </a:solidFill>
              </a:rPr>
              <a:t>anos</a:t>
            </a:r>
            <a:r>
              <a:rPr lang="en-US" sz="2400" dirty="0">
                <a:solidFill>
                  <a:srgbClr val="C00000"/>
                </a:solidFill>
              </a:rPr>
              <a:t> de TC (H/M), para </a:t>
            </a:r>
            <a:r>
              <a:rPr lang="en-US" sz="2400" dirty="0" err="1">
                <a:solidFill>
                  <a:srgbClr val="C00000"/>
                </a:solidFill>
              </a:rPr>
              <a:t>segurados</a:t>
            </a:r>
            <a:r>
              <a:rPr lang="en-US" sz="2400" dirty="0">
                <a:solidFill>
                  <a:srgbClr val="C00000"/>
                </a:solidFill>
              </a:rPr>
              <a:t> com </a:t>
            </a:r>
            <a:r>
              <a:rPr lang="en-US" sz="2400" dirty="0" err="1">
                <a:solidFill>
                  <a:srgbClr val="C00000"/>
                </a:solidFill>
              </a:rPr>
              <a:t>deficiência</a:t>
            </a:r>
            <a:r>
              <a:rPr lang="en-US" sz="2400" dirty="0">
                <a:solidFill>
                  <a:srgbClr val="C00000"/>
                </a:solidFill>
              </a:rPr>
              <a:t> </a:t>
            </a:r>
            <a:r>
              <a:rPr lang="en-US" sz="2400" dirty="0" err="1">
                <a:solidFill>
                  <a:srgbClr val="C00000"/>
                </a:solidFill>
              </a:rPr>
              <a:t>moderada</a:t>
            </a:r>
            <a:r>
              <a:rPr lang="en-US" sz="2400" dirty="0">
                <a:solidFill>
                  <a:srgbClr val="C00000"/>
                </a:solidFill>
              </a:rPr>
              <a:t>;</a:t>
            </a:r>
          </a:p>
          <a:p>
            <a:pPr>
              <a:buFontTx/>
              <a:buChar char="-"/>
            </a:pPr>
            <a:r>
              <a:rPr lang="en-US" sz="2400" dirty="0">
                <a:solidFill>
                  <a:srgbClr val="C00000"/>
                </a:solidFill>
              </a:rPr>
              <a:t>33/28 </a:t>
            </a:r>
            <a:r>
              <a:rPr lang="en-US" sz="2400" dirty="0" err="1">
                <a:solidFill>
                  <a:srgbClr val="C00000"/>
                </a:solidFill>
              </a:rPr>
              <a:t>anos</a:t>
            </a:r>
            <a:r>
              <a:rPr lang="en-US" sz="2400" dirty="0">
                <a:solidFill>
                  <a:srgbClr val="C00000"/>
                </a:solidFill>
              </a:rPr>
              <a:t> de TC (H/M), para </a:t>
            </a:r>
            <a:r>
              <a:rPr lang="en-US" sz="2400" dirty="0" err="1">
                <a:solidFill>
                  <a:srgbClr val="C00000"/>
                </a:solidFill>
              </a:rPr>
              <a:t>segurados</a:t>
            </a:r>
            <a:r>
              <a:rPr lang="en-US" sz="2400" dirty="0">
                <a:solidFill>
                  <a:srgbClr val="C00000"/>
                </a:solidFill>
              </a:rPr>
              <a:t> com </a:t>
            </a:r>
            <a:r>
              <a:rPr lang="en-US" sz="2400" dirty="0" err="1">
                <a:solidFill>
                  <a:srgbClr val="C00000"/>
                </a:solidFill>
              </a:rPr>
              <a:t>deficiência</a:t>
            </a:r>
            <a:r>
              <a:rPr lang="en-US" sz="2400" dirty="0">
                <a:solidFill>
                  <a:srgbClr val="C00000"/>
                </a:solidFill>
              </a:rPr>
              <a:t> </a:t>
            </a:r>
            <a:r>
              <a:rPr lang="en-US" sz="2400" dirty="0" err="1">
                <a:solidFill>
                  <a:srgbClr val="C00000"/>
                </a:solidFill>
              </a:rPr>
              <a:t>leve</a:t>
            </a:r>
            <a:r>
              <a:rPr lang="en-US" sz="2400" dirty="0">
                <a:solidFill>
                  <a:srgbClr val="C00000"/>
                </a:solidFill>
              </a:rPr>
              <a:t>.</a:t>
            </a:r>
          </a:p>
          <a:p>
            <a:r>
              <a:rPr lang="en-US" sz="2400" dirty="0">
                <a:solidFill>
                  <a:srgbClr val="C00000"/>
                </a:solidFill>
              </a:rPr>
              <a:t>B) APOSENTADORIA POR IDADE:</a:t>
            </a:r>
          </a:p>
          <a:p>
            <a:r>
              <a:rPr lang="en-US" sz="2400" dirty="0">
                <a:solidFill>
                  <a:srgbClr val="C00000"/>
                </a:solidFill>
              </a:rPr>
              <a:t>- 60/55 </a:t>
            </a:r>
            <a:r>
              <a:rPr lang="en-US" sz="2400" dirty="0" err="1">
                <a:solidFill>
                  <a:srgbClr val="C00000"/>
                </a:solidFill>
              </a:rPr>
              <a:t>anos</a:t>
            </a:r>
            <a:r>
              <a:rPr lang="en-US" sz="2400" dirty="0">
                <a:solidFill>
                  <a:srgbClr val="C00000"/>
                </a:solidFill>
              </a:rPr>
              <a:t> de </a:t>
            </a:r>
            <a:r>
              <a:rPr lang="en-US" sz="2400" dirty="0" err="1">
                <a:solidFill>
                  <a:srgbClr val="C00000"/>
                </a:solidFill>
              </a:rPr>
              <a:t>idade</a:t>
            </a:r>
            <a:r>
              <a:rPr lang="en-US" sz="2400" dirty="0">
                <a:solidFill>
                  <a:srgbClr val="C00000"/>
                </a:solidFill>
              </a:rPr>
              <a:t> (H/M), </a:t>
            </a:r>
            <a:r>
              <a:rPr lang="en-US" sz="2400" dirty="0" err="1">
                <a:solidFill>
                  <a:srgbClr val="C00000"/>
                </a:solidFill>
              </a:rPr>
              <a:t>independentemente</a:t>
            </a:r>
            <a:r>
              <a:rPr lang="en-US" sz="2400" dirty="0">
                <a:solidFill>
                  <a:srgbClr val="C00000"/>
                </a:solidFill>
              </a:rPr>
              <a:t> do </a:t>
            </a:r>
            <a:r>
              <a:rPr lang="en-US" sz="2400" dirty="0" err="1">
                <a:solidFill>
                  <a:srgbClr val="C00000"/>
                </a:solidFill>
              </a:rPr>
              <a:t>grau</a:t>
            </a:r>
            <a:r>
              <a:rPr lang="en-US" sz="2400" dirty="0">
                <a:solidFill>
                  <a:srgbClr val="C00000"/>
                </a:solidFill>
              </a:rPr>
              <a:t> de </a:t>
            </a:r>
            <a:r>
              <a:rPr lang="en-US" sz="2400" dirty="0" err="1">
                <a:solidFill>
                  <a:srgbClr val="C00000"/>
                </a:solidFill>
              </a:rPr>
              <a:t>deficiência</a:t>
            </a:r>
            <a:r>
              <a:rPr lang="en-US" sz="2400" dirty="0">
                <a:solidFill>
                  <a:srgbClr val="C00000"/>
                </a:solidFill>
              </a:rPr>
              <a:t>, </a:t>
            </a:r>
            <a:r>
              <a:rPr lang="en-US" sz="2400" dirty="0" err="1">
                <a:solidFill>
                  <a:srgbClr val="C00000"/>
                </a:solidFill>
              </a:rPr>
              <a:t>desde</a:t>
            </a:r>
            <a:r>
              <a:rPr lang="en-US" sz="2400" dirty="0">
                <a:solidFill>
                  <a:srgbClr val="C00000"/>
                </a:solidFill>
              </a:rPr>
              <a:t> </a:t>
            </a:r>
            <a:r>
              <a:rPr lang="en-US" sz="2400" dirty="0" err="1">
                <a:solidFill>
                  <a:srgbClr val="C00000"/>
                </a:solidFill>
              </a:rPr>
              <a:t>que</a:t>
            </a:r>
            <a:r>
              <a:rPr lang="en-US" sz="2400" dirty="0">
                <a:solidFill>
                  <a:srgbClr val="C00000"/>
                </a:solidFill>
              </a:rPr>
              <a:t> </a:t>
            </a:r>
            <a:r>
              <a:rPr lang="en-US" sz="2400" dirty="0" err="1">
                <a:solidFill>
                  <a:srgbClr val="C00000"/>
                </a:solidFill>
              </a:rPr>
              <a:t>cumprido</a:t>
            </a:r>
            <a:r>
              <a:rPr lang="en-US" sz="2400" dirty="0">
                <a:solidFill>
                  <a:srgbClr val="C00000"/>
                </a:solidFill>
              </a:rPr>
              <a:t> o TC de 15 </a:t>
            </a:r>
            <a:r>
              <a:rPr lang="en-US" sz="2400" dirty="0" err="1">
                <a:solidFill>
                  <a:srgbClr val="C00000"/>
                </a:solidFill>
              </a:rPr>
              <a:t>anos</a:t>
            </a:r>
            <a:r>
              <a:rPr lang="en-US" sz="2400" dirty="0">
                <a:solidFill>
                  <a:srgbClr val="C00000"/>
                </a:solidFill>
              </a:rPr>
              <a:t> e a </a:t>
            </a:r>
            <a:r>
              <a:rPr lang="en-US" sz="2400" dirty="0" err="1">
                <a:solidFill>
                  <a:srgbClr val="C00000"/>
                </a:solidFill>
              </a:rPr>
              <a:t>existência</a:t>
            </a:r>
            <a:r>
              <a:rPr lang="en-US" sz="2400" dirty="0">
                <a:solidFill>
                  <a:srgbClr val="C00000"/>
                </a:solidFill>
              </a:rPr>
              <a:t> da </a:t>
            </a:r>
            <a:r>
              <a:rPr lang="en-US" sz="2400" dirty="0" err="1">
                <a:solidFill>
                  <a:srgbClr val="C00000"/>
                </a:solidFill>
              </a:rPr>
              <a:t>deficiência</a:t>
            </a:r>
            <a:r>
              <a:rPr lang="en-US" sz="2400" dirty="0">
                <a:solidFill>
                  <a:srgbClr val="C00000"/>
                </a:solidFill>
              </a:rPr>
              <a:t> </a:t>
            </a:r>
            <a:r>
              <a:rPr lang="en-US" sz="2400" dirty="0" err="1">
                <a:solidFill>
                  <a:srgbClr val="C00000"/>
                </a:solidFill>
              </a:rPr>
              <a:t>por</a:t>
            </a:r>
            <a:r>
              <a:rPr lang="en-US" sz="2400" dirty="0">
                <a:solidFill>
                  <a:srgbClr val="C00000"/>
                </a:solidFill>
              </a:rPr>
              <a:t> </a:t>
            </a:r>
            <a:r>
              <a:rPr lang="en-US" sz="2400" dirty="0" err="1">
                <a:solidFill>
                  <a:srgbClr val="C00000"/>
                </a:solidFill>
              </a:rPr>
              <a:t>igual</a:t>
            </a:r>
            <a:r>
              <a:rPr lang="en-US" sz="2400" dirty="0">
                <a:solidFill>
                  <a:srgbClr val="C00000"/>
                </a:solidFill>
              </a:rPr>
              <a:t> </a:t>
            </a:r>
            <a:r>
              <a:rPr lang="en-US" sz="2400" dirty="0" err="1">
                <a:solidFill>
                  <a:srgbClr val="C00000"/>
                </a:solidFill>
              </a:rPr>
              <a:t>período</a:t>
            </a:r>
            <a:r>
              <a:rPr lang="en-US" sz="2400" dirty="0">
                <a:solidFill>
                  <a:srgbClr val="C00000"/>
                </a:solidFill>
              </a:rPr>
              <a:t>.</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9314828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001643"/>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sz="2400" dirty="0">
                <a:solidFill>
                  <a:srgbClr val="C00000"/>
                </a:solidFill>
              </a:rPr>
              <a:t>CARÊNCIA: 180 MESES</a:t>
            </a:r>
          </a:p>
          <a:p>
            <a:r>
              <a:rPr lang="pt-BR" sz="2400" dirty="0">
                <a:solidFill>
                  <a:srgbClr val="C00000"/>
                </a:solidFill>
              </a:rPr>
              <a:t>BENEFICIÁRIOS DA APOSENTADORIA POR TEMPO DE CONTRIBUIÇÃO DA PESSOA COM DEFICIÊNCIA: todos os segurados, exceto o segurado especial que não efetuar recolhimentos voluntários, bem como o contribuinte individual, o MEI e o segurado facultativo que optarem por recolhimentos favorecidos.</a:t>
            </a:r>
          </a:p>
          <a:p>
            <a:r>
              <a:rPr lang="pt-BR" sz="2400" dirty="0">
                <a:solidFill>
                  <a:srgbClr val="C00000"/>
                </a:solidFill>
              </a:rPr>
              <a:t>BENEFICIÁRIOS DA APOSENTADORIA POR IDADE DA PESSOA COM DEFICIÊNCIA: TODOS</a:t>
            </a:r>
          </a:p>
          <a:p>
            <a:r>
              <a:rPr lang="pt-BR" sz="2400" dirty="0">
                <a:solidFill>
                  <a:srgbClr val="C00000"/>
                </a:solidFill>
              </a:rPr>
              <a:t>- A perda da qualidade de segurado na data do requerimento adm. não afeta o direito, se já implementados todos os requisitos para a sua concessão.</a:t>
            </a:r>
          </a:p>
          <a:p>
            <a:endParaRPr lang="en-US" sz="2400"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9675350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647974"/>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sz="2200" dirty="0">
                <a:solidFill>
                  <a:srgbClr val="C00000"/>
                </a:solidFill>
              </a:rPr>
              <a:t>O MOMENTO DO INÍCIO DA DEFICIÊNCIA COMO MARCO RELEVANTE:</a:t>
            </a:r>
          </a:p>
          <a:p>
            <a:pPr>
              <a:buFontTx/>
              <a:buChar char="-"/>
            </a:pPr>
            <a:r>
              <a:rPr lang="pt-BR" sz="2200" dirty="0">
                <a:solidFill>
                  <a:srgbClr val="C00000"/>
                </a:solidFill>
              </a:rPr>
              <a:t>A existência de deficiência anterior à data da vigência da LC 142/2013 deverá ser certificada, inclusive quanto ao seu grau, por ocasião da primeira avaliação pericial, sendo obrigatória a fixação da data provável do início da deficiência. </a:t>
            </a:r>
          </a:p>
          <a:p>
            <a:pPr>
              <a:buFontTx/>
              <a:buChar char="-"/>
            </a:pPr>
            <a:r>
              <a:rPr lang="pt-BR" sz="2200" dirty="0">
                <a:solidFill>
                  <a:srgbClr val="C00000"/>
                </a:solidFill>
              </a:rPr>
              <a:t>A comprovação de tempo de contribuição na condição de segurado com deficiência em período anterior à entrada em vigor desta Lei Complementar não será admitida por meio de prova exclusivamente testemunhal.</a:t>
            </a:r>
          </a:p>
          <a:p>
            <a:r>
              <a:rPr lang="pt-BR" sz="2200" dirty="0">
                <a:solidFill>
                  <a:srgbClr val="C00000"/>
                </a:solidFill>
              </a:rPr>
              <a:t>A PERÍCIA DA DEFICIÊNCIA:</a:t>
            </a:r>
          </a:p>
          <a:p>
            <a:r>
              <a:rPr lang="pt-BR" sz="2200" dirty="0">
                <a:solidFill>
                  <a:srgbClr val="C00000"/>
                </a:solidFill>
              </a:rPr>
              <a:t>Será biopsicossocial, realizada por equipe multiprofissional e interdisciplinar e considerará: I - os impedimentos nas funções e nas estruturas do corpo; II - os fatores socioambientais, psicológicos e pessoais; III - a limitação no desempenho de atividades; e IV - a restrição de participação.</a:t>
            </a:r>
          </a:p>
          <a:p>
            <a:endParaRPr lang="en-US" sz="2400"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5677145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01168" y="137160"/>
            <a:ext cx="8092440" cy="7048083"/>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dirty="0">
                <a:solidFill>
                  <a:srgbClr val="C00000"/>
                </a:solidFill>
              </a:rPr>
              <a:t>O CONCEITO DE DEFICIÊNCIA: “Considera-se pessoa com deficiência aquela que tem impedimentos de longo prazo de natureza física, mental, intelectual ou sensorial, os quais, em interação com diversas barreiras, podem obstruir sua participação plena e efetiva na sociedade em igualdade de condições com as demais pessoas.”</a:t>
            </a:r>
          </a:p>
          <a:p>
            <a:r>
              <a:rPr lang="pt-BR" dirty="0">
                <a:solidFill>
                  <a:srgbClr val="C00000"/>
                </a:solidFill>
              </a:rPr>
              <a:t>AS BARREIRAS: ART. 3º, IV, DA LEI 13.146/2015: </a:t>
            </a:r>
            <a:r>
              <a:rPr lang="pt-BR" sz="1600" dirty="0">
                <a:solidFill>
                  <a:srgbClr val="C00000"/>
                </a:solidFill>
              </a:rPr>
              <a:t>qualquer entrave, obstáculo, atitude ou comportamento que limite ou impeça a participação social da pessoa, bem como o gozo, a fruição e o exercício de seus direitos à acessibilidade, à liberdade de movimento e de expressão, à comunicação, ao acesso à informação, à compreensão, à circulação com segurança, entre outros, classificadas em:</a:t>
            </a:r>
          </a:p>
          <a:p>
            <a:r>
              <a:rPr lang="pt-BR" sz="1600" dirty="0">
                <a:solidFill>
                  <a:srgbClr val="C00000"/>
                </a:solidFill>
              </a:rPr>
              <a:t>a) barreiras urbanísticas: as existentes nas vias e nos espaços públicos e privados abertos ao público ou de uso coletivo;</a:t>
            </a:r>
          </a:p>
          <a:p>
            <a:r>
              <a:rPr lang="pt-BR" sz="1600" dirty="0">
                <a:solidFill>
                  <a:srgbClr val="C00000"/>
                </a:solidFill>
              </a:rPr>
              <a:t>b) barreiras arquitetônicas: as existentes nos edifícios públicos e privados;</a:t>
            </a:r>
          </a:p>
          <a:p>
            <a:r>
              <a:rPr lang="pt-BR" sz="1600" dirty="0">
                <a:solidFill>
                  <a:srgbClr val="C00000"/>
                </a:solidFill>
              </a:rPr>
              <a:t>c) barreiras nos transportes: as existentes nos sistemas e meios de transportes;</a:t>
            </a:r>
          </a:p>
          <a:p>
            <a:r>
              <a:rPr lang="pt-BR" sz="1600" dirty="0">
                <a:solidFill>
                  <a:srgbClr val="C00000"/>
                </a:solidFill>
              </a:rPr>
              <a:t>d) barreiras nas comunicações e na informação: qualquer entrave, obstáculo, atitude ou comportamento que dificulte ou impossibilite a expressão ou o recebimento de mensagens e de informações por intermédio de sistemas de comunicação e de tecnologia da informação;</a:t>
            </a:r>
          </a:p>
          <a:p>
            <a:r>
              <a:rPr lang="pt-BR" sz="1600" dirty="0">
                <a:solidFill>
                  <a:srgbClr val="C00000"/>
                </a:solidFill>
              </a:rPr>
              <a:t>e) barreiras atitudinais: atitudes ou comportamentos que impeçam ou prejudiquem a participação social da pessoa com deficiência em igualdade de condições e oportunidades com as demais pessoas;</a:t>
            </a:r>
          </a:p>
          <a:p>
            <a:r>
              <a:rPr lang="pt-BR" sz="1600" dirty="0">
                <a:solidFill>
                  <a:srgbClr val="C00000"/>
                </a:solidFill>
              </a:rPr>
              <a:t>f) barreiras tecnológicas: as que dificultam ou impedem o acesso da pessoa com deficiência às tecnologias;</a:t>
            </a:r>
            <a:endParaRPr lang="pt-BR" sz="2000" dirty="0">
              <a:solidFill>
                <a:srgbClr val="C00000"/>
              </a:solidFill>
            </a:endParaRPr>
          </a:p>
          <a:p>
            <a:endParaRPr lang="en-US" sz="2400"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384204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647974"/>
          </a:xfrm>
          <a:prstGeom prst="rect">
            <a:avLst/>
          </a:prstGeom>
        </p:spPr>
        <p:txBody>
          <a:bodyPr wrap="square">
            <a:spAutoFit/>
          </a:bodyPr>
          <a:lstStyle/>
          <a:p>
            <a:r>
              <a:rPr lang="pt-BR" sz="2200" b="1" dirty="0">
                <a:solidFill>
                  <a:srgbClr val="C00000"/>
                </a:solidFill>
              </a:rPr>
              <a:t>BENEFÍCIO MAIS ADEQUADO X BENEFÍCIO MAIS VANTAJOSO: O DIREITO AO MELHOR BENEFÍCIO VISTO PELA IN 128/2022 DO INSS: </a:t>
            </a:r>
          </a:p>
          <a:p>
            <a:pPr fontAlgn="base"/>
            <a:r>
              <a:rPr lang="pt-BR" sz="2400" i="1" dirty="0">
                <a:solidFill>
                  <a:srgbClr val="FF0000"/>
                </a:solidFill>
              </a:rPr>
              <a:t>Art. 222.</a:t>
            </a:r>
            <a:br>
              <a:rPr lang="pt-BR" sz="2400" i="1" dirty="0">
                <a:solidFill>
                  <a:srgbClr val="FF0000"/>
                </a:solidFill>
              </a:rPr>
            </a:br>
            <a:r>
              <a:rPr lang="pt-BR" sz="2400" i="1" dirty="0">
                <a:solidFill>
                  <a:srgbClr val="FF0000"/>
                </a:solidFill>
              </a:rPr>
              <a:t>[…]</a:t>
            </a:r>
            <a:br>
              <a:rPr lang="pt-BR" sz="2400" i="1" dirty="0">
                <a:solidFill>
                  <a:srgbClr val="FF0000"/>
                </a:solidFill>
              </a:rPr>
            </a:br>
            <a:r>
              <a:rPr lang="pt-BR" sz="2400" i="1" dirty="0">
                <a:solidFill>
                  <a:srgbClr val="FF0000"/>
                </a:solidFill>
              </a:rPr>
              <a:t>§ 3º Na hipótese de ser identificado o direito a mais de uma forma de cálculo de aposentadoria, </a:t>
            </a:r>
            <a:r>
              <a:rPr lang="pt-BR" sz="2400" b="1" i="1" dirty="0">
                <a:solidFill>
                  <a:srgbClr val="FF0000"/>
                </a:solidFill>
              </a:rPr>
              <a:t>fica resguardada a opção pelo cálculo mais vantajoso</a:t>
            </a:r>
            <a:r>
              <a:rPr lang="pt-BR" sz="2400" i="1" dirty="0">
                <a:solidFill>
                  <a:srgbClr val="FF0000"/>
                </a:solidFill>
              </a:rPr>
              <a:t>, observada a reafirmação da data de entrada do requerimento administrativo a critério do segurado, se for o caso, na forma do art. 577.</a:t>
            </a:r>
          </a:p>
          <a:p>
            <a:pPr fontAlgn="base"/>
            <a:r>
              <a:rPr lang="pt-BR" sz="2400" i="1" dirty="0">
                <a:solidFill>
                  <a:srgbClr val="FF0000"/>
                </a:solidFill>
              </a:rPr>
              <a:t>Art. 589.</a:t>
            </a:r>
            <a:br>
              <a:rPr lang="pt-BR" sz="2400" i="1" dirty="0">
                <a:solidFill>
                  <a:srgbClr val="FF0000"/>
                </a:solidFill>
              </a:rPr>
            </a:br>
            <a:r>
              <a:rPr lang="pt-BR" sz="2400" i="1" dirty="0">
                <a:solidFill>
                  <a:srgbClr val="FF0000"/>
                </a:solidFill>
              </a:rPr>
              <a:t>[…]</a:t>
            </a:r>
            <a:br>
              <a:rPr lang="pt-BR" sz="2400" i="1" dirty="0">
                <a:solidFill>
                  <a:srgbClr val="FF0000"/>
                </a:solidFill>
              </a:rPr>
            </a:br>
            <a:r>
              <a:rPr lang="pt-BR" sz="2400" i="1" dirty="0">
                <a:solidFill>
                  <a:srgbClr val="FF0000"/>
                </a:solidFill>
              </a:rPr>
              <a:t>§ 1º Na hipótese de o segurado ter implementado todas as condições para mais de uma espécie de aposentadoria na data da entrada do requerimento e em </a:t>
            </a:r>
            <a:r>
              <a:rPr lang="pt-BR" sz="2400" b="1" i="1" dirty="0">
                <a:solidFill>
                  <a:srgbClr val="FF0000"/>
                </a:solidFill>
              </a:rPr>
              <a:t>não tendo sido lhe oferecido o direito de opção pelo melhor benefício, poderá solicitar revisão e alteração para espécie que lhe é mais vantajosa.</a:t>
            </a:r>
            <a:endParaRPr lang="pt-BR" sz="2400" i="1" dirty="0">
              <a:solidFill>
                <a:srgbClr val="FF0000"/>
              </a:solidFill>
            </a:endParaRPr>
          </a:p>
          <a:p>
            <a:r>
              <a:rPr lang="pt-BR" sz="2200" i="1" dirty="0">
                <a:solidFill>
                  <a:srgbClr val="C00000"/>
                </a:solidFill>
              </a:rPr>
              <a:t> </a:t>
            </a:r>
            <a:r>
              <a:rPr lang="pt-BR" sz="2200" dirty="0">
                <a:solidFill>
                  <a:srgbClr val="C00000"/>
                </a:solidFill>
              </a:rPr>
              <a:t> </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1664145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01168" y="137160"/>
            <a:ext cx="8092440" cy="6186309"/>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sz="2000" dirty="0">
                <a:solidFill>
                  <a:srgbClr val="C00000"/>
                </a:solidFill>
              </a:rPr>
              <a:t>ALTERAÇÃO DOS GRAUS DE DEFICIÊNCIA DURANTE A VIDA LABORATIVA: Se o segurado, após a filiação ao RGPS, tornar-se pessoa com deficiência, ou tiver seu grau de deficiência alterado, os parâmetros serão proporcionalmente ajustados, considerando-se o número de anos em que o segurado exerceu atividade laboral sem deficiência e com deficiência, observado o grau de deficiência correspondente, nos termos do regulamento da LC 142/2013 (art. 70-E do Decreto 3.048/99.</a:t>
            </a:r>
          </a:p>
          <a:p>
            <a:r>
              <a:rPr lang="pt-BR" sz="2000" dirty="0">
                <a:solidFill>
                  <a:srgbClr val="C00000"/>
                </a:solidFill>
              </a:rPr>
              <a:t>-  O grau de deficiência preponderante será aquele em que o segurado cumpriu maior tempo de contribuição, antes da conversão, e servirá como parâmetro para definir o tempo mínimo necessário para a aposentadoria por tempo de contribuição da pessoa com deficiência e para a conversão.                  </a:t>
            </a:r>
          </a:p>
          <a:p>
            <a:r>
              <a:rPr lang="pt-BR" sz="2000" dirty="0">
                <a:solidFill>
                  <a:srgbClr val="C00000"/>
                </a:solidFill>
              </a:rPr>
              <a:t>- Quando o segurado contribuiu alternadamente na condição de pessoa sem deficiência e com deficiência, os respectivos períodos poderão ser somados, após aplicação da conversão.    </a:t>
            </a:r>
          </a:p>
          <a:p>
            <a:endParaRPr lang="en-US" sz="2400"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4867492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01168" y="137160"/>
            <a:ext cx="8092440" cy="6063198"/>
          </a:xfrm>
          <a:prstGeom prst="rect">
            <a:avLst/>
          </a:prstGeom>
        </p:spPr>
        <p:txBody>
          <a:bodyPr wrap="square">
            <a:spAutoFit/>
          </a:bodyPr>
          <a:lstStyle/>
          <a:p>
            <a:r>
              <a:rPr lang="en-US" sz="2400" b="1" u="sng" dirty="0">
                <a:solidFill>
                  <a:srgbClr val="C00000"/>
                </a:solidFill>
              </a:rPr>
              <a:t>5 - APOSENTADORIA DA PESSOA COM DEFICIÊNCIA</a:t>
            </a:r>
          </a:p>
          <a:p>
            <a:endParaRPr lang="en-US" sz="2400" b="1" u="sng" dirty="0">
              <a:solidFill>
                <a:srgbClr val="C00000"/>
              </a:solidFill>
            </a:endParaRPr>
          </a:p>
          <a:p>
            <a:r>
              <a:rPr lang="pt-BR" sz="2000" u="sng" dirty="0">
                <a:solidFill>
                  <a:srgbClr val="C00000"/>
                </a:solidFill>
              </a:rPr>
              <a:t>RMI:</a:t>
            </a:r>
          </a:p>
          <a:p>
            <a:pPr>
              <a:buFontTx/>
              <a:buChar char="-"/>
            </a:pPr>
            <a:r>
              <a:rPr lang="pt-BR" sz="2000" dirty="0">
                <a:solidFill>
                  <a:srgbClr val="C00000"/>
                </a:solidFill>
              </a:rPr>
              <a:t>APOSENT. POR TEMPO DE CONTRIBUIÇÃO: 100% DO SB</a:t>
            </a:r>
          </a:p>
          <a:p>
            <a:pPr>
              <a:buFontTx/>
              <a:buChar char="-"/>
            </a:pPr>
            <a:r>
              <a:rPr lang="pt-BR" sz="2000" dirty="0">
                <a:solidFill>
                  <a:srgbClr val="C00000"/>
                </a:solidFill>
              </a:rPr>
              <a:t>APOSENT. POR IDADE: proporcional ao TC, com renda corresponde a 70% do salário-de-benefício, mais 1% a cada grupo de doze contribuições, até 100%.</a:t>
            </a:r>
          </a:p>
          <a:p>
            <a:r>
              <a:rPr lang="pt-BR" sz="2000" u="sng" dirty="0">
                <a:solidFill>
                  <a:srgbClr val="C00000"/>
                </a:solidFill>
              </a:rPr>
              <a:t>SALÁRIO-DE-BENEFÍCIO E FATOR PREVIDENCIÁRIO:</a:t>
            </a:r>
          </a:p>
          <a:p>
            <a:pPr>
              <a:buFontTx/>
              <a:buChar char="-"/>
            </a:pPr>
            <a:r>
              <a:rPr lang="pt-BR" sz="2000" dirty="0">
                <a:solidFill>
                  <a:srgbClr val="C00000"/>
                </a:solidFill>
              </a:rPr>
              <a:t>ART. 29 DA LEI 8.213/91 (ART. 8º DA LC 142/2013): </a:t>
            </a:r>
            <a:r>
              <a:rPr lang="en-US" sz="2000" dirty="0" err="1">
                <a:solidFill>
                  <a:srgbClr val="C00000"/>
                </a:solidFill>
              </a:rPr>
              <a:t>média</a:t>
            </a:r>
            <a:r>
              <a:rPr lang="en-US" sz="2000" dirty="0">
                <a:solidFill>
                  <a:srgbClr val="C00000"/>
                </a:solidFill>
              </a:rPr>
              <a:t> </a:t>
            </a:r>
            <a:r>
              <a:rPr lang="en-US" sz="2000" dirty="0" err="1">
                <a:solidFill>
                  <a:srgbClr val="C00000"/>
                </a:solidFill>
              </a:rPr>
              <a:t>aritmética</a:t>
            </a:r>
            <a:r>
              <a:rPr lang="en-US" sz="2000" dirty="0">
                <a:solidFill>
                  <a:srgbClr val="C00000"/>
                </a:solidFill>
              </a:rPr>
              <a:t> simples dos 80% </a:t>
            </a:r>
            <a:r>
              <a:rPr lang="en-US" sz="2000" dirty="0" err="1">
                <a:solidFill>
                  <a:srgbClr val="C00000"/>
                </a:solidFill>
              </a:rPr>
              <a:t>maiores</a:t>
            </a:r>
            <a:r>
              <a:rPr lang="en-US" sz="2000" dirty="0">
                <a:solidFill>
                  <a:srgbClr val="C00000"/>
                </a:solidFill>
              </a:rPr>
              <a:t> </a:t>
            </a:r>
            <a:r>
              <a:rPr lang="en-US" sz="2000" dirty="0" err="1">
                <a:solidFill>
                  <a:srgbClr val="C00000"/>
                </a:solidFill>
              </a:rPr>
              <a:t>salários</a:t>
            </a:r>
            <a:r>
              <a:rPr lang="en-US" sz="2000" dirty="0">
                <a:solidFill>
                  <a:srgbClr val="C00000"/>
                </a:solidFill>
              </a:rPr>
              <a:t> de </a:t>
            </a:r>
            <a:r>
              <a:rPr lang="en-US" sz="2000" dirty="0" err="1">
                <a:solidFill>
                  <a:srgbClr val="C00000"/>
                </a:solidFill>
              </a:rPr>
              <a:t>contribuição</a:t>
            </a:r>
            <a:r>
              <a:rPr lang="en-US" sz="2000" dirty="0">
                <a:solidFill>
                  <a:srgbClr val="C00000"/>
                </a:solidFill>
              </a:rPr>
              <a:t>, </a:t>
            </a:r>
            <a:r>
              <a:rPr lang="en-US" sz="2000" dirty="0" err="1">
                <a:solidFill>
                  <a:srgbClr val="C00000"/>
                </a:solidFill>
              </a:rPr>
              <a:t>corrigidos</a:t>
            </a:r>
            <a:r>
              <a:rPr lang="en-US" sz="2000" dirty="0">
                <a:solidFill>
                  <a:srgbClr val="C00000"/>
                </a:solidFill>
              </a:rPr>
              <a:t> </a:t>
            </a:r>
            <a:r>
              <a:rPr lang="en-US" sz="2000" dirty="0" err="1">
                <a:solidFill>
                  <a:srgbClr val="C00000"/>
                </a:solidFill>
              </a:rPr>
              <a:t>mês</a:t>
            </a:r>
            <a:r>
              <a:rPr lang="en-US" sz="2000" dirty="0">
                <a:solidFill>
                  <a:srgbClr val="C00000"/>
                </a:solidFill>
              </a:rPr>
              <a:t> a </a:t>
            </a:r>
            <a:r>
              <a:rPr lang="en-US" sz="2000" dirty="0" err="1">
                <a:solidFill>
                  <a:srgbClr val="C00000"/>
                </a:solidFill>
              </a:rPr>
              <a:t>mês</a:t>
            </a:r>
            <a:r>
              <a:rPr lang="en-US" sz="2000" dirty="0">
                <a:solidFill>
                  <a:srgbClr val="C00000"/>
                </a:solidFill>
              </a:rPr>
              <a:t>, </a:t>
            </a:r>
            <a:r>
              <a:rPr lang="en-US" sz="2000" dirty="0" err="1">
                <a:solidFill>
                  <a:srgbClr val="C00000"/>
                </a:solidFill>
              </a:rPr>
              <a:t>desde</a:t>
            </a:r>
            <a:r>
              <a:rPr lang="en-US" sz="2000" dirty="0">
                <a:solidFill>
                  <a:srgbClr val="C00000"/>
                </a:solidFill>
              </a:rPr>
              <a:t> 07/94, </a:t>
            </a:r>
            <a:r>
              <a:rPr lang="en-US" sz="2000" dirty="0" err="1">
                <a:solidFill>
                  <a:srgbClr val="C00000"/>
                </a:solidFill>
              </a:rPr>
              <a:t>multiplicada</a:t>
            </a:r>
            <a:r>
              <a:rPr lang="en-US" sz="2000" dirty="0">
                <a:solidFill>
                  <a:srgbClr val="C00000"/>
                </a:solidFill>
              </a:rPr>
              <a:t> </a:t>
            </a:r>
            <a:r>
              <a:rPr lang="en-US" sz="2000" dirty="0" err="1">
                <a:solidFill>
                  <a:srgbClr val="C00000"/>
                </a:solidFill>
              </a:rPr>
              <a:t>pelo</a:t>
            </a:r>
            <a:r>
              <a:rPr lang="en-US" sz="2000" dirty="0">
                <a:solidFill>
                  <a:srgbClr val="C00000"/>
                </a:solidFill>
              </a:rPr>
              <a:t> </a:t>
            </a:r>
            <a:r>
              <a:rPr lang="en-US" sz="2000" dirty="0" err="1">
                <a:solidFill>
                  <a:srgbClr val="C00000"/>
                </a:solidFill>
              </a:rPr>
              <a:t>fator</a:t>
            </a:r>
            <a:r>
              <a:rPr lang="en-US" sz="2000" dirty="0">
                <a:solidFill>
                  <a:srgbClr val="C00000"/>
                </a:solidFill>
              </a:rPr>
              <a:t> </a:t>
            </a:r>
            <a:r>
              <a:rPr lang="en-US" sz="2000" dirty="0" err="1">
                <a:solidFill>
                  <a:srgbClr val="C00000"/>
                </a:solidFill>
              </a:rPr>
              <a:t>previdenciário</a:t>
            </a:r>
            <a:r>
              <a:rPr lang="en-US" sz="2000" dirty="0">
                <a:solidFill>
                  <a:srgbClr val="C00000"/>
                </a:solidFill>
              </a:rPr>
              <a:t>, </a:t>
            </a:r>
            <a:r>
              <a:rPr lang="en-US" sz="2000" dirty="0" err="1">
                <a:solidFill>
                  <a:srgbClr val="C00000"/>
                </a:solidFill>
              </a:rPr>
              <a:t>caso</a:t>
            </a:r>
            <a:r>
              <a:rPr lang="en-US" sz="2000" dirty="0">
                <a:solidFill>
                  <a:srgbClr val="C00000"/>
                </a:solidFill>
              </a:rPr>
              <a:t> </a:t>
            </a:r>
            <a:r>
              <a:rPr lang="en-US" sz="2000" dirty="0" err="1">
                <a:solidFill>
                  <a:srgbClr val="C00000"/>
                </a:solidFill>
              </a:rPr>
              <a:t>seja</a:t>
            </a:r>
            <a:r>
              <a:rPr lang="en-US" sz="2000" dirty="0">
                <a:solidFill>
                  <a:srgbClr val="C00000"/>
                </a:solidFill>
              </a:rPr>
              <a:t> </a:t>
            </a:r>
            <a:r>
              <a:rPr lang="en-US" sz="2000" dirty="0" err="1">
                <a:solidFill>
                  <a:srgbClr val="C00000"/>
                </a:solidFill>
              </a:rPr>
              <a:t>favorável</a:t>
            </a:r>
            <a:r>
              <a:rPr lang="en-US" sz="2000" dirty="0">
                <a:solidFill>
                  <a:srgbClr val="C00000"/>
                </a:solidFill>
              </a:rPr>
              <a:t> (art. 9º, I, LC 142); </a:t>
            </a:r>
          </a:p>
          <a:p>
            <a:pPr>
              <a:buFontTx/>
              <a:buChar char="-"/>
            </a:pPr>
            <a:r>
              <a:rPr lang="en-US" sz="2000" dirty="0">
                <a:solidFill>
                  <a:srgbClr val="C00000"/>
                </a:solidFill>
              </a:rPr>
              <a:t>A </a:t>
            </a:r>
            <a:r>
              <a:rPr lang="en-US" sz="2000" dirty="0" err="1">
                <a:solidFill>
                  <a:srgbClr val="C00000"/>
                </a:solidFill>
              </a:rPr>
              <a:t>remissão</a:t>
            </a:r>
            <a:r>
              <a:rPr lang="en-US" sz="2000" dirty="0">
                <a:solidFill>
                  <a:srgbClr val="C00000"/>
                </a:solidFill>
              </a:rPr>
              <a:t> do art. 70-J do </a:t>
            </a:r>
            <a:r>
              <a:rPr lang="en-US" sz="2000" dirty="0" err="1">
                <a:solidFill>
                  <a:srgbClr val="C00000"/>
                </a:solidFill>
              </a:rPr>
              <a:t>Decreto</a:t>
            </a:r>
            <a:r>
              <a:rPr lang="en-US" sz="2000" dirty="0">
                <a:solidFill>
                  <a:srgbClr val="C00000"/>
                </a:solidFill>
              </a:rPr>
              <a:t> 3.048/99 </a:t>
            </a:r>
            <a:r>
              <a:rPr lang="en-US" sz="2000" dirty="0" err="1">
                <a:solidFill>
                  <a:srgbClr val="C00000"/>
                </a:solidFill>
              </a:rPr>
              <a:t>ao</a:t>
            </a:r>
            <a:r>
              <a:rPr lang="en-US" sz="2000" dirty="0">
                <a:solidFill>
                  <a:srgbClr val="C00000"/>
                </a:solidFill>
              </a:rPr>
              <a:t> art. 32 do </a:t>
            </a:r>
            <a:r>
              <a:rPr lang="en-US" sz="2000" dirty="0" err="1">
                <a:solidFill>
                  <a:srgbClr val="C00000"/>
                </a:solidFill>
              </a:rPr>
              <a:t>mesmo</a:t>
            </a:r>
            <a:r>
              <a:rPr lang="en-US" sz="2000" dirty="0">
                <a:solidFill>
                  <a:srgbClr val="C00000"/>
                </a:solidFill>
              </a:rPr>
              <a:t> </a:t>
            </a:r>
            <a:r>
              <a:rPr lang="en-US" sz="2000" dirty="0" err="1">
                <a:solidFill>
                  <a:srgbClr val="C00000"/>
                </a:solidFill>
              </a:rPr>
              <a:t>Decreto</a:t>
            </a:r>
            <a:r>
              <a:rPr lang="en-US" sz="2000" dirty="0">
                <a:solidFill>
                  <a:srgbClr val="C00000"/>
                </a:solidFill>
              </a:rPr>
              <a:t>: a </a:t>
            </a:r>
            <a:r>
              <a:rPr lang="en-US" sz="2000" dirty="0" err="1">
                <a:solidFill>
                  <a:srgbClr val="C00000"/>
                </a:solidFill>
              </a:rPr>
              <a:t>média</a:t>
            </a:r>
            <a:r>
              <a:rPr lang="en-US" sz="2000" dirty="0">
                <a:solidFill>
                  <a:srgbClr val="C00000"/>
                </a:solidFill>
              </a:rPr>
              <a:t> de 100% de </a:t>
            </a:r>
            <a:r>
              <a:rPr lang="en-US" sz="2000" dirty="0" err="1">
                <a:solidFill>
                  <a:srgbClr val="C00000"/>
                </a:solidFill>
              </a:rPr>
              <a:t>todos</a:t>
            </a:r>
            <a:r>
              <a:rPr lang="en-US" sz="2000" dirty="0">
                <a:solidFill>
                  <a:srgbClr val="C00000"/>
                </a:solidFill>
              </a:rPr>
              <a:t> </a:t>
            </a:r>
            <a:r>
              <a:rPr lang="en-US" sz="2000" dirty="0" err="1">
                <a:solidFill>
                  <a:srgbClr val="C00000"/>
                </a:solidFill>
              </a:rPr>
              <a:t>os</a:t>
            </a:r>
            <a:r>
              <a:rPr lang="en-US" sz="2000" dirty="0">
                <a:solidFill>
                  <a:srgbClr val="C00000"/>
                </a:solidFill>
              </a:rPr>
              <a:t> </a:t>
            </a:r>
            <a:r>
              <a:rPr lang="en-US" sz="2000" dirty="0" err="1">
                <a:solidFill>
                  <a:srgbClr val="C00000"/>
                </a:solidFill>
              </a:rPr>
              <a:t>salários</a:t>
            </a:r>
            <a:r>
              <a:rPr lang="en-US" sz="2000" dirty="0">
                <a:solidFill>
                  <a:srgbClr val="C00000"/>
                </a:solidFill>
              </a:rPr>
              <a:t>-de </a:t>
            </a:r>
            <a:r>
              <a:rPr lang="en-US" sz="2000" dirty="0" err="1">
                <a:solidFill>
                  <a:srgbClr val="C00000"/>
                </a:solidFill>
              </a:rPr>
              <a:t>contribuição</a:t>
            </a:r>
            <a:endParaRPr lang="pt-BR" sz="2000" dirty="0">
              <a:solidFill>
                <a:srgbClr val="C00000"/>
              </a:solidFill>
            </a:endParaRPr>
          </a:p>
          <a:p>
            <a:r>
              <a:rPr lang="pt-BR" sz="2000" u="sng" dirty="0">
                <a:solidFill>
                  <a:srgbClr val="C00000"/>
                </a:solidFill>
              </a:rPr>
              <a:t>IMPOSSIBILIDADE DE UMA APOSENTADORIA DUPLAMENTE ESPECIAL:</a:t>
            </a:r>
          </a:p>
          <a:p>
            <a:r>
              <a:rPr lang="pt-BR" sz="2000" dirty="0">
                <a:solidFill>
                  <a:srgbClr val="C00000"/>
                </a:solidFill>
              </a:rPr>
              <a:t>A redução do tempo de contribuição prevista na LC 142/2013 não poderá ser acumulada, no tocante ao mesmo período contributivo, com a redução assegurada aos casos de atividades exercidas sob condições especiais que prejudiquem a saúde ou a integridade física. </a:t>
            </a:r>
            <a:endParaRPr lang="en-US" sz="2400" b="1" u="sng" dirty="0">
              <a:solidFill>
                <a:srgbClr val="C00000"/>
              </a:solidFill>
            </a:endParaRPr>
          </a:p>
        </p:txBody>
      </p:sp>
    </p:spTree>
    <p:extLst>
      <p:ext uri="{BB962C8B-B14F-4D97-AF65-F5344CB8AC3E}">
        <p14:creationId xmlns:p14="http://schemas.microsoft.com/office/powerpoint/2010/main" val="18374520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420624" y="466344"/>
            <a:ext cx="8092440" cy="461665"/>
          </a:xfrm>
          <a:prstGeom prst="rect">
            <a:avLst/>
          </a:prstGeom>
        </p:spPr>
        <p:txBody>
          <a:bodyPr wrap="square">
            <a:spAutoFit/>
          </a:bodyPr>
          <a:lstStyle/>
          <a:p>
            <a:r>
              <a:rPr lang="en-US" sz="2400" b="1" u="sng" dirty="0">
                <a:solidFill>
                  <a:srgbClr val="C00000"/>
                </a:solidFill>
              </a:rPr>
              <a:t>A JURISPRUDÊNCIA SOBRE APOSENTADORIAS COMUNS</a:t>
            </a:r>
          </a:p>
        </p:txBody>
      </p:sp>
      <p:pic>
        <p:nvPicPr>
          <p:cNvPr id="5" name="Imagem 4"/>
          <p:cNvPicPr>
            <a:picLocks noChangeAspect="1"/>
          </p:cNvPicPr>
          <p:nvPr/>
        </p:nvPicPr>
        <p:blipFill>
          <a:blip r:embed="rId2"/>
          <a:stretch>
            <a:fillRect/>
          </a:stretch>
        </p:blipFill>
        <p:spPr>
          <a:xfrm>
            <a:off x="2085213" y="1120033"/>
            <a:ext cx="5467350" cy="5476875"/>
          </a:xfrm>
          <a:prstGeom prst="rect">
            <a:avLst/>
          </a:prstGeom>
        </p:spPr>
      </p:pic>
    </p:spTree>
    <p:extLst>
      <p:ext uri="{BB962C8B-B14F-4D97-AF65-F5344CB8AC3E}">
        <p14:creationId xmlns:p14="http://schemas.microsoft.com/office/powerpoint/2010/main" val="112028300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4524315"/>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chemeClr val="accent1">
                    <a:lumMod val="75000"/>
                  </a:schemeClr>
                </a:solidFill>
              </a:rPr>
              <a:t>Tema 1117 do STJ (pendente de julgamento c/ determinação de suspensão): </a:t>
            </a:r>
          </a:p>
          <a:p>
            <a:r>
              <a:rPr lang="pt-BR" sz="2400" i="1" dirty="0">
                <a:solidFill>
                  <a:srgbClr val="C00000"/>
                </a:solidFill>
              </a:rPr>
              <a:t>"Definir se o prazo decadencial do direito à revisão da concessão de benefício previdenciário começa a fluir a partir do trânsito em julgado da sentença trabalhista que reconhece a inclusão de verbas remuneratórias nos salários de contribuição do segurado.”</a:t>
            </a:r>
          </a:p>
          <a:p>
            <a:endParaRPr lang="pt-BR" sz="2400" dirty="0"/>
          </a:p>
          <a:p>
            <a:endParaRPr lang="pt-BR" sz="2400" b="1" u="sng" dirty="0">
              <a:solidFill>
                <a:srgbClr val="C00000"/>
              </a:solidFill>
            </a:endParaRPr>
          </a:p>
          <a:p>
            <a:endParaRPr lang="en-US" sz="2400" b="1" i="1" u="sng" dirty="0">
              <a:solidFill>
                <a:srgbClr val="C00000"/>
              </a:solidFill>
            </a:endParaRPr>
          </a:p>
        </p:txBody>
      </p:sp>
    </p:spTree>
    <p:extLst>
      <p:ext uri="{BB962C8B-B14F-4D97-AF65-F5344CB8AC3E}">
        <p14:creationId xmlns:p14="http://schemas.microsoft.com/office/powerpoint/2010/main" val="6620462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632311"/>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chemeClr val="accent1">
                    <a:lumMod val="75000"/>
                  </a:schemeClr>
                </a:solidFill>
              </a:rPr>
              <a:t>Tema 1070 do STJ: </a:t>
            </a:r>
            <a:r>
              <a:rPr lang="pt-BR" sz="2400" i="1" dirty="0">
                <a:solidFill>
                  <a:srgbClr val="C00000"/>
                </a:solidFill>
              </a:rPr>
              <a:t>"Após o advento da Lei 9.876/99, e para fins de cálculo do benefício de aposentadoria, no caso do exercício de atividades concomitantes pelo segurado, o salário-de-contribuição deverá ser composto da soma de todas as contribuições previdenciárias por ele vertidas ao sistema, respeitado o teto previdenciário". (mesmo tema 167 da TNU)</a:t>
            </a:r>
            <a:endParaRPr lang="pt-BR" sz="2400" dirty="0">
              <a:solidFill>
                <a:srgbClr val="C00000"/>
              </a:solidFill>
            </a:endParaRPr>
          </a:p>
          <a:p>
            <a:endParaRPr lang="pt-BR" sz="2400" dirty="0"/>
          </a:p>
          <a:p>
            <a:r>
              <a:rPr lang="pt-BR" sz="2400" b="1" u="sng" dirty="0">
                <a:solidFill>
                  <a:srgbClr val="C00000"/>
                </a:solidFill>
              </a:rPr>
              <a:t>Tema 692 do STJ:</a:t>
            </a:r>
            <a:r>
              <a:rPr lang="pt-BR" sz="2400" dirty="0">
                <a:solidFill>
                  <a:srgbClr val="C00000"/>
                </a:solidFill>
              </a:rPr>
              <a:t> </a:t>
            </a:r>
            <a:r>
              <a:rPr lang="pt-BR" sz="2400" i="1" dirty="0">
                <a:solidFill>
                  <a:srgbClr val="C00000"/>
                </a:solidFill>
              </a:rPr>
              <a:t>“A reforma da decisão que antecipa os efeitos da tutela final obriga o autor da ação a devolver os valores dos benefícios previdenciários ou assistenciais recebidos, o que pode ser feito por meio de desconto em valor que não exceda 30% (trinta por cento) da importância de eventual benefício que ainda lhe estiver sendo pago.”</a:t>
            </a:r>
            <a:endParaRPr lang="en-US" sz="2400" b="1" i="1" u="sng" dirty="0">
              <a:solidFill>
                <a:srgbClr val="C00000"/>
              </a:solidFill>
            </a:endParaRPr>
          </a:p>
        </p:txBody>
      </p:sp>
    </p:spTree>
    <p:extLst>
      <p:ext uri="{BB962C8B-B14F-4D97-AF65-F5344CB8AC3E}">
        <p14:creationId xmlns:p14="http://schemas.microsoft.com/office/powerpoint/2010/main" val="27118538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092440" cy="6740307"/>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chemeClr val="accent1">
                    <a:lumMod val="75000"/>
                  </a:schemeClr>
                </a:solidFill>
              </a:rPr>
              <a:t>Tema 1005 do STJ: Revisão dos Tetos e prescrição:</a:t>
            </a:r>
            <a:endParaRPr lang="pt-BR" sz="2400" dirty="0">
              <a:solidFill>
                <a:srgbClr val="C00000"/>
              </a:solidFill>
            </a:endParaRPr>
          </a:p>
          <a:p>
            <a:r>
              <a:rPr lang="pt-BR" sz="2400" i="1" dirty="0">
                <a:solidFill>
                  <a:srgbClr val="C00000"/>
                </a:solidFill>
              </a:rPr>
              <a:t>“...No caso em tela, o ajuizamento da Ação Civil Pública n. 0004911-28.2011.4.03.6183 não implica a interrupção da prescrição para o Autor, porquanto este optou por ajuizar 'Ação de revisão de benefício previdenciário com aplicação das Emendas Constitucionais 20/1998 e 41/2003' (fl. 2e), e não pela execução individual da sentença coletiva“... Tese jurídica firmada: "Na ação de conhecimento individual, proposta com o objetivo de adequar a renda mensal do benefício previdenciário aos tetos fixados pelas Emendas Constitucionais 20/98 e 41/2003 e cujo pedido coincide com aquele anteriormente formulado em ação civil pública, a interrupção da prescrição quinquenal, para recebimento das parcelas vencidas, ocorre na data de ajuizamento da lide individual, salvo se requerida a sua suspensão, na forma do art. 104 da Lei 8.078/90."</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6114462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092440" cy="6863417"/>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rgbClr val="C00000"/>
                </a:solidFill>
              </a:rPr>
              <a:t>Tema 1057 do STJ: </a:t>
            </a:r>
            <a:endParaRPr lang="pt-BR" sz="2400" dirty="0">
              <a:solidFill>
                <a:srgbClr val="C00000"/>
              </a:solidFill>
            </a:endParaRPr>
          </a:p>
          <a:p>
            <a:r>
              <a:rPr lang="pt-BR" sz="2000" dirty="0">
                <a:solidFill>
                  <a:srgbClr val="C00000"/>
                </a:solidFill>
              </a:rPr>
              <a:t>“I. O disposto no art. 112 da Lei n. 8.213/1991 é aplicável aos âmbitos judicial e administrativo;</a:t>
            </a:r>
            <a:br>
              <a:rPr lang="pt-BR" sz="2000" dirty="0">
                <a:solidFill>
                  <a:srgbClr val="C00000"/>
                </a:solidFill>
              </a:rPr>
            </a:br>
            <a:r>
              <a:rPr lang="pt-BR" sz="2000" dirty="0">
                <a:solidFill>
                  <a:srgbClr val="C00000"/>
                </a:solidFill>
              </a:rPr>
              <a:t>II. Os pensionistas detêm legitimidade ativa para pleitear, por direito próprio, a revisão do benefício derivado (pensão por morte) - caso não alcançada pela decadência -, fazendo jus a diferenças pecuniárias pretéritas não prescritas, decorrentes da pensão recalculada;</a:t>
            </a:r>
            <a:br>
              <a:rPr lang="pt-BR" sz="2000" dirty="0">
                <a:solidFill>
                  <a:srgbClr val="C00000"/>
                </a:solidFill>
              </a:rPr>
            </a:br>
            <a:r>
              <a:rPr lang="pt-BR" sz="2000" dirty="0">
                <a:solidFill>
                  <a:srgbClr val="C00000"/>
                </a:solidFill>
              </a:rPr>
              <a:t>III. Caso não decaído o direito de revisar a renda mensal inicial do benefício originário do segurado instituidor, os pensionistas poderão postular a revisão da aposentadoria, a fim de auferirem eventuais parcelas não prescritas resultantes da readequação do benefício original, bem como os reflexos na graduação econômica da pensão por morte; e</a:t>
            </a:r>
            <a:br>
              <a:rPr lang="pt-BR" sz="2000" dirty="0">
                <a:solidFill>
                  <a:srgbClr val="C00000"/>
                </a:solidFill>
              </a:rPr>
            </a:br>
            <a:r>
              <a:rPr lang="pt-BR" sz="2000" dirty="0">
                <a:solidFill>
                  <a:srgbClr val="C00000"/>
                </a:solidFill>
              </a:rPr>
              <a:t>IV. À falta de dependentes legais habilitados à pensão por morte, os sucessores (herdeiros) do segurado instituidor, definidos na lei civil, são partes legítimas para pleitear, por ação e em nome próprios, a revisão do benefício original - salvo se decaído o direito ao instituidor - e, por conseguinte, de haverem eventuais diferenças pecuniárias não prescritas, oriundas do recálculo da aposentadoria do de cujus.".</a:t>
            </a:r>
            <a:endParaRPr lang="pt-BR" sz="2400" i="1" dirty="0">
              <a:solidFill>
                <a:srgbClr val="C00000"/>
              </a:solidFill>
            </a:endParaRPr>
          </a:p>
          <a:p>
            <a:endParaRPr lang="pt-BR" sz="2400" dirty="0">
              <a:solidFill>
                <a:srgbClr val="C00000"/>
              </a:solidFill>
            </a:endParaRPr>
          </a:p>
        </p:txBody>
      </p:sp>
    </p:spTree>
    <p:extLst>
      <p:ext uri="{BB962C8B-B14F-4D97-AF65-F5344CB8AC3E}">
        <p14:creationId xmlns:p14="http://schemas.microsoft.com/office/powerpoint/2010/main" val="32835207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092440" cy="6001643"/>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rgbClr val="C00000"/>
                </a:solidFill>
              </a:rPr>
              <a:t>Tema 1011 do STJ: </a:t>
            </a:r>
            <a:endParaRPr lang="pt-BR" sz="2400" dirty="0">
              <a:solidFill>
                <a:srgbClr val="C00000"/>
              </a:solidFill>
            </a:endParaRPr>
          </a:p>
          <a:p>
            <a:r>
              <a:rPr lang="pt-BR" sz="2400" i="1" dirty="0">
                <a:solidFill>
                  <a:srgbClr val="C00000"/>
                </a:solidFill>
              </a:rPr>
              <a:t>“Incide o fator previdenciário no cálculo da renda mensal inicial de aposentadoria por tempo de contribuição de professor vinculado ao Regime Geral de Previdência Social, independente da data de sua concessão, quando a implementação dos requisitos necessários à obtenção do benefício</a:t>
            </a:r>
            <a:r>
              <a:rPr lang="pt-BR" sz="2400" i="1" u="sng" dirty="0">
                <a:solidFill>
                  <a:srgbClr val="C00000"/>
                </a:solidFill>
              </a:rPr>
              <a:t> se der após o início da vigência da Lei 9.876/1999, ou seja, a partir de 29/11/1999.” </a:t>
            </a:r>
          </a:p>
          <a:p>
            <a:r>
              <a:rPr lang="pt-BR" sz="2400" b="1" u="sng" dirty="0">
                <a:solidFill>
                  <a:srgbClr val="C00000"/>
                </a:solidFill>
              </a:rPr>
              <a:t>Tema 1124 do STJ: (pendente de julgamento)</a:t>
            </a:r>
          </a:p>
          <a:p>
            <a:r>
              <a:rPr lang="pt-BR" sz="2400" dirty="0">
                <a:solidFill>
                  <a:srgbClr val="C00000"/>
                </a:solidFill>
              </a:rPr>
              <a:t>“Definir o termo inicial dos efeitos financeiros dos benefícios previdenciários concedidos ou revisados judicialmente, por meio de prova não submetida ao crivo administrativo do INSS: se a contar da data do requerimento administrativo ou da citação da autarquia previdenciária.”</a:t>
            </a:r>
          </a:p>
        </p:txBody>
      </p:sp>
    </p:spTree>
    <p:extLst>
      <p:ext uri="{BB962C8B-B14F-4D97-AF65-F5344CB8AC3E}">
        <p14:creationId xmlns:p14="http://schemas.microsoft.com/office/powerpoint/2010/main" val="30751024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092440" cy="6001643"/>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chemeClr val="accent1">
                  <a:lumMod val="75000"/>
                </a:schemeClr>
              </a:solidFill>
            </a:endParaRPr>
          </a:p>
          <a:p>
            <a:r>
              <a:rPr lang="pt-BR" sz="2400" b="1" u="sng" dirty="0">
                <a:solidFill>
                  <a:srgbClr val="C00000"/>
                </a:solidFill>
              </a:rPr>
              <a:t>Tema 979 do STJ: </a:t>
            </a:r>
            <a:endParaRPr lang="pt-BR" sz="2400" dirty="0">
              <a:solidFill>
                <a:srgbClr val="C00000"/>
              </a:solidFill>
            </a:endParaRPr>
          </a:p>
          <a:p>
            <a:r>
              <a:rPr lang="pt-BR" sz="2400" i="1" dirty="0">
                <a:solidFill>
                  <a:srgbClr val="C00000"/>
                </a:solidFill>
              </a:rPr>
              <a:t>“Com relação aos pagamentos indevidos aos segurados decorrentes de erro administrativo (material ou operacional), não embasado em interpretação errônea ou equivocada da lei pela Administração, são repetíveis, sendo legítimo o desconto no percentual de até 30% (trinta por cento) de valor do benefício pago ao segurado/beneficiário, ressalvada a hipótese em que o segurado, diante do caso concreto, comprova sua boa-fé objetiva, sobretudo com demonstração de que não lhe era possível constatar o pagamento indevido.” </a:t>
            </a:r>
          </a:p>
          <a:p>
            <a:endParaRPr lang="pt-BR" sz="2400" dirty="0">
              <a:solidFill>
                <a:srgbClr val="C00000"/>
              </a:solidFill>
            </a:endParaRPr>
          </a:p>
          <a:p>
            <a:r>
              <a:rPr lang="pt-BR" sz="2400" dirty="0">
                <a:solidFill>
                  <a:srgbClr val="C00000"/>
                </a:solidFill>
              </a:rPr>
              <a:t>Modulação: Somente deve atingir os processos que tenham sido distribuídos, na primeira instância, a partir da publicação do acórdão em 23/4/2021.</a:t>
            </a:r>
            <a:endParaRPr lang="en-US" sz="2400" b="1" u="sng" dirty="0">
              <a:solidFill>
                <a:srgbClr val="C00000"/>
              </a:solidFill>
            </a:endParaRPr>
          </a:p>
        </p:txBody>
      </p:sp>
    </p:spTree>
    <p:extLst>
      <p:ext uri="{BB962C8B-B14F-4D97-AF65-F5344CB8AC3E}">
        <p14:creationId xmlns:p14="http://schemas.microsoft.com/office/powerpoint/2010/main" val="87990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5262979"/>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400" b="1" u="sng" dirty="0">
                <a:solidFill>
                  <a:srgbClr val="C00000"/>
                </a:solidFill>
                <a:latin typeface="+mj-lt"/>
              </a:rPr>
              <a:t>Tema 285 da TNU</a:t>
            </a:r>
            <a:r>
              <a:rPr lang="pt-BR" sz="2400" dirty="0">
                <a:solidFill>
                  <a:srgbClr val="C00000"/>
                </a:solidFill>
                <a:latin typeface="+mj-lt"/>
              </a:rPr>
              <a:t>:</a:t>
            </a:r>
            <a:r>
              <a:rPr lang="pt-BR" sz="2400" i="1" dirty="0">
                <a:solidFill>
                  <a:srgbClr val="C00000"/>
                </a:solidFill>
                <a:latin typeface="+mj-lt"/>
              </a:rPr>
              <a:t> “A atualização/revalidação extemporânea das informações do </a:t>
            </a:r>
            <a:r>
              <a:rPr lang="pt-BR" sz="2400" i="1" dirty="0" err="1">
                <a:solidFill>
                  <a:srgbClr val="C00000"/>
                </a:solidFill>
                <a:latin typeface="+mj-lt"/>
              </a:rPr>
              <a:t>CadÚnico</a:t>
            </a:r>
            <a:r>
              <a:rPr lang="pt-BR" sz="2400" i="1" dirty="0">
                <a:solidFill>
                  <a:srgbClr val="C00000"/>
                </a:solidFill>
                <a:latin typeface="+mj-lt"/>
              </a:rPr>
              <a:t>, realizada antes da exclusão do cadastro na forma regulamentar, autoriza a validação retroativa das contribuições pela alíquota de 5%, desde que comprovados os requisitos de enquadramento como segurado facultativo, na forma do art. 21, §2º, II, alínea b', da Lei 8.212/91.”</a:t>
            </a:r>
          </a:p>
          <a:p>
            <a:r>
              <a:rPr lang="pt-BR" sz="2400" b="1" u="sng" dirty="0">
                <a:solidFill>
                  <a:srgbClr val="C00000"/>
                </a:solidFill>
              </a:rPr>
              <a:t>Tema 283 da TNU: </a:t>
            </a:r>
            <a:r>
              <a:rPr lang="pt-BR" sz="2400" i="1" dirty="0">
                <a:solidFill>
                  <a:srgbClr val="C00000"/>
                </a:solidFill>
              </a:rPr>
              <a:t>“A coisa julgada administrativa não exclui a apreciação da matéria controvertida pelo poder judiciário e não é oponível à revisão de ato administrativo para adequação aos requisitos previstos na lei previdenciária, enquanto não transcorrido o prazo decadencial.”</a:t>
            </a:r>
            <a:endParaRPr lang="pt-BR" sz="2400" b="1" i="1" dirty="0">
              <a:solidFill>
                <a:srgbClr val="C00000"/>
              </a:solidFill>
              <a:latin typeface="+mj-lt"/>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02666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246888"/>
            <a:ext cx="8092440" cy="6678751"/>
          </a:xfrm>
          <a:prstGeom prst="rect">
            <a:avLst/>
          </a:prstGeom>
        </p:spPr>
        <p:txBody>
          <a:bodyPr wrap="square">
            <a:spAutoFit/>
          </a:bodyPr>
          <a:lstStyle/>
          <a:p>
            <a:r>
              <a:rPr lang="pt-BR" sz="2200" b="1" dirty="0">
                <a:solidFill>
                  <a:srgbClr val="C00000"/>
                </a:solidFill>
              </a:rPr>
              <a:t>REAFIRMAÇÃO DA DER JUDICIAL – TEMA 995 DO STJ: </a:t>
            </a:r>
            <a:r>
              <a:rPr lang="pt-BR" sz="2200" b="1" i="1" dirty="0">
                <a:solidFill>
                  <a:srgbClr val="C00000"/>
                </a:solidFill>
              </a:rPr>
              <a:t>“</a:t>
            </a:r>
            <a:r>
              <a:rPr lang="pt-BR" sz="2400" i="1" dirty="0">
                <a:solidFill>
                  <a:srgbClr val="C00000"/>
                </a:solidFill>
              </a:rPr>
              <a:t>É possível a reafirmação da DER (Data de Entrada do Requerimento) para o momento em que implementados os requisitos para a concessão do benefício, mesmo que isso se dê no interstício entre o ajuizamento da ação e a entrega da prestação jurisdicional nas instâncias ordinárias, nos termos dos </a:t>
            </a:r>
            <a:r>
              <a:rPr lang="pt-BR" sz="2400" i="1" dirty="0" err="1">
                <a:solidFill>
                  <a:srgbClr val="C00000"/>
                </a:solidFill>
              </a:rPr>
              <a:t>arts</a:t>
            </a:r>
            <a:r>
              <a:rPr lang="pt-BR" sz="2400" i="1" dirty="0">
                <a:solidFill>
                  <a:srgbClr val="C00000"/>
                </a:solidFill>
              </a:rPr>
              <a:t>. 493 e 933 do CPC/2015, observada a causa de pedir.”</a:t>
            </a:r>
            <a:endParaRPr lang="pt-BR" sz="2200" b="1" i="1" dirty="0">
              <a:solidFill>
                <a:srgbClr val="C00000"/>
              </a:solidFill>
            </a:endParaRPr>
          </a:p>
          <a:p>
            <a:r>
              <a:rPr lang="pt-BR" sz="2200" b="1" dirty="0">
                <a:solidFill>
                  <a:srgbClr val="C00000"/>
                </a:solidFill>
              </a:rPr>
              <a:t>REAFIRMAÇÃO DA DER ADMINISTRATIVA (art. 577 da IN 128/2022):</a:t>
            </a:r>
          </a:p>
          <a:p>
            <a:r>
              <a:rPr lang="pt-BR" sz="2200" u="sng" dirty="0">
                <a:solidFill>
                  <a:srgbClr val="C00000"/>
                </a:solidFill>
              </a:rPr>
              <a:t>Decreto 3.048, com alterações do Decreto 10.410/2020: </a:t>
            </a:r>
          </a:p>
          <a:p>
            <a:r>
              <a:rPr lang="pt-BR" sz="2400" i="1" dirty="0">
                <a:solidFill>
                  <a:srgbClr val="C00000"/>
                </a:solidFill>
              </a:rPr>
              <a:t>“Art. 176-D.  Se, na data de entrada do requerimento do benefício, o segurado não satisfizer os requisitos para o reconhecimento do direito, mas implementá-los em momento posterior, antes da decisão do INSS, o requerimento poderá ser reafirmado para a data em que satisfizer os requisitos, que será fixada como início do benefício, exigindo-se, para tanto, a concordância formal do interessado, admitida a sua manifestação de vontade por meio eletrônico.</a:t>
            </a:r>
            <a:r>
              <a:rPr lang="pt-BR" sz="2200" i="1" dirty="0">
                <a:solidFill>
                  <a:srgbClr val="C00000"/>
                </a:solidFill>
              </a:rPr>
              <a:t>”  </a:t>
            </a: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29266459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370975"/>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400" b="1" u="sng" dirty="0">
                <a:solidFill>
                  <a:srgbClr val="C00000"/>
                </a:solidFill>
                <a:latin typeface="+mj-lt"/>
              </a:rPr>
              <a:t>Tema 273 da TNU</a:t>
            </a:r>
            <a:r>
              <a:rPr lang="pt-BR" sz="2400" dirty="0">
                <a:solidFill>
                  <a:srgbClr val="C00000"/>
                </a:solidFill>
                <a:latin typeface="+mj-lt"/>
              </a:rPr>
              <a:t>:</a:t>
            </a:r>
            <a:r>
              <a:rPr lang="pt-BR" sz="2400" i="1" dirty="0">
                <a:solidFill>
                  <a:srgbClr val="C00000"/>
                </a:solidFill>
                <a:latin typeface="+mj-lt"/>
              </a:rPr>
              <a:t> “</a:t>
            </a:r>
            <a:r>
              <a:rPr lang="pt-BR" sz="2400" i="1" dirty="0">
                <a:solidFill>
                  <a:srgbClr val="C00000"/>
                </a:solidFill>
              </a:rPr>
              <a:t>(i) no que toca à revisão do art. 29, II, da Lei 8.213/91, não é possível, valendo-se do título judicial formado na ação civil pública nº 0002320-59.2012.4.03.6183, inclusive dos valores em decorrência dele apurados, intentar ação para cumprimento do julgado (execução) com o objetivo de pagamento imediato, sem observância do cronograma estabelecido; (</a:t>
            </a:r>
            <a:r>
              <a:rPr lang="pt-BR" sz="2400" i="1" dirty="0" err="1">
                <a:solidFill>
                  <a:srgbClr val="C00000"/>
                </a:solidFill>
              </a:rPr>
              <a:t>ii</a:t>
            </a:r>
            <a:r>
              <a:rPr lang="pt-BR" sz="2400" i="1" dirty="0">
                <a:solidFill>
                  <a:srgbClr val="C00000"/>
                </a:solidFill>
              </a:rPr>
              <a:t>) o beneficiário do RGPS pode mover ação individual para revisão e/ou pagamento de parcelas vencidas decorrentes da correta aplicação do art. 29, II, da Lei 8.213/91, sem qualquer vinculação restritiva ao decidido na ação civil pública nº 0002320-59.2012.4.03.6183, inclusive no que toca ao cronograma de pagamento; (</a:t>
            </a:r>
            <a:r>
              <a:rPr lang="pt-BR" sz="2400" i="1" dirty="0" err="1">
                <a:solidFill>
                  <a:srgbClr val="C00000"/>
                </a:solidFill>
              </a:rPr>
              <a:t>iii</a:t>
            </a:r>
            <a:r>
              <a:rPr lang="pt-BR" sz="2400" i="1" dirty="0">
                <a:solidFill>
                  <a:srgbClr val="C00000"/>
                </a:solidFill>
              </a:rPr>
              <a:t>) intentada a ação individual, a contagem dos prazos de decadência do direito de revisão e da prescrição das parcelas vencidas deve observar o disposto no tema 134 da TNU.”</a:t>
            </a:r>
            <a:endParaRPr lang="en-US" sz="2400" b="1" i="1" u="sng" dirty="0">
              <a:solidFill>
                <a:srgbClr val="C00000"/>
              </a:solidFill>
            </a:endParaRPr>
          </a:p>
        </p:txBody>
      </p:sp>
    </p:spTree>
    <p:extLst>
      <p:ext uri="{BB962C8B-B14F-4D97-AF65-F5344CB8AC3E}">
        <p14:creationId xmlns:p14="http://schemas.microsoft.com/office/powerpoint/2010/main" val="13948965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740307"/>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400" b="1" u="sng" dirty="0">
                <a:solidFill>
                  <a:srgbClr val="C00000"/>
                </a:solidFill>
              </a:rPr>
              <a:t>Tema 265 da TNU:</a:t>
            </a:r>
            <a:r>
              <a:rPr lang="pt-BR" sz="2400" dirty="0">
                <a:solidFill>
                  <a:srgbClr val="C00000"/>
                </a:solidFill>
              </a:rPr>
              <a:t> </a:t>
            </a:r>
            <a:r>
              <a:rPr lang="pt-BR" sz="2400" i="1" dirty="0">
                <a:solidFill>
                  <a:srgbClr val="C00000"/>
                </a:solidFill>
              </a:rPr>
              <a:t>“A impugnação de ato de indeferimento, cessação ou cancelamento de benefício previdenciário não se submete a qualquer prazo extintivo, seja em relação à revisão desses atos, seja em relação ao fundo de direito. (Tese que altera a Súmula 81/TNU)”</a:t>
            </a:r>
          </a:p>
          <a:p>
            <a:r>
              <a:rPr lang="pt-BR" sz="2400" b="1" u="sng" dirty="0">
                <a:solidFill>
                  <a:srgbClr val="C00000"/>
                </a:solidFill>
              </a:rPr>
              <a:t>Tema 262 da TNU:</a:t>
            </a:r>
            <a:r>
              <a:rPr lang="pt-BR" sz="2400" dirty="0">
                <a:solidFill>
                  <a:srgbClr val="C00000"/>
                </a:solidFill>
              </a:rPr>
              <a:t> </a:t>
            </a:r>
            <a:r>
              <a:rPr lang="pt-BR" sz="2400" i="1" dirty="0">
                <a:solidFill>
                  <a:srgbClr val="C00000"/>
                </a:solidFill>
              </a:rPr>
              <a:t>“1) Nos casos de benefícios por totalização concedidos na forma do acordo de seguridade social celebrado entre Brasil e Portugal (Decreto n. 1.457/1995), o valor pago pelo INSS poderá ser inferior ao salário-mínimo nacional, desde que a soma dos benefícios previdenciários devidos por cada estado ao segurado seja igual ou superior a esse piso; 2) Enquanto não adquirido o direito ao benefício devido por Portugal ou se o somatório dos benefícios devidos por ambos os estados não atingir o valor do salário-mínimo no Brasil, a diferença até esse piso deverá ser custeada pelo INSS para beneficiários residentes no Brasil.”</a:t>
            </a:r>
            <a:endParaRPr lang="en-US" sz="2400" b="1" u="sng" dirty="0">
              <a:solidFill>
                <a:schemeClr val="accent1">
                  <a:lumMod val="75000"/>
                </a:schemeClr>
              </a:solidFill>
            </a:endParaRPr>
          </a:p>
        </p:txBody>
      </p:sp>
    </p:spTree>
    <p:extLst>
      <p:ext uri="{BB962C8B-B14F-4D97-AF65-F5344CB8AC3E}">
        <p14:creationId xmlns:p14="http://schemas.microsoft.com/office/powerpoint/2010/main" val="7760213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647974"/>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400" b="1" u="sng" dirty="0">
                <a:solidFill>
                  <a:srgbClr val="C00000"/>
                </a:solidFill>
              </a:rPr>
              <a:t>T</a:t>
            </a:r>
            <a:r>
              <a:rPr lang="pt-BR" sz="2200" b="1" u="sng" dirty="0">
                <a:solidFill>
                  <a:srgbClr val="C00000"/>
                </a:solidFill>
              </a:rPr>
              <a:t>ema 259 da TNU: </a:t>
            </a:r>
            <a:r>
              <a:rPr lang="pt-BR" sz="2200" i="1" dirty="0">
                <a:solidFill>
                  <a:srgbClr val="C00000"/>
                </a:solidFill>
              </a:rPr>
              <a:t>“I - O prazo decadencial decenal previsto no caput, do art. 103, da Lei 8.213/91 alcança o direito </a:t>
            </a:r>
            <a:r>
              <a:rPr lang="pt-BR" sz="2200" i="1" dirty="0" err="1">
                <a:solidFill>
                  <a:srgbClr val="C00000"/>
                </a:solidFill>
              </a:rPr>
              <a:t>potestativo</a:t>
            </a:r>
            <a:r>
              <a:rPr lang="pt-BR" sz="2200" i="1" dirty="0">
                <a:solidFill>
                  <a:srgbClr val="C00000"/>
                </a:solidFill>
              </a:rPr>
              <a:t> de impugnação (i.) Do ato original de concessão; e (</a:t>
            </a:r>
            <a:r>
              <a:rPr lang="pt-BR" sz="2200" i="1" dirty="0" err="1">
                <a:solidFill>
                  <a:srgbClr val="C00000"/>
                </a:solidFill>
              </a:rPr>
              <a:t>ii</a:t>
            </a:r>
            <a:r>
              <a:rPr lang="pt-BR" sz="2200" i="1" dirty="0">
                <a:solidFill>
                  <a:srgbClr val="C00000"/>
                </a:solidFill>
              </a:rPr>
              <a:t>.) Do ato de indeferimento da revisão administrativa. II - A contagem do prazo decenal para a impugnação do ato original de concessão tem início no dia primeiro do mês seguinte ao do recebimento da primeira prestação. III - O prazo decenal para a impugnação do ato de indeferimento definitivo da revisão administrativa tem sua contagem iniciada na data da ciência do beneficiário e apenas aproveita às matérias suscitadas no requerimento administrativo revisional.”</a:t>
            </a:r>
          </a:p>
          <a:p>
            <a:r>
              <a:rPr lang="pt-BR" sz="2200" b="1" u="sng" dirty="0">
                <a:solidFill>
                  <a:srgbClr val="C00000"/>
                </a:solidFill>
              </a:rPr>
              <a:t>Tema 255 da TNU</a:t>
            </a:r>
            <a:r>
              <a:rPr lang="pt-BR" sz="2200" i="1" dirty="0">
                <a:solidFill>
                  <a:srgbClr val="C00000"/>
                </a:solidFill>
              </a:rPr>
              <a:t>: “O pagamento de mais de 120 (cento e vinte) contribuições mensais, sem interrupção que acarrete a perda da qualidade de segurado, garante o direito à prorrogação do período de graça, previsto no parágrafo 1º, do art. 15 da Lei 8.213/91, mesmo nas filiações posteriores àquela na qual a exigência foi preenchida, independentemente do número de vezes em que foi exercido.”</a:t>
            </a:r>
          </a:p>
          <a:p>
            <a:endParaRPr lang="pt-BR" sz="2400" i="1" dirty="0">
              <a:solidFill>
                <a:srgbClr val="C00000"/>
              </a:solidFill>
            </a:endParaRPr>
          </a:p>
        </p:txBody>
      </p:sp>
    </p:spTree>
    <p:extLst>
      <p:ext uri="{BB962C8B-B14F-4D97-AF65-F5344CB8AC3E}">
        <p14:creationId xmlns:p14="http://schemas.microsoft.com/office/powerpoint/2010/main" val="286818436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001643"/>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400" b="1" u="sng" dirty="0">
                <a:solidFill>
                  <a:srgbClr val="C00000"/>
                </a:solidFill>
              </a:rPr>
              <a:t>Tema 250 da TNU:</a:t>
            </a:r>
            <a:r>
              <a:rPr lang="pt-BR" sz="2400" dirty="0">
                <a:solidFill>
                  <a:srgbClr val="C00000"/>
                </a:solidFill>
              </a:rPr>
              <a:t> </a:t>
            </a:r>
            <a:r>
              <a:rPr lang="pt-BR" sz="2400" i="1" dirty="0">
                <a:solidFill>
                  <a:srgbClr val="C00000"/>
                </a:solidFill>
              </a:rPr>
              <a:t>“O período de aviso prévio indenizado é válido para todos os fins previdenciários, inclusive como tempo de contribuição para obtenção de aposentadoria.”</a:t>
            </a:r>
          </a:p>
          <a:p>
            <a:endParaRPr lang="pt-BR" sz="2400" i="1" dirty="0">
              <a:solidFill>
                <a:srgbClr val="C00000"/>
              </a:solidFill>
            </a:endParaRPr>
          </a:p>
          <a:p>
            <a:r>
              <a:rPr lang="pt-BR" sz="2400" b="1" u="sng" dirty="0">
                <a:solidFill>
                  <a:srgbClr val="C00000"/>
                </a:solidFill>
              </a:rPr>
              <a:t>Tema 245 da TNU</a:t>
            </a:r>
            <a:r>
              <a:rPr lang="pt-BR" sz="2400" dirty="0">
                <a:solidFill>
                  <a:srgbClr val="C00000"/>
                </a:solidFill>
              </a:rPr>
              <a:t>:</a:t>
            </a:r>
            <a:r>
              <a:rPr lang="pt-BR" sz="2400" i="1" dirty="0">
                <a:solidFill>
                  <a:srgbClr val="C00000"/>
                </a:solidFill>
              </a:rPr>
              <a:t> “A invalidação do ato de concessão de benefício previdenciário não impede a aplicação do art. 15, I da Lei 8.213/91 ao segurado de boa-fé.”</a:t>
            </a:r>
          </a:p>
          <a:p>
            <a:endParaRPr lang="pt-BR" sz="2400" b="1" i="1" u="sng" dirty="0">
              <a:solidFill>
                <a:srgbClr val="C00000"/>
              </a:solidFill>
            </a:endParaRPr>
          </a:p>
          <a:p>
            <a:r>
              <a:rPr lang="pt-BR" sz="2400" b="1" u="sng" dirty="0">
                <a:solidFill>
                  <a:srgbClr val="C00000"/>
                </a:solidFill>
              </a:rPr>
              <a:t>Tema 241 da TNU</a:t>
            </a:r>
            <a:r>
              <a:rPr lang="pt-BR" sz="2400" dirty="0">
                <a:solidFill>
                  <a:srgbClr val="C00000"/>
                </a:solidFill>
              </a:rPr>
              <a:t>: </a:t>
            </a:r>
            <a:r>
              <a:rPr lang="pt-BR" sz="2400" i="1" dirty="0">
                <a:solidFill>
                  <a:srgbClr val="C00000"/>
                </a:solidFill>
              </a:rPr>
              <a:t>“O exercício de atividade remunerada, ainda que informal e de baixa expressão econômica, obsta o enquadramento como segurado facultativo de baixa renda, na forma do art. 21, §2º, II, alínea 'b', da Lei 8.212/91, impedindo a validação das contribuições recolhidas sob a alíquota de 5%.”</a:t>
            </a:r>
            <a:endParaRPr lang="pt-BR" sz="2400" b="1" i="1" u="sng" dirty="0">
              <a:solidFill>
                <a:srgbClr val="C00000"/>
              </a:solidFill>
            </a:endParaRPr>
          </a:p>
          <a:p>
            <a:endParaRPr lang="pt-BR" sz="2400" b="1" i="1" u="sng" dirty="0">
              <a:solidFill>
                <a:srgbClr val="C00000"/>
              </a:solidFill>
            </a:endParaRPr>
          </a:p>
        </p:txBody>
      </p:sp>
    </p:spTree>
    <p:extLst>
      <p:ext uri="{BB962C8B-B14F-4D97-AF65-F5344CB8AC3E}">
        <p14:creationId xmlns:p14="http://schemas.microsoft.com/office/powerpoint/2010/main" val="21272212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863417"/>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300" b="1" u="sng" dirty="0">
                <a:solidFill>
                  <a:srgbClr val="C00000"/>
                </a:solidFill>
              </a:rPr>
              <a:t>Tema 240 da TNU:</a:t>
            </a:r>
            <a:r>
              <a:rPr lang="pt-BR" sz="2300" dirty="0">
                <a:solidFill>
                  <a:srgbClr val="C00000"/>
                </a:solidFill>
              </a:rPr>
              <a:t> </a:t>
            </a:r>
            <a:r>
              <a:rPr lang="pt-BR" sz="2300" i="1" dirty="0">
                <a:solidFill>
                  <a:srgbClr val="C00000"/>
                </a:solidFill>
              </a:rPr>
              <a:t>“I) É extemporânea a anotação de vínculo empregatício em CTPS, realizada voluntariamente pelo empregador após o término do contrato de trabalho; (II) Essa anotação, desacompanhada de outros elementos materiais de prova a corroborá-la, não serve como início de prova material para fins previdenciários.”</a:t>
            </a:r>
          </a:p>
          <a:p>
            <a:r>
              <a:rPr lang="pt-BR" sz="2300" b="1" u="sng" dirty="0">
                <a:solidFill>
                  <a:srgbClr val="C00000"/>
                </a:solidFill>
              </a:rPr>
              <a:t>Tema 239 da TNU</a:t>
            </a:r>
            <a:r>
              <a:rPr lang="pt-BR" sz="2300" dirty="0">
                <a:solidFill>
                  <a:srgbClr val="C00000"/>
                </a:solidFill>
              </a:rPr>
              <a:t>:</a:t>
            </a:r>
            <a:r>
              <a:rPr lang="pt-BR" sz="2300" i="1" dirty="0">
                <a:solidFill>
                  <a:srgbClr val="C00000"/>
                </a:solidFill>
              </a:rPr>
              <a:t> “A prorrogação da qualidade de segurado por desemprego involuntário, nos moldes do §2º do art. 15 da Lei 8.213/91, se estende ao segurado contribuinte individual se comprovada a cessação da atividade econômica por ele exercida por causa involuntária, além da ausência de atividade posterior.”</a:t>
            </a:r>
          </a:p>
          <a:p>
            <a:r>
              <a:rPr lang="pt-BR" sz="2300" b="1" i="1" u="sng" dirty="0">
                <a:solidFill>
                  <a:srgbClr val="C00000"/>
                </a:solidFill>
              </a:rPr>
              <a:t>Tema 236 da TNU: </a:t>
            </a:r>
            <a:r>
              <a:rPr lang="pt-BR" sz="2300" i="1" dirty="0">
                <a:solidFill>
                  <a:srgbClr val="C00000"/>
                </a:solidFill>
              </a:rPr>
              <a:t>“É cabível a concessão de salário-maternidade em favor do genitor segurado em caso de óbito da mãe ocorrido após o parto, pelo período remanescente do benefício, ainda quando o óbito tenha ocorrido antes da entrada em vigor da Lei n. 12.873/2013 (que incluiu o art. 72-B na Lei 8.213/91.”</a:t>
            </a:r>
          </a:p>
          <a:p>
            <a:endParaRPr lang="pt-BR" sz="2400" i="1" dirty="0">
              <a:solidFill>
                <a:srgbClr val="C00000"/>
              </a:solidFill>
            </a:endParaRPr>
          </a:p>
        </p:txBody>
      </p:sp>
    </p:spTree>
    <p:extLst>
      <p:ext uri="{BB962C8B-B14F-4D97-AF65-F5344CB8AC3E}">
        <p14:creationId xmlns:p14="http://schemas.microsoft.com/office/powerpoint/2010/main" val="18791368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164592" y="117693"/>
            <a:ext cx="8202168" cy="6740307"/>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000" b="1" u="sng" dirty="0">
                <a:solidFill>
                  <a:srgbClr val="C00000"/>
                </a:solidFill>
              </a:rPr>
              <a:t>Tema 233 da TNU: </a:t>
            </a:r>
            <a:r>
              <a:rPr lang="pt-BR" sz="2000" b="1" i="1" u="sng" dirty="0">
                <a:solidFill>
                  <a:srgbClr val="C00000"/>
                </a:solidFill>
              </a:rPr>
              <a:t>“</a:t>
            </a:r>
            <a:r>
              <a:rPr lang="pt-BR" sz="2000" i="1" dirty="0">
                <a:solidFill>
                  <a:srgbClr val="C00000"/>
                </a:solidFill>
              </a:rPr>
              <a:t>O servidor público aposentado no RPPS e que sofrer pena de cassação de sua aposentadoria pode utilizar o respectivo período contributivo para requerer aposentadoria no RGPS, devidamente comprovado por meio de Certidão de Tempo de Contribuição fornecida pelo órgão público competente.”</a:t>
            </a:r>
          </a:p>
          <a:p>
            <a:r>
              <a:rPr lang="pt-BR" sz="2000" b="1" u="sng" dirty="0">
                <a:solidFill>
                  <a:srgbClr val="C00000"/>
                </a:solidFill>
              </a:rPr>
              <a:t>Tema 216 da TNU: “</a:t>
            </a:r>
            <a:r>
              <a:rPr lang="pt-BR" sz="2000" i="1" dirty="0">
                <a:solidFill>
                  <a:srgbClr val="C00000"/>
                </a:solidFill>
              </a:rPr>
              <a:t>Para fins previdenciários, o cômputo do tempo de serviço prestado como aluno-aprendiz exige a comprovação de que, durante o período de aprendizado, houve simultaneamente: (i) retribuição consubstanciada em prestação pecuniária ou em auxílios materiais; (</a:t>
            </a:r>
            <a:r>
              <a:rPr lang="pt-BR" sz="2000" i="1" dirty="0" err="1">
                <a:solidFill>
                  <a:srgbClr val="C00000"/>
                </a:solidFill>
              </a:rPr>
              <a:t>ii</a:t>
            </a:r>
            <a:r>
              <a:rPr lang="pt-BR" sz="2000" i="1" dirty="0">
                <a:solidFill>
                  <a:srgbClr val="C00000"/>
                </a:solidFill>
              </a:rPr>
              <a:t>) à conta do Orçamento; (</a:t>
            </a:r>
            <a:r>
              <a:rPr lang="pt-BR" sz="2000" i="1" dirty="0" err="1">
                <a:solidFill>
                  <a:srgbClr val="C00000"/>
                </a:solidFill>
              </a:rPr>
              <a:t>iii</a:t>
            </a:r>
            <a:r>
              <a:rPr lang="pt-BR" sz="2000" i="1" dirty="0">
                <a:solidFill>
                  <a:srgbClr val="C00000"/>
                </a:solidFill>
              </a:rPr>
              <a:t>) a título de contraprestação por labor; (</a:t>
            </a:r>
            <a:r>
              <a:rPr lang="pt-BR" sz="2000" i="1" dirty="0" err="1">
                <a:solidFill>
                  <a:srgbClr val="C00000"/>
                </a:solidFill>
              </a:rPr>
              <a:t>iv</a:t>
            </a:r>
            <a:r>
              <a:rPr lang="pt-BR" sz="2000" i="1" dirty="0">
                <a:solidFill>
                  <a:srgbClr val="C00000"/>
                </a:solidFill>
              </a:rPr>
              <a:t>) na execução de bens e serviços destinados a terceiros. (alterada a redação da Súmula 18/TNU).”</a:t>
            </a:r>
          </a:p>
          <a:p>
            <a:r>
              <a:rPr lang="pt-BR" sz="2000" b="1" u="sng" dirty="0">
                <a:solidFill>
                  <a:srgbClr val="C00000"/>
                </a:solidFill>
              </a:rPr>
              <a:t>Tema 209 da TNU:</a:t>
            </a:r>
            <a:r>
              <a:rPr lang="pt-BR" sz="2000" b="1" i="1" u="sng" dirty="0">
                <a:solidFill>
                  <a:srgbClr val="C00000"/>
                </a:solidFill>
              </a:rPr>
              <a:t> “</a:t>
            </a:r>
            <a:r>
              <a:rPr lang="pt-BR" sz="2000" i="1" dirty="0">
                <a:solidFill>
                  <a:srgbClr val="C00000"/>
                </a:solidFill>
              </a:rPr>
              <a:t>O labor prestado à Administração Pública, sob contratação reputada nula pela falta de realização de prévio concurso público, produz efeitos previdenciários, desde que ausente simulação ou fraude na investidura ou contratação, tendo em vista que a relação jurídica previdenciária inerente ao RGPS, na modalidade de segurado empregado, é relativamente independente da relação jurídica de trabalho a ela subjacente.”</a:t>
            </a:r>
            <a:endParaRPr lang="pt-BR" sz="2000" b="1" i="1" u="sng" dirty="0">
              <a:solidFill>
                <a:srgbClr val="C00000"/>
              </a:solidFill>
            </a:endParaRPr>
          </a:p>
          <a:p>
            <a:endParaRPr lang="pt-BR" sz="2400" i="1" dirty="0">
              <a:solidFill>
                <a:srgbClr val="C00000"/>
              </a:solidFill>
            </a:endParaRPr>
          </a:p>
        </p:txBody>
      </p:sp>
    </p:spTree>
    <p:extLst>
      <p:ext uri="{BB962C8B-B14F-4D97-AF65-F5344CB8AC3E}">
        <p14:creationId xmlns:p14="http://schemas.microsoft.com/office/powerpoint/2010/main" val="28012405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28600" y="318861"/>
            <a:ext cx="8202168" cy="6401753"/>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000" b="1" u="sng" dirty="0">
                <a:solidFill>
                  <a:srgbClr val="C00000"/>
                </a:solidFill>
              </a:rPr>
              <a:t>Tema 203 da TNU: </a:t>
            </a:r>
            <a:r>
              <a:rPr lang="pt-BR" sz="2000" i="1" dirty="0">
                <a:solidFill>
                  <a:srgbClr val="C00000"/>
                </a:solidFill>
              </a:rPr>
              <a:t>“Para fins de interpretação da regra constante do art. 3º, § 2º, da Lei n. 9.876/99, aplicável aos segurados filiados à previdência social até o dia anterior à data de sua publicação, o divisor a ser utilizado para o cálculo do salário-de-benefício não precisa corresponder a um percentual, no mínimo, equivalente ao número de contribuições vertidas.”</a:t>
            </a:r>
          </a:p>
          <a:p>
            <a:pPr lvl="1"/>
            <a:r>
              <a:rPr lang="pt-BR" i="1" dirty="0">
                <a:solidFill>
                  <a:srgbClr val="C00000"/>
                </a:solidFill>
              </a:rPr>
              <a:t>[A lei é expressa ao prever a existência de um divisor mínimo de 60% do período contributivo a ser aplicado. Não há ressalva quanto à situação em que houver contribuições em número inferior, pois esta é justamente a finalidade da existência de um divisor mínimo: evitar a concessão de benefício em valor elevado quando o segurado possuir poucas contribuições ao custeio da nova forma de cálculo. Nesse sentido, o paradigma do STJ colacionado pelo recorrente é elucidativo, pois afirma expressamente que o divisor mínimo não possui relação com o número de contribuições efetivamente recolhidas, mas com o número de competências em que a parte deveria ter contribuído e não o fez.] </a:t>
            </a:r>
          </a:p>
          <a:p>
            <a:r>
              <a:rPr lang="pt-BR" sz="2000" b="1" u="sng" dirty="0">
                <a:solidFill>
                  <a:srgbClr val="C00000"/>
                </a:solidFill>
              </a:rPr>
              <a:t>Tema 202 da TNU:</a:t>
            </a:r>
            <a:r>
              <a:rPr lang="pt-BR" sz="2000" dirty="0">
                <a:solidFill>
                  <a:srgbClr val="C00000"/>
                </a:solidFill>
              </a:rPr>
              <a:t> </a:t>
            </a:r>
            <a:r>
              <a:rPr lang="pt-BR" sz="2000" i="1" dirty="0">
                <a:solidFill>
                  <a:srgbClr val="C00000"/>
                </a:solidFill>
              </a:rPr>
              <a:t>“O cálculo da renda mensal do salário-maternidade devido à segurada que, à época do fato gerador da benesse, se encontre no período de graça, com última vinculação ao RGPS na qualidade de segurada empregada, deve observar a regra contida no artigo 73, inciso III, da Lei nº 8.213/91.”</a:t>
            </a:r>
            <a:endParaRPr lang="pt-BR" sz="2400" i="1" dirty="0">
              <a:solidFill>
                <a:srgbClr val="C00000"/>
              </a:solidFill>
            </a:endParaRPr>
          </a:p>
        </p:txBody>
      </p:sp>
    </p:spTree>
    <p:extLst>
      <p:ext uri="{BB962C8B-B14F-4D97-AF65-F5344CB8AC3E}">
        <p14:creationId xmlns:p14="http://schemas.microsoft.com/office/powerpoint/2010/main" val="332136863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28600" y="318861"/>
            <a:ext cx="8202168" cy="6678751"/>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000" b="1" u="sng" dirty="0">
                <a:solidFill>
                  <a:srgbClr val="C00000"/>
                </a:solidFill>
              </a:rPr>
              <a:t>Tema 200 da TNU: </a:t>
            </a:r>
            <a:r>
              <a:rPr lang="pt-BR" sz="2000" i="1" dirty="0">
                <a:solidFill>
                  <a:srgbClr val="C00000"/>
                </a:solidFill>
              </a:rPr>
              <a:t>“Na pretensão ao recebimento de diferenças decorrentes de revisão de renda mensal inicial em virtude de verbas salariais reconhecidas em reclamação trabalhista, a prescrição quinquenal deve ser contada retroativamente da data do ajuizamento da ação previdenciária, não fluindo no período de tramitação da ação trabalhista, enquanto não definitivamente reconhecido o direito e não homologados os cálculos de liquidação.”</a:t>
            </a:r>
          </a:p>
          <a:p>
            <a:r>
              <a:rPr lang="pt-BR" sz="2000" b="1" u="sng" dirty="0">
                <a:solidFill>
                  <a:srgbClr val="C00000"/>
                </a:solidFill>
              </a:rPr>
              <a:t>Tema 199 da TNU: </a:t>
            </a:r>
            <a:r>
              <a:rPr lang="pt-BR" sz="2000" i="1" dirty="0">
                <a:solidFill>
                  <a:srgbClr val="C00000"/>
                </a:solidFill>
              </a:rPr>
              <a:t>“A declaração extemporânea de </a:t>
            </a:r>
            <a:r>
              <a:rPr lang="pt-BR" sz="2000" i="1" dirty="0" err="1">
                <a:solidFill>
                  <a:srgbClr val="C00000"/>
                </a:solidFill>
              </a:rPr>
              <a:t>ex-empregador</a:t>
            </a:r>
            <a:r>
              <a:rPr lang="pt-BR" sz="2000" i="1" dirty="0">
                <a:solidFill>
                  <a:srgbClr val="C00000"/>
                </a:solidFill>
              </a:rPr>
              <a:t> não é documento hábil à formação do início de prova material necessário à comprovação de atividade laboral em determinado período.”</a:t>
            </a:r>
          </a:p>
          <a:p>
            <a:r>
              <a:rPr lang="pt-BR" sz="2000" b="1" u="sng" dirty="0">
                <a:solidFill>
                  <a:srgbClr val="C00000"/>
                </a:solidFill>
              </a:rPr>
              <a:t>Tema 195 da TNU:</a:t>
            </a:r>
            <a:r>
              <a:rPr lang="pt-BR" sz="2000" dirty="0">
                <a:solidFill>
                  <a:srgbClr val="C00000"/>
                </a:solidFill>
              </a:rPr>
              <a:t> </a:t>
            </a:r>
            <a:r>
              <a:rPr lang="pt-BR" sz="2000" i="1" dirty="0">
                <a:solidFill>
                  <a:srgbClr val="C00000"/>
                </a:solidFill>
              </a:rPr>
              <a:t>“No cálculo das parcelas atrasadas do benefício concedido judicialmente, devem ser compensados todos os valores recebidos em período concomitante em razão de benefício </a:t>
            </a:r>
            <a:r>
              <a:rPr lang="pt-BR" sz="2000" i="1" dirty="0" err="1">
                <a:solidFill>
                  <a:srgbClr val="C00000"/>
                </a:solidFill>
              </a:rPr>
              <a:t>inacumulável</a:t>
            </a:r>
            <a:r>
              <a:rPr lang="pt-BR" sz="2000" i="1" dirty="0">
                <a:solidFill>
                  <a:srgbClr val="C00000"/>
                </a:solidFill>
              </a:rPr>
              <a:t>, sendo que a compensação deve se dar pelo total dos valores recebidos, não se podendo gerar saldo negativo para o segurado.”</a:t>
            </a:r>
          </a:p>
          <a:p>
            <a:r>
              <a:rPr lang="pt-BR" sz="2000" b="1" u="sng" dirty="0">
                <a:solidFill>
                  <a:srgbClr val="C00000"/>
                </a:solidFill>
              </a:rPr>
              <a:t>Tema 192 da TNU: </a:t>
            </a:r>
            <a:r>
              <a:rPr lang="pt-BR" sz="1600" i="1" dirty="0">
                <a:solidFill>
                  <a:srgbClr val="C00000"/>
                </a:solidFill>
              </a:rPr>
              <a:t>“</a:t>
            </a:r>
            <a:r>
              <a:rPr lang="pt-BR" i="1" dirty="0">
                <a:solidFill>
                  <a:srgbClr val="C00000"/>
                </a:solidFill>
              </a:rPr>
              <a:t>Contribuinte individual. Recolhimento com atraso das contribuições posteriores ao pagamento da primeira contribuição sem atraso. Perda da qualidade de segurado. Impossibilidade de cômputos das contribuições recolhidas com atraso relativas ao período entre a perda da qualidade de segurado e a sua reaquisição para efeito de carência.”</a:t>
            </a:r>
            <a:endParaRPr lang="pt-BR" sz="2400" i="1" dirty="0">
              <a:solidFill>
                <a:srgbClr val="C00000"/>
              </a:solidFill>
            </a:endParaRPr>
          </a:p>
        </p:txBody>
      </p:sp>
    </p:spTree>
    <p:extLst>
      <p:ext uri="{BB962C8B-B14F-4D97-AF65-F5344CB8AC3E}">
        <p14:creationId xmlns:p14="http://schemas.microsoft.com/office/powerpoint/2010/main" val="26171405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28600" y="318861"/>
            <a:ext cx="8202168" cy="3600986"/>
          </a:xfrm>
          <a:prstGeom prst="rect">
            <a:avLst/>
          </a:prstGeom>
        </p:spPr>
        <p:txBody>
          <a:bodyPr wrap="square">
            <a:spAutoFit/>
          </a:bodyPr>
          <a:lstStyle/>
          <a:p>
            <a:r>
              <a:rPr lang="pt-BR" sz="2400" b="1" u="sng" dirty="0">
                <a:solidFill>
                  <a:schemeClr val="accent1">
                    <a:lumMod val="75000"/>
                  </a:schemeClr>
                </a:solidFill>
              </a:rPr>
              <a:t>A JURISPRUDÊNCIA SOBRE APOSENTADORIAS COMUNS</a:t>
            </a:r>
          </a:p>
          <a:p>
            <a:endParaRPr lang="pt-BR" sz="2400" b="1" u="sng" dirty="0">
              <a:solidFill>
                <a:srgbClr val="C00000"/>
              </a:solidFill>
              <a:latin typeface="+mj-lt"/>
            </a:endParaRPr>
          </a:p>
          <a:p>
            <a:r>
              <a:rPr lang="pt-BR" sz="2000" b="1" u="sng" dirty="0">
                <a:solidFill>
                  <a:srgbClr val="C00000"/>
                </a:solidFill>
              </a:rPr>
              <a:t>Tema 181 da TNU: </a:t>
            </a:r>
            <a:r>
              <a:rPr lang="pt-BR" sz="2000" i="1" dirty="0">
                <a:solidFill>
                  <a:srgbClr val="C00000"/>
                </a:solidFill>
              </a:rPr>
              <a:t>“A prévia inscrição no Cadastro Único para Programas Sociais do Governo Federal - </a:t>
            </a:r>
            <a:r>
              <a:rPr lang="pt-BR" sz="2000" i="1" dirty="0" err="1">
                <a:solidFill>
                  <a:srgbClr val="C00000"/>
                </a:solidFill>
              </a:rPr>
              <a:t>CadÚnico</a:t>
            </a:r>
            <a:r>
              <a:rPr lang="pt-BR" sz="2000" i="1" dirty="0">
                <a:solidFill>
                  <a:srgbClr val="C00000"/>
                </a:solidFill>
              </a:rPr>
              <a:t> é requisito essencial para validação das contribuições previdenciárias vertidas na alíquota de 5% (art. 21, § 2º, inciso II, alínea "b" e § 4º, da Lei 8.212/1991 - redação dada pela Lei n. 12.470/2011), e os efeitos dessa inscrição não alcançam as contribuições feitas anteriormente.”</a:t>
            </a:r>
          </a:p>
          <a:p>
            <a:r>
              <a:rPr lang="pt-BR" sz="2000" b="1" u="sng" dirty="0">
                <a:solidFill>
                  <a:srgbClr val="C00000"/>
                </a:solidFill>
              </a:rPr>
              <a:t>Tema 155 da TNU: </a:t>
            </a:r>
            <a:r>
              <a:rPr lang="pt-BR" sz="2000" i="1" dirty="0">
                <a:solidFill>
                  <a:srgbClr val="C00000"/>
                </a:solidFill>
              </a:rPr>
              <a:t>“Não é exigível que o trabalhador doméstico recolha contribuições à Previdência social para os períodos laborados antes da entrada em vigor da Lei n. 5.859/72.”</a:t>
            </a:r>
          </a:p>
        </p:txBody>
      </p:sp>
    </p:spTree>
    <p:extLst>
      <p:ext uri="{BB962C8B-B14F-4D97-AF65-F5344CB8AC3E}">
        <p14:creationId xmlns:p14="http://schemas.microsoft.com/office/powerpoint/2010/main" val="381413174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65176" y="402336"/>
            <a:ext cx="8092440" cy="5139869"/>
          </a:xfrm>
          <a:prstGeom prst="rect">
            <a:avLst/>
          </a:prstGeom>
        </p:spPr>
        <p:txBody>
          <a:bodyPr wrap="square">
            <a:spAutoFit/>
          </a:bodyPr>
          <a:lstStyle/>
          <a:p>
            <a:r>
              <a:rPr lang="pt-BR" sz="2400" b="1" u="sng" dirty="0">
                <a:solidFill>
                  <a:schemeClr val="accent1">
                    <a:lumMod val="75000"/>
                  </a:schemeClr>
                </a:solidFill>
              </a:rPr>
              <a:t>A JURISPRUDÊNCIA SOBRE TRABALHADOR RURAL</a:t>
            </a:r>
          </a:p>
          <a:p>
            <a:endParaRPr lang="pt-BR" sz="2400" dirty="0"/>
          </a:p>
          <a:p>
            <a:r>
              <a:rPr lang="pt-BR" sz="2000" b="1" u="sng" dirty="0">
                <a:solidFill>
                  <a:srgbClr val="C00000"/>
                </a:solidFill>
              </a:rPr>
              <a:t>Tema 1115 do STJ (pendente de julgamento</a:t>
            </a:r>
            <a:r>
              <a:rPr lang="pt-BR" sz="2000" b="1" dirty="0">
                <a:solidFill>
                  <a:srgbClr val="C00000"/>
                </a:solidFill>
              </a:rPr>
              <a:t>): </a:t>
            </a:r>
            <a:r>
              <a:rPr lang="pt-BR" sz="2000" b="1" i="1" dirty="0">
                <a:solidFill>
                  <a:srgbClr val="C00000"/>
                </a:solidFill>
              </a:rPr>
              <a:t>“</a:t>
            </a:r>
            <a:r>
              <a:rPr lang="pt-BR" sz="2000" i="1" dirty="0">
                <a:solidFill>
                  <a:srgbClr val="C00000"/>
                </a:solidFill>
              </a:rPr>
              <a:t>Definir se o tamanho da propriedade não descaracteriza, por si só, o regime de economia familiar, caso estejam comprovados os demais requisitos para a concessão da aposentadoria por idade rural.”</a:t>
            </a:r>
            <a:endParaRPr lang="pt-BR" sz="2000" b="1" i="1" u="sng" dirty="0">
              <a:solidFill>
                <a:srgbClr val="C00000"/>
              </a:solidFill>
            </a:endParaRPr>
          </a:p>
          <a:p>
            <a:endParaRPr lang="pt-BR" sz="2000" b="1" u="sng" dirty="0">
              <a:solidFill>
                <a:srgbClr val="C00000"/>
              </a:solidFill>
            </a:endParaRPr>
          </a:p>
          <a:p>
            <a:r>
              <a:rPr lang="pt-BR" sz="2000" b="1" u="sng" dirty="0">
                <a:solidFill>
                  <a:srgbClr val="C00000"/>
                </a:solidFill>
              </a:rPr>
              <a:t>Tema 554 do STJ:</a:t>
            </a:r>
            <a:r>
              <a:rPr lang="pt-BR" sz="2000" dirty="0">
                <a:solidFill>
                  <a:srgbClr val="C00000"/>
                </a:solidFill>
              </a:rPr>
              <a:t> </a:t>
            </a:r>
            <a:r>
              <a:rPr lang="pt-BR" sz="2000" i="1" dirty="0">
                <a:solidFill>
                  <a:srgbClr val="C00000"/>
                </a:solidFill>
              </a:rPr>
              <a:t>“Aplica-se a Súmula 149/STJ ('A prova exclusivamente testemunhal não basta à comprovação da atividade rurícola, para efeitos da obtenção de benefício previdenciário') aos trabalhadores rurais denominados 'boias-frias', sendo imprescindível a apresentação de início de prova material. Por outro lado, considerando a inerente dificuldade probatória da condição de trabalhador campesino, a apresentação de prova material somente sobre parte do lapso temporal pretendido não implica violação da Súmula 149/STJ, cuja aplicação é mitigada se a reduzida prova material for complementada por idônea e robusta prova testemunhal.”</a:t>
            </a:r>
            <a:endParaRPr lang="en-US" sz="2400" b="1" i="1" u="sng" dirty="0">
              <a:solidFill>
                <a:srgbClr val="C00000"/>
              </a:solidFill>
            </a:endParaRPr>
          </a:p>
        </p:txBody>
      </p:sp>
    </p:spTree>
    <p:extLst>
      <p:ext uri="{BB962C8B-B14F-4D97-AF65-F5344CB8AC3E}">
        <p14:creationId xmlns:p14="http://schemas.microsoft.com/office/powerpoint/2010/main" val="1415043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246888"/>
            <a:ext cx="8092440" cy="6801862"/>
          </a:xfrm>
          <a:prstGeom prst="rect">
            <a:avLst/>
          </a:prstGeom>
        </p:spPr>
        <p:txBody>
          <a:bodyPr wrap="square">
            <a:spAutoFit/>
          </a:bodyPr>
          <a:lstStyle/>
          <a:p>
            <a:r>
              <a:rPr lang="pt-BR" sz="2800" b="1" dirty="0">
                <a:solidFill>
                  <a:srgbClr val="C00000"/>
                </a:solidFill>
              </a:rPr>
              <a:t>DETALHES DO TEMA 995 DO STJ, PARA A REAFIRMAÇÃO JUDICIAL:</a:t>
            </a:r>
            <a:endParaRPr lang="pt-BR" sz="2200" i="1" dirty="0">
              <a:solidFill>
                <a:srgbClr val="C00000"/>
              </a:solidFill>
            </a:endParaRPr>
          </a:p>
          <a:p>
            <a:pPr marL="342900" indent="-342900">
              <a:buFontTx/>
              <a:buChar char="-"/>
            </a:pPr>
            <a:r>
              <a:rPr lang="pt-BR" sz="2400" dirty="0">
                <a:solidFill>
                  <a:srgbClr val="C00000"/>
                </a:solidFill>
              </a:rPr>
              <a:t>Deve ser fixado o termo inicial do benefício pela decisão que reconhecer o direito, na data em que preenchidos os requisitos para concessão do benefício, em diante, sem pagamento de valores pretéritos. </a:t>
            </a:r>
          </a:p>
          <a:p>
            <a:pPr marL="342900" indent="-342900">
              <a:buFontTx/>
              <a:buChar char="-"/>
            </a:pPr>
            <a:r>
              <a:rPr lang="pt-BR" sz="2400" dirty="0">
                <a:solidFill>
                  <a:srgbClr val="C00000"/>
                </a:solidFill>
              </a:rPr>
              <a:t>Se preenchidos os requisitos antes do ajuizamento da ação, não ocorrerá a reafirmação [JUDICIAL] da DER, fenômeno que instrumentaliza o processo previdenciário de modo a garantir sua duração razoável.</a:t>
            </a:r>
          </a:p>
          <a:p>
            <a:pPr marL="342900" indent="-342900">
              <a:buFontTx/>
              <a:buChar char="-"/>
            </a:pPr>
            <a:r>
              <a:rPr lang="pt-BR" sz="2400" dirty="0">
                <a:solidFill>
                  <a:srgbClr val="C00000"/>
                </a:solidFill>
              </a:rPr>
              <a:t>[Mas e o tempo anterior ao ajuizamento do feito?]</a:t>
            </a:r>
          </a:p>
          <a:p>
            <a:pPr marL="342900" indent="-342900">
              <a:buFontTx/>
              <a:buChar char="-"/>
            </a:pPr>
            <a:r>
              <a:rPr lang="pt-BR" sz="2000" dirty="0">
                <a:solidFill>
                  <a:srgbClr val="C00000"/>
                </a:solidFill>
              </a:rPr>
              <a:t>O julgamento do recurso de apelação [e do inominado] pode ser convertido em diligência para o fim de produção da prova. </a:t>
            </a:r>
          </a:p>
          <a:p>
            <a:pPr marL="342900" indent="-342900">
              <a:buFontTx/>
              <a:buChar char="-"/>
            </a:pPr>
            <a:r>
              <a:rPr lang="pt-BR" sz="2000" dirty="0">
                <a:solidFill>
                  <a:srgbClr val="C00000"/>
                </a:solidFill>
              </a:rPr>
              <a:t>Haverá sucumbência se o INSS se opuser ao pedido de reconhecimento de fato novo, hipótese em que os honorários de advogado terão como base de cálculo o valor da condenação, a ser apurada na fase de liquidação, computando-se o benefício previdenciário a partir da data fixada na decisão que entregou a prestação jurisdicional. </a:t>
            </a:r>
            <a:endParaRPr lang="pt-BR" sz="2400" dirty="0">
              <a:solidFill>
                <a:srgbClr val="C00000"/>
              </a:solidFill>
            </a:endParaRPr>
          </a:p>
          <a:p>
            <a:pPr marL="342900" indent="-342900">
              <a:buFontTx/>
              <a:buChar char="-"/>
            </a:pPr>
            <a:endParaRPr lang="en-US" sz="2400" b="1" u="sng" dirty="0">
              <a:solidFill>
                <a:schemeClr val="accent1">
                  <a:lumMod val="75000"/>
                </a:schemeClr>
              </a:solidFill>
            </a:endParaRPr>
          </a:p>
        </p:txBody>
      </p:sp>
    </p:spTree>
    <p:extLst>
      <p:ext uri="{BB962C8B-B14F-4D97-AF65-F5344CB8AC3E}">
        <p14:creationId xmlns:p14="http://schemas.microsoft.com/office/powerpoint/2010/main" val="42722083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65176" y="402336"/>
            <a:ext cx="8092440" cy="6063198"/>
          </a:xfrm>
          <a:prstGeom prst="rect">
            <a:avLst/>
          </a:prstGeom>
        </p:spPr>
        <p:txBody>
          <a:bodyPr wrap="square">
            <a:spAutoFit/>
          </a:bodyPr>
          <a:lstStyle/>
          <a:p>
            <a:r>
              <a:rPr lang="pt-BR" sz="2400" b="1" u="sng" dirty="0">
                <a:solidFill>
                  <a:schemeClr val="accent1">
                    <a:lumMod val="75000"/>
                  </a:schemeClr>
                </a:solidFill>
              </a:rPr>
              <a:t>A JURISPRUDÊNCIA SOBRE TRABALHADOR RURAL</a:t>
            </a:r>
          </a:p>
          <a:p>
            <a:endParaRPr lang="pt-BR" sz="2400" dirty="0"/>
          </a:p>
          <a:p>
            <a:r>
              <a:rPr lang="pt-BR" sz="2000" b="1" u="sng" dirty="0">
                <a:solidFill>
                  <a:srgbClr val="C00000"/>
                </a:solidFill>
              </a:rPr>
              <a:t>Tema 268 da TNU:</a:t>
            </a:r>
            <a:r>
              <a:rPr lang="pt-BR" sz="2000" dirty="0">
                <a:solidFill>
                  <a:srgbClr val="C00000"/>
                </a:solidFill>
              </a:rPr>
              <a:t> </a:t>
            </a:r>
            <a:r>
              <a:rPr lang="pt-BR" sz="2000" i="1" dirty="0">
                <a:solidFill>
                  <a:srgbClr val="C00000"/>
                </a:solidFill>
              </a:rPr>
              <a:t>“A ocupação de técnico agrícola não é equiparável à do "trabalhador na agropecuária", prevista no item 2.2.1 do Decreto 53.831/64, para fins de enquadramento por mera presunção de categoria profissional.”</a:t>
            </a:r>
          </a:p>
          <a:p>
            <a:r>
              <a:rPr lang="pt-BR" sz="2000" b="1" u="sng" dirty="0">
                <a:solidFill>
                  <a:srgbClr val="C00000"/>
                </a:solidFill>
              </a:rPr>
              <a:t>Tema 214 da TNU: </a:t>
            </a:r>
            <a:r>
              <a:rPr lang="pt-BR" sz="2000" dirty="0">
                <a:solidFill>
                  <a:srgbClr val="C00000"/>
                </a:solidFill>
              </a:rPr>
              <a:t>“</a:t>
            </a:r>
            <a:r>
              <a:rPr lang="pt-BR" sz="2000" i="1" dirty="0">
                <a:solidFill>
                  <a:srgbClr val="C00000"/>
                </a:solidFill>
              </a:rPr>
              <a:t>I) O processo de industrialização rudimentar por meio do </a:t>
            </a:r>
            <a:r>
              <a:rPr lang="pt-BR" sz="2000" i="1" dirty="0" err="1">
                <a:solidFill>
                  <a:srgbClr val="C00000"/>
                </a:solidFill>
              </a:rPr>
              <a:t>carvoejamento</a:t>
            </a:r>
            <a:r>
              <a:rPr lang="pt-BR" sz="2000" i="1" dirty="0">
                <a:solidFill>
                  <a:srgbClr val="C00000"/>
                </a:solidFill>
              </a:rPr>
              <a:t> não descaracteriza a condição de segurado especial, como extrativista ou silvicultor, desde que exercido de modo sustentável, nos termos da legislação ambiental; II) O carvoeiro que não se enquadre como extrativista ou silvicultor, limitando-se a adquirir a madeira de terceiros e proceder à sua industrialização, não pode ser considerado segurado especial.”</a:t>
            </a:r>
          </a:p>
          <a:p>
            <a:r>
              <a:rPr lang="pt-BR" sz="2000" b="1" u="sng" dirty="0">
                <a:solidFill>
                  <a:srgbClr val="C00000"/>
                </a:solidFill>
              </a:rPr>
              <a:t>Tema 153 da TNU:</a:t>
            </a:r>
            <a:r>
              <a:rPr lang="pt-BR" sz="2000" dirty="0">
                <a:solidFill>
                  <a:srgbClr val="C00000"/>
                </a:solidFill>
              </a:rPr>
              <a:t> </a:t>
            </a:r>
            <a:r>
              <a:rPr lang="pt-BR" sz="2000" i="1" dirty="0">
                <a:solidFill>
                  <a:srgbClr val="C00000"/>
                </a:solidFill>
              </a:rPr>
              <a:t>“É possível o reconhecimento do tempo de serviço exercido por trabalhador rural registrado em carteira profissional em período anterior à Lei 8.213/91 para efeito de carência, independentemente do recolhimento das contribuições previdenciárias, tendo em vista que o empregador rural, juntamente com as demais fontes previstas na legislação de regência, eram os responsáveis pelo custeio do fundo de assistência e previdência rural (FUNRURAL).”</a:t>
            </a:r>
            <a:endParaRPr lang="en-US" sz="2400" b="1" i="1" u="sng" dirty="0">
              <a:solidFill>
                <a:srgbClr val="C00000"/>
              </a:solidFill>
            </a:endParaRPr>
          </a:p>
        </p:txBody>
      </p:sp>
    </p:spTree>
    <p:extLst>
      <p:ext uri="{BB962C8B-B14F-4D97-AF65-F5344CB8AC3E}">
        <p14:creationId xmlns:p14="http://schemas.microsoft.com/office/powerpoint/2010/main" val="112950768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5632311"/>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1209 do STF:</a:t>
            </a:r>
            <a:r>
              <a:rPr lang="en-US" sz="2400" b="1" dirty="0">
                <a:solidFill>
                  <a:srgbClr val="C00000"/>
                </a:solidFill>
              </a:rPr>
              <a:t> </a:t>
            </a:r>
            <a:r>
              <a:rPr lang="en-US" sz="2400" b="1" i="1" dirty="0">
                <a:solidFill>
                  <a:srgbClr val="C00000"/>
                </a:solidFill>
              </a:rPr>
              <a:t>“</a:t>
            </a:r>
            <a:r>
              <a:rPr lang="pt-BR" sz="2400" i="1" dirty="0">
                <a:solidFill>
                  <a:srgbClr val="C00000"/>
                </a:solidFill>
              </a:rPr>
              <a:t>Recurso extraordinário em que se discute, à luz dos artigos 201, § 1º, e 202, II, da Constituição Federal, a possibilidade de concessão de aposentadoria especial, pelo Regime Geral de Previdência Social (RGPS), ao vigilante que comprove exposição a atividade nociva com risco à integridade física do segurado, considerando-se o disposto no artigo 201, § 1º, da Constituição Federal e as alterações promovidas pela Emenda Constitucional 103/2019.”</a:t>
            </a:r>
            <a:endParaRPr lang="en-US" sz="2400" b="1" i="1" u="sng" dirty="0">
              <a:solidFill>
                <a:srgbClr val="C00000"/>
              </a:solidFill>
            </a:endParaRPr>
          </a:p>
          <a:p>
            <a:r>
              <a:rPr lang="pt-BR" sz="2400" b="1" u="sng" dirty="0">
                <a:solidFill>
                  <a:srgbClr val="C00000"/>
                </a:solidFill>
              </a:rPr>
              <a:t>Tema 998 do STJ: </a:t>
            </a:r>
            <a:r>
              <a:rPr lang="pt-BR" sz="2400" i="1" dirty="0">
                <a:solidFill>
                  <a:srgbClr val="C00000"/>
                </a:solidFill>
              </a:rPr>
              <a:t>“O Segurado que exerce atividades em condições especiais, quando em gozo de auxílio-doença, seja acidentário ou previdenciário, faz jus ao cômputo desse mesmo período como tempo de serviço especial."</a:t>
            </a:r>
            <a:endParaRPr lang="pt-BR" sz="2400"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4446515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4893647"/>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1083 do STJ:</a:t>
            </a:r>
            <a:r>
              <a:rPr lang="en-US" sz="2400" b="1" dirty="0">
                <a:solidFill>
                  <a:srgbClr val="C00000"/>
                </a:solidFill>
              </a:rPr>
              <a:t> </a:t>
            </a:r>
            <a:r>
              <a:rPr lang="en-US" sz="2400" b="1" i="1" dirty="0">
                <a:solidFill>
                  <a:srgbClr val="C00000"/>
                </a:solidFill>
              </a:rPr>
              <a:t>“</a:t>
            </a:r>
            <a:r>
              <a:rPr lang="pt-BR" sz="2400" i="1" dirty="0">
                <a:solidFill>
                  <a:srgbClr val="C00000"/>
                </a:solidFill>
              </a:rPr>
              <a:t>O reconhecimento do exercício de atividade sob condições especiais pela exposição ao agente nocivo ruído, quando constatados diferentes níveis de efeitos sonoros, deve ser aferido por meio do Nível de Exposição Normalizado (NEN). Ausente essa informação, deverá ser adotado como critério o nível máximo de ruído (pico de ruído), desde que perícia técnica judicial comprove a habitualidade e a permanência da exposição ao agente nocivo na produção do bem ou na prestação do serviço.”</a:t>
            </a:r>
            <a:endParaRPr lang="en-US" sz="2400" b="1" i="1" u="sng" dirty="0">
              <a:solidFill>
                <a:srgbClr val="C00000"/>
              </a:solidFill>
            </a:endParaRPr>
          </a:p>
          <a:p>
            <a:endParaRPr lang="pt-BR" sz="2400"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97375392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5632311"/>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287 da TNU: </a:t>
            </a:r>
            <a:r>
              <a:rPr lang="en-US" sz="2400" b="1" i="1" u="sng" dirty="0">
                <a:solidFill>
                  <a:srgbClr val="C00000"/>
                </a:solidFill>
              </a:rPr>
              <a:t>“</a:t>
            </a:r>
            <a:r>
              <a:rPr lang="pt-BR" sz="2400" i="1" dirty="0">
                <a:solidFill>
                  <a:srgbClr val="C00000"/>
                </a:solidFill>
              </a:rPr>
              <a:t>É 1,75 para homem e 1,50 para mulher o fator de conversão em comum do tempo especial laborado com exposição ao amianto, inclusive na superfície, para requerimentos administrativos feitos a partir da edição do Decreto 2.172/1997 (05/03/1997), ainda que seja anterior o período trabalhado com exposição ao agente nocivo.”</a:t>
            </a:r>
            <a:endParaRPr lang="en-US" sz="2400" b="1" i="1" u="sng" dirty="0">
              <a:solidFill>
                <a:srgbClr val="C00000"/>
              </a:solidFill>
            </a:endParaRPr>
          </a:p>
          <a:p>
            <a:r>
              <a:rPr lang="pt-BR" sz="2400" b="1" u="sng" dirty="0">
                <a:solidFill>
                  <a:srgbClr val="C00000"/>
                </a:solidFill>
              </a:rPr>
              <a:t>Tema 282 da TNU:</a:t>
            </a:r>
            <a:r>
              <a:rPr lang="pt-BR" sz="2400" dirty="0">
                <a:solidFill>
                  <a:srgbClr val="C00000"/>
                </a:solidFill>
              </a:rPr>
              <a:t> “</a:t>
            </a:r>
            <a:r>
              <a:rPr lang="pt-BR" sz="2400" i="1" dirty="0">
                <a:solidFill>
                  <a:srgbClr val="C00000"/>
                </a:solidFill>
              </a:rPr>
              <a:t>A atividade de vigia ou de vigilante é considerada especial por equiparação à atividade de guarda prevista no código 2.5.7 do Decreto 53.831/64, até a edição da Lei n. 9.032/1995, independentemente do uso de arma de fogo, desde que haja comprovação da equiparação das condições de trabalho, por qualquer meio de prova.”</a:t>
            </a:r>
            <a:endParaRPr lang="en-US" sz="2400" b="1"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8368575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4893647"/>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278 da TNU: </a:t>
            </a:r>
            <a:r>
              <a:rPr lang="en-US" sz="2400" b="1" i="1" u="sng" dirty="0">
                <a:solidFill>
                  <a:srgbClr val="C00000"/>
                </a:solidFill>
              </a:rPr>
              <a:t>“</a:t>
            </a:r>
            <a:r>
              <a:rPr lang="pt-BR" sz="2400" i="1" dirty="0">
                <a:solidFill>
                  <a:srgbClr val="C00000"/>
                </a:solidFill>
              </a:rPr>
              <a:t>I - O(A) segurado(a) que trabalhava sob condições especiais e passou, sob qualquer condição, para regime previdenciário diverso, tem direito à expedição de certidão desse tempo identificado como especial, discriminado de data a data, ficando a conversão em comum e a contagem recíproca à critério do regime de destino, nos termos do art. 96, IX, da Lei n.º 8.213/1991; II - Na contagem recíproca entre o Regime Geral da Previdência Social - RGPS e o Regime Próprio da União, é possível a conversão de tempo especial em comum, cumprido até o advento da EC n.º 103/2019.”</a:t>
            </a:r>
            <a:endParaRPr lang="en-US" sz="2400" b="1"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28794149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4524315"/>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238 da TNU</a:t>
            </a:r>
            <a:r>
              <a:rPr lang="en-US" sz="2400" b="1" i="1" u="sng" dirty="0">
                <a:solidFill>
                  <a:srgbClr val="C00000"/>
                </a:solidFill>
              </a:rPr>
              <a:t>: </a:t>
            </a:r>
            <a:r>
              <a:rPr lang="en-US" sz="2400" i="1" dirty="0">
                <a:solidFill>
                  <a:srgbClr val="C00000"/>
                </a:solidFill>
              </a:rPr>
              <a:t>“</a:t>
            </a:r>
            <a:r>
              <a:rPr lang="pt-BR" sz="2400" i="1" dirty="0">
                <a:solidFill>
                  <a:srgbClr val="C00000"/>
                </a:solidFill>
              </a:rPr>
              <a:t>Para fins de reconhecimento do tempo especial de serviço dos trabalhadores de serviços gerais em limpeza e higienização de ambientes hospitalares é exigível a prova de exposição aos agentes biológicos previstos sob o código 1.3.2 do quadro anexo ao Decreto nº 53.831/64, que deve ser realizada por meio dos correspondentes laudos técnicos e/ou formulários previdenciários, não se admitindo o reconhecimento por simples enquadramento de categoria profissional.”</a:t>
            </a:r>
            <a:endParaRPr lang="en-US" sz="2400" b="1"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52477576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6124754"/>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000" b="1" u="sng" dirty="0" err="1">
                <a:solidFill>
                  <a:srgbClr val="C00000"/>
                </a:solidFill>
              </a:rPr>
              <a:t>Tema</a:t>
            </a:r>
            <a:r>
              <a:rPr lang="en-US" sz="2000" b="1" u="sng" dirty="0">
                <a:solidFill>
                  <a:srgbClr val="C00000"/>
                </a:solidFill>
              </a:rPr>
              <a:t> 213 da TNU</a:t>
            </a:r>
            <a:r>
              <a:rPr lang="en-US" sz="2000" b="1" i="1" u="sng" dirty="0">
                <a:solidFill>
                  <a:srgbClr val="C00000"/>
                </a:solidFill>
              </a:rPr>
              <a:t>: </a:t>
            </a:r>
            <a:r>
              <a:rPr lang="en-US" sz="2000" i="1" dirty="0">
                <a:solidFill>
                  <a:srgbClr val="C00000"/>
                </a:solidFill>
              </a:rPr>
              <a:t>“</a:t>
            </a:r>
            <a:r>
              <a:rPr lang="pt-BR" sz="2000" i="1" dirty="0">
                <a:solidFill>
                  <a:srgbClr val="C00000"/>
                </a:solidFill>
              </a:rPr>
              <a:t>I - A informação no Perfil </a:t>
            </a:r>
            <a:r>
              <a:rPr lang="pt-BR" sz="2000" i="1" dirty="0" err="1">
                <a:solidFill>
                  <a:srgbClr val="C00000"/>
                </a:solidFill>
              </a:rPr>
              <a:t>Profissiográfico</a:t>
            </a:r>
            <a:r>
              <a:rPr lang="pt-BR" sz="2000" i="1" dirty="0">
                <a:solidFill>
                  <a:srgbClr val="C00000"/>
                </a:solidFill>
              </a:rPr>
              <a:t> Previdenciário (PPP) sobre a existência de equipamento de proteção individual (EPI) eficaz </a:t>
            </a:r>
            <a:r>
              <a:rPr lang="pt-BR" sz="2000" i="1" u="sng" dirty="0">
                <a:solidFill>
                  <a:srgbClr val="C00000"/>
                </a:solidFill>
              </a:rPr>
              <a:t>pode ser fundamentadamente desafiada pelo segurado perante a Justiça Federal, desde que exista impugnação específica do formulário na causa de pedir,</a:t>
            </a:r>
            <a:r>
              <a:rPr lang="pt-BR" sz="2000" i="1" dirty="0">
                <a:solidFill>
                  <a:srgbClr val="C00000"/>
                </a:solidFill>
              </a:rPr>
              <a:t> onde tenham sido motivadamente alegados: (i.) a ausência de adequação ao risco da atividade; (</a:t>
            </a:r>
            <a:r>
              <a:rPr lang="pt-BR" sz="2000" i="1" dirty="0" err="1">
                <a:solidFill>
                  <a:srgbClr val="C00000"/>
                </a:solidFill>
              </a:rPr>
              <a:t>ii</a:t>
            </a:r>
            <a:r>
              <a:rPr lang="pt-BR" sz="2000" i="1" dirty="0">
                <a:solidFill>
                  <a:srgbClr val="C00000"/>
                </a:solidFill>
              </a:rPr>
              <a:t>.) a inexistência ou irregularidade do certificado de conformidade; (</a:t>
            </a:r>
            <a:r>
              <a:rPr lang="pt-BR" sz="2000" i="1" dirty="0" err="1">
                <a:solidFill>
                  <a:srgbClr val="C00000"/>
                </a:solidFill>
              </a:rPr>
              <a:t>iii</a:t>
            </a:r>
            <a:r>
              <a:rPr lang="pt-BR" sz="2000" i="1" dirty="0">
                <a:solidFill>
                  <a:srgbClr val="C00000"/>
                </a:solidFill>
              </a:rPr>
              <a:t>.) o descumprimento das normas de manutenção, substituição e higienização; (</a:t>
            </a:r>
            <a:r>
              <a:rPr lang="pt-BR" sz="2000" i="1" dirty="0" err="1">
                <a:solidFill>
                  <a:srgbClr val="C00000"/>
                </a:solidFill>
              </a:rPr>
              <a:t>iv</a:t>
            </a:r>
            <a:r>
              <a:rPr lang="pt-BR" sz="2000" i="1" dirty="0">
                <a:solidFill>
                  <a:srgbClr val="C00000"/>
                </a:solidFill>
              </a:rPr>
              <a:t>.) a ausência ou insuficiência de orientação e treinamento sobre o uso o uso adequado, guarda e conservação; ou (v.) qualquer outro motivo capaz de conduzir à conclusão da ineficácia do EPI. II - Considerando que o Equipamento de Proteção Individual (EPI) apenas obsta a concessão do reconhecimento do trabalho em condições especiais quando for realmente capaz de neutralizar o agente nocivo, havendo divergência real ou dúvida razoável sobre a sua real eficácia, provocadas por impugnação fundamentada e consistente do segurado, o período trabalhado deverá ser reconhecido como especial.”</a:t>
            </a:r>
            <a:endParaRPr lang="en-US" sz="2400" b="1"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85498007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676656"/>
            <a:ext cx="8092440" cy="5632311"/>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en-US" sz="2400" b="1" u="sng" dirty="0" err="1">
                <a:solidFill>
                  <a:srgbClr val="C00000"/>
                </a:solidFill>
              </a:rPr>
              <a:t>Tema</a:t>
            </a:r>
            <a:r>
              <a:rPr lang="en-US" sz="2400" b="1" u="sng" dirty="0">
                <a:solidFill>
                  <a:srgbClr val="C00000"/>
                </a:solidFill>
              </a:rPr>
              <a:t> 211 da TNU</a:t>
            </a:r>
            <a:r>
              <a:rPr lang="en-US" sz="2400" b="1" i="1" u="sng" dirty="0">
                <a:solidFill>
                  <a:srgbClr val="C00000"/>
                </a:solidFill>
              </a:rPr>
              <a:t>: </a:t>
            </a:r>
            <a:r>
              <a:rPr lang="en-US" sz="2400" i="1" dirty="0">
                <a:solidFill>
                  <a:srgbClr val="C00000"/>
                </a:solidFill>
              </a:rPr>
              <a:t>“</a:t>
            </a:r>
            <a:r>
              <a:rPr lang="pt-BR" sz="2400" i="1" dirty="0">
                <a:solidFill>
                  <a:srgbClr val="C00000"/>
                </a:solidFill>
              </a:rPr>
              <a:t>Para aplicação do artigo 57, §3.º, da Lei n.º 8.213/91 a agentes biológicos, exige-se a probabilidade da exposição ocupacional, avaliando-se, de acordo com a </a:t>
            </a:r>
            <a:r>
              <a:rPr lang="pt-BR" sz="2400" i="1" dirty="0" err="1">
                <a:solidFill>
                  <a:srgbClr val="C00000"/>
                </a:solidFill>
              </a:rPr>
              <a:t>profissiografia</a:t>
            </a:r>
            <a:r>
              <a:rPr lang="pt-BR" sz="2400" i="1" dirty="0">
                <a:solidFill>
                  <a:srgbClr val="C00000"/>
                </a:solidFill>
              </a:rPr>
              <a:t>, o seu caráter indissociável da produção do bem ou da prestação do serviço, independente de tempo mínimo de exposição durante a jornada.”</a:t>
            </a:r>
          </a:p>
          <a:p>
            <a:r>
              <a:rPr lang="pt-BR" sz="2400" b="1" u="sng" dirty="0">
                <a:solidFill>
                  <a:srgbClr val="C00000"/>
                </a:solidFill>
              </a:rPr>
              <a:t>Tema 210 da TNU: </a:t>
            </a:r>
            <a:r>
              <a:rPr lang="pt-BR" sz="2400" b="1" i="1" u="sng" dirty="0">
                <a:solidFill>
                  <a:srgbClr val="C00000"/>
                </a:solidFill>
              </a:rPr>
              <a:t>“</a:t>
            </a:r>
            <a:r>
              <a:rPr lang="pt-BR" sz="2400" i="1" dirty="0">
                <a:solidFill>
                  <a:srgbClr val="C00000"/>
                </a:solidFill>
              </a:rPr>
              <a:t>Para aplicação do artigo 57, §3.º, da Lei n.º 8.213/91 à tensão elétrica superior a 250 V, exige-se a probabilidade da exposição ocupacional, avaliando-se, de acordo com a </a:t>
            </a:r>
            <a:r>
              <a:rPr lang="pt-BR" sz="2400" i="1" dirty="0" err="1">
                <a:solidFill>
                  <a:srgbClr val="C00000"/>
                </a:solidFill>
              </a:rPr>
              <a:t>profissiografia</a:t>
            </a:r>
            <a:r>
              <a:rPr lang="pt-BR" sz="2400" i="1" dirty="0">
                <a:solidFill>
                  <a:srgbClr val="C00000"/>
                </a:solidFill>
              </a:rPr>
              <a:t>, o seu caráter indissociável da produção do bem ou da prestação do serviço, independente de tempo mínimo de exposição durante a jornada.”</a:t>
            </a:r>
            <a:endParaRPr lang="en-US" sz="2400" b="1" i="1" u="sng" dirty="0">
              <a:solidFill>
                <a:srgbClr val="C00000"/>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4484810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487025"/>
            <a:ext cx="8092440" cy="6370975"/>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pt-BR" sz="2400" b="1" u="sng" dirty="0">
                <a:solidFill>
                  <a:srgbClr val="C00000"/>
                </a:solidFill>
              </a:rPr>
              <a:t>Tema 208 da TNU: </a:t>
            </a:r>
            <a:r>
              <a:rPr lang="pt-BR" sz="2400" b="1" i="1" u="sng" dirty="0">
                <a:solidFill>
                  <a:srgbClr val="C00000"/>
                </a:solidFill>
              </a:rPr>
              <a:t>“</a:t>
            </a:r>
            <a:r>
              <a:rPr lang="pt-BR" sz="2400" i="1" dirty="0">
                <a:solidFill>
                  <a:srgbClr val="C00000"/>
                </a:solidFill>
              </a:rPr>
              <a:t>1. Para a validade do Perfil </a:t>
            </a:r>
            <a:r>
              <a:rPr lang="pt-BR" sz="2400" i="1" dirty="0" err="1">
                <a:solidFill>
                  <a:srgbClr val="C00000"/>
                </a:solidFill>
              </a:rPr>
              <a:t>Profissiográfico</a:t>
            </a:r>
            <a:r>
              <a:rPr lang="pt-BR" sz="2400" i="1" dirty="0">
                <a:solidFill>
                  <a:srgbClr val="C00000"/>
                </a:solidFill>
              </a:rPr>
              <a:t> Previdenciário (PPP) como prova do tempo trabalhado em condições especiais nos períodos em que há exigência de preenchimento do formulário com base em Laudo Técnico das Condições Ambientais de Trabalho (LTCAT), é necessária a indicação do responsável técnico pelos registros ambientais para a totalidade dos períodos informados, sendo dispensada a informação sobre monitoração biológica. 2. A ausência total ou parcial da indicação no PPP pode ser suprida pela apresentação de LTCAT ou por elementos técnicos equivalentes, cujas informações podem ser estendidas para período anterior ou posterior à sua elaboração, desde que acompanhados da declaração do empregador ou comprovada por outro meio a inexistência de alteração no ambiente de trabalho ou em sua organização ao longo do tempo.”</a:t>
            </a:r>
            <a:endParaRPr lang="en-US" sz="2400" b="1" u="sng" dirty="0">
              <a:solidFill>
                <a:schemeClr val="accent1">
                  <a:lumMod val="75000"/>
                </a:schemeClr>
              </a:solidFill>
            </a:endParaRPr>
          </a:p>
        </p:txBody>
      </p:sp>
    </p:spTree>
    <p:extLst>
      <p:ext uri="{BB962C8B-B14F-4D97-AF65-F5344CB8AC3E}">
        <p14:creationId xmlns:p14="http://schemas.microsoft.com/office/powerpoint/2010/main" val="300220657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487025"/>
            <a:ext cx="8092440" cy="6001643"/>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pt-BR" sz="2400" b="1" u="sng" dirty="0">
                <a:solidFill>
                  <a:srgbClr val="C00000"/>
                </a:solidFill>
              </a:rPr>
              <a:t>Tema 205 da TNU: </a:t>
            </a:r>
            <a:r>
              <a:rPr lang="pt-BR" sz="2400" b="1" i="1" u="sng" dirty="0">
                <a:solidFill>
                  <a:srgbClr val="C00000"/>
                </a:solidFill>
              </a:rPr>
              <a:t>“</a:t>
            </a:r>
            <a:r>
              <a:rPr lang="pt-BR" sz="2400" i="1" dirty="0">
                <a:solidFill>
                  <a:srgbClr val="C00000"/>
                </a:solidFill>
              </a:rPr>
              <a:t>a) para reconhecimento da natureza especial de tempo laborado em exposição a agentes biológicos não é necessário o desenvolvimento de uma das atividades arroladas nos Decretos de regência, sendo referido rol meramente exemplificativo; b) entretanto, é necessária a comprovação em concreto do risco de exposição a </a:t>
            </a:r>
            <a:r>
              <a:rPr lang="pt-BR" sz="2400" i="1" dirty="0" err="1">
                <a:solidFill>
                  <a:srgbClr val="C00000"/>
                </a:solidFill>
              </a:rPr>
              <a:t>microorganismos</a:t>
            </a:r>
            <a:r>
              <a:rPr lang="pt-BR" sz="2400" i="1" dirty="0">
                <a:solidFill>
                  <a:srgbClr val="C00000"/>
                </a:solidFill>
              </a:rPr>
              <a:t> ou parasitas infectocontagiosos, ou ainda suas toxinas, em medida denotativa de que o risco de contaminação em seu ambiente de trabalho era superior ao risco em geral, devendo, ainda, ser avaliado, de acordo com a </a:t>
            </a:r>
            <a:r>
              <a:rPr lang="pt-BR" sz="2400" i="1" dirty="0" err="1">
                <a:solidFill>
                  <a:srgbClr val="C00000"/>
                </a:solidFill>
              </a:rPr>
              <a:t>profissiografia</a:t>
            </a:r>
            <a:r>
              <a:rPr lang="pt-BR" sz="2400" i="1" dirty="0">
                <a:solidFill>
                  <a:srgbClr val="C00000"/>
                </a:solidFill>
              </a:rPr>
              <a:t>, se tal exposição tem um caráter indissociável da produção do bem ou da prestação do serviço, independentemente de tempo mínimo de exposição durante a jornada (Tema 211/TNU).”</a:t>
            </a:r>
            <a:endParaRPr lang="en-US" sz="2400" b="1" i="1" u="sng" dirty="0">
              <a:solidFill>
                <a:srgbClr val="C00000"/>
              </a:solidFill>
            </a:endParaRPr>
          </a:p>
        </p:txBody>
      </p:sp>
    </p:spTree>
    <p:extLst>
      <p:ext uri="{BB962C8B-B14F-4D97-AF65-F5344CB8AC3E}">
        <p14:creationId xmlns:p14="http://schemas.microsoft.com/office/powerpoint/2010/main" val="38063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alpha val="19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5570756"/>
          </a:xfrm>
          <a:prstGeom prst="rect">
            <a:avLst/>
          </a:prstGeom>
        </p:spPr>
        <p:txBody>
          <a:bodyPr wrap="square">
            <a:spAutoFit/>
          </a:bodyPr>
          <a:lstStyle/>
          <a:p>
            <a:r>
              <a:rPr lang="en-US" sz="2400" b="1" u="sng" dirty="0">
                <a:solidFill>
                  <a:schemeClr val="accent1">
                    <a:lumMod val="75000"/>
                  </a:schemeClr>
                </a:solidFill>
              </a:rPr>
              <a:t>1) APOSENTADORIA PROGRAMADA</a:t>
            </a:r>
          </a:p>
          <a:p>
            <a:r>
              <a:rPr lang="en-US" sz="2400" b="1" dirty="0">
                <a:solidFill>
                  <a:schemeClr val="accent1">
                    <a:lumMod val="75000"/>
                  </a:schemeClr>
                </a:solidFill>
              </a:rPr>
              <a:t>	</a:t>
            </a:r>
            <a:r>
              <a:rPr lang="en-US" sz="2000" b="1" u="sng" dirty="0">
                <a:solidFill>
                  <a:schemeClr val="accent1">
                    <a:lumMod val="75000"/>
                  </a:schemeClr>
                </a:solidFill>
              </a:rPr>
              <a:t>*</a:t>
            </a:r>
            <a:r>
              <a:rPr lang="en-US" sz="2000" b="1" u="sng" dirty="0" err="1">
                <a:solidFill>
                  <a:schemeClr val="accent1">
                    <a:lumMod val="75000"/>
                  </a:schemeClr>
                </a:solidFill>
              </a:rPr>
              <a:t>Aposentadoria</a:t>
            </a:r>
            <a:r>
              <a:rPr lang="en-US" sz="2000" b="1" u="sng" dirty="0">
                <a:solidFill>
                  <a:schemeClr val="accent1">
                    <a:lumMod val="75000"/>
                  </a:schemeClr>
                </a:solidFill>
              </a:rPr>
              <a:t> </a:t>
            </a:r>
            <a:r>
              <a:rPr lang="en-US" sz="2000" b="1" u="sng" dirty="0" err="1">
                <a:solidFill>
                  <a:schemeClr val="accent1">
                    <a:lumMod val="75000"/>
                  </a:schemeClr>
                </a:solidFill>
              </a:rPr>
              <a:t>programada</a:t>
            </a:r>
            <a:r>
              <a:rPr lang="en-US" sz="2000" b="1" u="sng" dirty="0">
                <a:solidFill>
                  <a:schemeClr val="accent1">
                    <a:lumMod val="75000"/>
                  </a:schemeClr>
                </a:solidFill>
              </a:rPr>
              <a:t> do professor</a:t>
            </a:r>
          </a:p>
          <a:p>
            <a:endParaRPr lang="en-US" sz="2400" b="1" u="sng" dirty="0">
              <a:solidFill>
                <a:schemeClr val="accent1">
                  <a:lumMod val="75000"/>
                </a:schemeClr>
              </a:solidFill>
            </a:endParaRPr>
          </a:p>
          <a:p>
            <a:r>
              <a:rPr lang="en-US" sz="2400" b="1" u="sng" dirty="0">
                <a:solidFill>
                  <a:schemeClr val="accent1">
                    <a:lumMod val="75000"/>
                  </a:schemeClr>
                </a:solidFill>
              </a:rPr>
              <a:t>2) APOSENTADORIA POR TEMPO DE CONTRIBUIÇÃO</a:t>
            </a:r>
          </a:p>
          <a:p>
            <a:r>
              <a:rPr lang="en-US" sz="2400" b="1" dirty="0">
                <a:solidFill>
                  <a:schemeClr val="accent1">
                    <a:lumMod val="75000"/>
                  </a:schemeClr>
                </a:solidFill>
              </a:rPr>
              <a:t>	</a:t>
            </a:r>
            <a:r>
              <a:rPr lang="en-US" sz="2000" b="1" u="sng" dirty="0">
                <a:solidFill>
                  <a:schemeClr val="accent1">
                    <a:lumMod val="75000"/>
                  </a:schemeClr>
                </a:solidFill>
              </a:rPr>
              <a:t>*</a:t>
            </a:r>
            <a:r>
              <a:rPr lang="en-US" sz="2000" b="1" u="sng" dirty="0" err="1">
                <a:solidFill>
                  <a:schemeClr val="accent1">
                    <a:lumMod val="75000"/>
                  </a:schemeClr>
                </a:solidFill>
              </a:rPr>
              <a:t>Aposentadoria</a:t>
            </a:r>
            <a:r>
              <a:rPr lang="en-US" sz="2000" b="1" u="sng" dirty="0">
                <a:solidFill>
                  <a:schemeClr val="accent1">
                    <a:lumMod val="75000"/>
                  </a:schemeClr>
                </a:solidFill>
              </a:rPr>
              <a:t> do professor (B57)</a:t>
            </a:r>
          </a:p>
          <a:p>
            <a:r>
              <a:rPr lang="en-US" sz="2000" b="1" dirty="0">
                <a:solidFill>
                  <a:schemeClr val="accent1">
                    <a:lumMod val="75000"/>
                  </a:schemeClr>
                </a:solidFill>
              </a:rPr>
              <a:t>	</a:t>
            </a:r>
            <a:r>
              <a:rPr lang="en-US" sz="2000" b="1" u="sng" dirty="0">
                <a:solidFill>
                  <a:schemeClr val="accent1">
                    <a:lumMod val="75000"/>
                  </a:schemeClr>
                </a:solidFill>
              </a:rPr>
              <a:t>*</a:t>
            </a:r>
            <a:r>
              <a:rPr lang="en-US" sz="2000" b="1" u="sng" dirty="0" err="1">
                <a:solidFill>
                  <a:schemeClr val="accent1">
                    <a:lumMod val="75000"/>
                  </a:schemeClr>
                </a:solidFill>
              </a:rPr>
              <a:t>Aposentadoria</a:t>
            </a:r>
            <a:r>
              <a:rPr lang="en-US" sz="2000" b="1" u="sng" dirty="0">
                <a:solidFill>
                  <a:schemeClr val="accent1">
                    <a:lumMod val="75000"/>
                  </a:schemeClr>
                </a:solidFill>
              </a:rPr>
              <a:t> </a:t>
            </a:r>
            <a:r>
              <a:rPr lang="en-US" sz="2000" b="1" u="sng" dirty="0" err="1">
                <a:solidFill>
                  <a:schemeClr val="accent1">
                    <a:lumMod val="75000"/>
                  </a:schemeClr>
                </a:solidFill>
              </a:rPr>
              <a:t>proporcional</a:t>
            </a:r>
            <a:endParaRPr lang="en-US" sz="2400" b="1" u="sng" dirty="0">
              <a:solidFill>
                <a:schemeClr val="accent1">
                  <a:lumMod val="75000"/>
                </a:schemeClr>
              </a:solidFill>
            </a:endParaRPr>
          </a:p>
          <a:p>
            <a:endParaRPr lang="en-US" sz="2400" b="1" u="sng" dirty="0">
              <a:solidFill>
                <a:schemeClr val="accent1">
                  <a:lumMod val="75000"/>
                </a:schemeClr>
              </a:solidFill>
            </a:endParaRPr>
          </a:p>
          <a:p>
            <a:r>
              <a:rPr lang="en-US" sz="2400" b="1" u="sng" dirty="0">
                <a:solidFill>
                  <a:schemeClr val="accent1">
                    <a:lumMod val="75000"/>
                  </a:schemeClr>
                </a:solidFill>
              </a:rPr>
              <a:t>3) APOSENTADORIA POR IDADE</a:t>
            </a:r>
          </a:p>
          <a:p>
            <a:endParaRPr lang="en-US" sz="2400" b="1" u="sng" dirty="0">
              <a:solidFill>
                <a:schemeClr val="accent1">
                  <a:lumMod val="75000"/>
                </a:schemeClr>
              </a:solidFill>
            </a:endParaRPr>
          </a:p>
          <a:p>
            <a:r>
              <a:rPr lang="en-US" sz="2400" b="1" u="sng" dirty="0">
                <a:solidFill>
                  <a:schemeClr val="accent1">
                    <a:lumMod val="75000"/>
                  </a:schemeClr>
                </a:solidFill>
              </a:rPr>
              <a:t>4) APOSENTADORIA ESPECIAL</a:t>
            </a:r>
          </a:p>
          <a:p>
            <a:endParaRPr lang="en-US" sz="2400" b="1" u="sng" dirty="0">
              <a:solidFill>
                <a:schemeClr val="accent1">
                  <a:lumMod val="75000"/>
                </a:schemeClr>
              </a:solidFill>
            </a:endParaRPr>
          </a:p>
          <a:p>
            <a:r>
              <a:rPr lang="en-US" sz="2400" b="1" u="sng" dirty="0">
                <a:solidFill>
                  <a:schemeClr val="accent1">
                    <a:lumMod val="75000"/>
                  </a:schemeClr>
                </a:solidFill>
              </a:rPr>
              <a:t>5) APOSENTADORIA DA PESSOA COM DEFICIÊNCIA</a:t>
            </a:r>
          </a:p>
          <a:p>
            <a:endParaRPr lang="en-US" sz="2400" b="1" u="sng" dirty="0">
              <a:solidFill>
                <a:schemeClr val="accent1">
                  <a:lumMod val="75000"/>
                </a:schemeClr>
              </a:solidFill>
            </a:endParaRPr>
          </a:p>
          <a:p>
            <a:r>
              <a:rPr lang="en-US" sz="2400" b="1" u="sng" dirty="0">
                <a:solidFill>
                  <a:schemeClr val="accent1">
                    <a:lumMod val="75000"/>
                  </a:schemeClr>
                </a:solidFill>
              </a:rPr>
              <a:t>6) APOSENTADORIA POR INCAPACIDADE PERMANENTE (INVALIDEZ) – NÃO PROGRAMÁVEL</a:t>
            </a:r>
          </a:p>
        </p:txBody>
      </p:sp>
    </p:spTree>
    <p:extLst>
      <p:ext uri="{BB962C8B-B14F-4D97-AF65-F5344CB8AC3E}">
        <p14:creationId xmlns:p14="http://schemas.microsoft.com/office/powerpoint/2010/main" val="94215597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487025"/>
            <a:ext cx="8092440" cy="5262979"/>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pt-BR" sz="2400" b="1" u="sng" dirty="0">
                <a:solidFill>
                  <a:srgbClr val="C00000"/>
                </a:solidFill>
              </a:rPr>
              <a:t>Tema 198 da TNU: </a:t>
            </a:r>
            <a:r>
              <a:rPr lang="pt-BR" sz="2400" b="1" i="1" u="sng" dirty="0">
                <a:solidFill>
                  <a:srgbClr val="C00000"/>
                </a:solidFill>
              </a:rPr>
              <a:t>“</a:t>
            </a:r>
            <a:r>
              <a:rPr lang="pt-BR" sz="2400" i="1" dirty="0">
                <a:solidFill>
                  <a:srgbClr val="C00000"/>
                </a:solidFill>
              </a:rPr>
              <a:t>No período anterior a 29/04/1995, é possível fazer-se a qualificação do tempo de serviço como especial a partir do emprego da analogia, em relação às ocupações previstas no Decreto n.º 53.831/64 e no Decreto n.º 83.080/79. Nesse caso, necessário que o órgão julgador justifique a semelhança entre a atividade do segurado e a atividade paradigma, prevista nos aludidos decretos, de modo a concluir que são exercidas nas mesmas condições de insalubridade, periculosidade ou </a:t>
            </a:r>
            <a:r>
              <a:rPr lang="pt-BR" sz="2400" i="1" dirty="0" err="1">
                <a:solidFill>
                  <a:srgbClr val="C00000"/>
                </a:solidFill>
              </a:rPr>
              <a:t>penosidade</a:t>
            </a:r>
            <a:r>
              <a:rPr lang="pt-BR" sz="2400" i="1" dirty="0">
                <a:solidFill>
                  <a:srgbClr val="C00000"/>
                </a:solidFill>
              </a:rPr>
              <a:t>. A necessidade de prova pericial, ou não, de que a atividade do segurado é exercida em condições tais que admitam a equiparação deve ser decidida no caso concreto.”</a:t>
            </a:r>
            <a:endParaRPr lang="en-US" sz="2400" b="1" i="1" u="sng" dirty="0">
              <a:solidFill>
                <a:srgbClr val="C00000"/>
              </a:solidFill>
            </a:endParaRPr>
          </a:p>
        </p:txBody>
      </p:sp>
    </p:spTree>
    <p:extLst>
      <p:ext uri="{BB962C8B-B14F-4D97-AF65-F5344CB8AC3E}">
        <p14:creationId xmlns:p14="http://schemas.microsoft.com/office/powerpoint/2010/main" val="91193579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256032" y="487025"/>
            <a:ext cx="8092440" cy="4893647"/>
          </a:xfrm>
          <a:prstGeom prst="rect">
            <a:avLst/>
          </a:prstGeom>
        </p:spPr>
        <p:txBody>
          <a:bodyPr wrap="square">
            <a:spAutoFit/>
          </a:bodyPr>
          <a:lstStyle/>
          <a:p>
            <a:r>
              <a:rPr lang="pt-BR" sz="2400" b="1" u="sng" dirty="0">
                <a:solidFill>
                  <a:srgbClr val="C00000"/>
                </a:solidFill>
              </a:rPr>
              <a:t>A JURISPRUDÊNCIA SOBRE APOSENTADORIAS ESPECIAIS</a:t>
            </a:r>
            <a:endParaRPr lang="pt-BR" sz="2400" dirty="0">
              <a:solidFill>
                <a:srgbClr val="C00000"/>
              </a:solidFill>
            </a:endParaRPr>
          </a:p>
          <a:p>
            <a:endParaRPr lang="en-US" sz="2400" b="1" u="sng" dirty="0">
              <a:solidFill>
                <a:srgbClr val="C00000"/>
              </a:solidFill>
            </a:endParaRPr>
          </a:p>
          <a:p>
            <a:r>
              <a:rPr lang="pt-BR" sz="2400" b="1" u="sng" dirty="0">
                <a:solidFill>
                  <a:srgbClr val="C00000"/>
                </a:solidFill>
              </a:rPr>
              <a:t>Tema 188 da TNU: </a:t>
            </a:r>
            <a:r>
              <a:rPr lang="pt-BR" sz="2400" b="1" i="1" u="sng" dirty="0">
                <a:solidFill>
                  <a:srgbClr val="C00000"/>
                </a:solidFill>
              </a:rPr>
              <a:t>“</a:t>
            </a:r>
            <a:r>
              <a:rPr lang="pt-BR" sz="2400" i="1" dirty="0">
                <a:solidFill>
                  <a:srgbClr val="C00000"/>
                </a:solidFill>
              </a:rPr>
              <a:t>Após 03/12/1998, para o segurado contribuinte individual, não é possível o reconhecimento de atividade especial em virtude da falta de utilização de equipamento de proteção individual (EPI) eficaz, salvo nas hipóteses de: (a) exposição ao agente físico ruído acima dos limites legais; (b) exposição a agentes nocivos reconhecidamente cancerígenos, constantes do Grupo 1 da lista da LINACH; ou (c) demonstração com fundamento técnico de inexistência, no caso concreto, de EPI apto a elidir a nocividade da exposição ao agente agressivo a que se submeteu o segurado.”</a:t>
            </a:r>
            <a:endParaRPr lang="en-US" sz="2400" b="1" i="1" u="sng" dirty="0">
              <a:solidFill>
                <a:srgbClr val="C00000"/>
              </a:solidFill>
            </a:endParaRPr>
          </a:p>
        </p:txBody>
      </p:sp>
    </p:spTree>
    <p:extLst>
      <p:ext uri="{BB962C8B-B14F-4D97-AF65-F5344CB8AC3E}">
        <p14:creationId xmlns:p14="http://schemas.microsoft.com/office/powerpoint/2010/main" val="375935287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6740307"/>
          </a:xfrm>
          <a:prstGeom prst="rect">
            <a:avLst/>
          </a:prstGeom>
        </p:spPr>
        <p:txBody>
          <a:bodyPr wrap="square">
            <a:spAutoFit/>
          </a:bodyPr>
          <a:lstStyle/>
          <a:p>
            <a:r>
              <a:rPr lang="pt-BR" sz="2400" b="1" u="sng" dirty="0">
                <a:solidFill>
                  <a:schemeClr val="accent1">
                    <a:lumMod val="75000"/>
                  </a:schemeClr>
                </a:solidFill>
              </a:rPr>
              <a:t>A JURISPRUDÊNCIA SOBRE APOSENTADORIAS ESPECIAIS</a:t>
            </a:r>
            <a:endParaRPr lang="pt-BR" sz="2400" dirty="0"/>
          </a:p>
          <a:p>
            <a:endParaRPr lang="en-US" sz="2400" b="1" u="sng" dirty="0">
              <a:solidFill>
                <a:schemeClr val="accent1">
                  <a:lumMod val="75000"/>
                </a:schemeClr>
              </a:solidFill>
            </a:endParaRPr>
          </a:p>
          <a:p>
            <a:r>
              <a:rPr lang="en-US" sz="2400" b="1" u="sng" dirty="0" err="1">
                <a:solidFill>
                  <a:schemeClr val="accent1">
                    <a:lumMod val="75000"/>
                  </a:schemeClr>
                </a:solidFill>
              </a:rPr>
              <a:t>Tema</a:t>
            </a:r>
            <a:r>
              <a:rPr lang="en-US" sz="2400" b="1" u="sng" dirty="0">
                <a:solidFill>
                  <a:schemeClr val="accent1">
                    <a:lumMod val="75000"/>
                  </a:schemeClr>
                </a:solidFill>
              </a:rPr>
              <a:t> 174 da TNU (</a:t>
            </a:r>
            <a:r>
              <a:rPr lang="en-US" sz="2400" b="1" u="sng" dirty="0" err="1">
                <a:solidFill>
                  <a:schemeClr val="accent1">
                    <a:lumMod val="75000"/>
                  </a:schemeClr>
                </a:solidFill>
              </a:rPr>
              <a:t>revisada</a:t>
            </a:r>
            <a:r>
              <a:rPr lang="en-US" sz="2400" b="1" u="sng" dirty="0">
                <a:solidFill>
                  <a:schemeClr val="accent1">
                    <a:lumMod val="75000"/>
                  </a:schemeClr>
                </a:solidFill>
              </a:rPr>
              <a:t> </a:t>
            </a:r>
            <a:r>
              <a:rPr lang="en-US" sz="2400" b="1" u="sng" dirty="0" err="1">
                <a:solidFill>
                  <a:schemeClr val="accent1">
                    <a:lumMod val="75000"/>
                  </a:schemeClr>
                </a:solidFill>
              </a:rPr>
              <a:t>em</a:t>
            </a:r>
            <a:r>
              <a:rPr lang="en-US" sz="2400" b="1" u="sng" dirty="0">
                <a:solidFill>
                  <a:schemeClr val="accent1">
                    <a:lumMod val="75000"/>
                  </a:schemeClr>
                </a:solidFill>
              </a:rPr>
              <a:t> 2019):</a:t>
            </a:r>
          </a:p>
          <a:p>
            <a:endParaRPr lang="en-US" sz="2400" b="1" u="sng" dirty="0">
              <a:solidFill>
                <a:schemeClr val="accent1">
                  <a:lumMod val="75000"/>
                </a:schemeClr>
              </a:solidFill>
            </a:endParaRPr>
          </a:p>
          <a:p>
            <a:r>
              <a:rPr lang="pt-BR" sz="2400" dirty="0">
                <a:solidFill>
                  <a:srgbClr val="C00000"/>
                </a:solidFill>
              </a:rPr>
              <a:t>(a) "A partir de 19 de novembro de 2003, para a aferição de ruído contínuo ou intermitente, é obrigatória a utilização das metodologias contidas na NHO-01 da FUNDACENTRO </a:t>
            </a:r>
            <a:r>
              <a:rPr lang="pt-BR" sz="2400" b="1" u="sng" dirty="0">
                <a:solidFill>
                  <a:srgbClr val="C00000"/>
                </a:solidFill>
              </a:rPr>
              <a:t>ou </a:t>
            </a:r>
            <a:r>
              <a:rPr lang="pt-BR" sz="2400" dirty="0">
                <a:solidFill>
                  <a:srgbClr val="C00000"/>
                </a:solidFill>
              </a:rPr>
              <a:t>na NR-15, que reflitam a medição de exposição durante toda a jornada de trabalho, </a:t>
            </a:r>
            <a:r>
              <a:rPr lang="pt-BR" sz="2400" b="1" u="sng" dirty="0">
                <a:solidFill>
                  <a:srgbClr val="C00000"/>
                </a:solidFill>
              </a:rPr>
              <a:t>vedada a medição pontual</a:t>
            </a:r>
            <a:r>
              <a:rPr lang="pt-BR" sz="2400" dirty="0">
                <a:solidFill>
                  <a:srgbClr val="C00000"/>
                </a:solidFill>
              </a:rPr>
              <a:t>, devendo constar do Perfil </a:t>
            </a:r>
            <a:r>
              <a:rPr lang="pt-BR" sz="2400" dirty="0" err="1">
                <a:solidFill>
                  <a:srgbClr val="C00000"/>
                </a:solidFill>
              </a:rPr>
              <a:t>Profissiográfico</a:t>
            </a:r>
            <a:r>
              <a:rPr lang="pt-BR" sz="2400" dirty="0">
                <a:solidFill>
                  <a:srgbClr val="C00000"/>
                </a:solidFill>
              </a:rPr>
              <a:t> Previdenciário (PPP) a técnica utilizada e a respectiva norma"; (b) "Em caso de omissão ou dúvida quanto à indicação da metodologia empregada para aferição da exposição nociva ao agente ruído, o PPP não deve ser admitido como prova da especialidade, devendo ser apresentado o respectivo laudo técnico (LTCAT), para fins de demonstrar a técnica utilizada na medição, bem como a respectiva norma.”</a:t>
            </a:r>
            <a:endParaRPr lang="en-US" sz="2400" b="1" u="sng" dirty="0">
              <a:solidFill>
                <a:srgbClr val="C00000"/>
              </a:solidFill>
            </a:endParaRPr>
          </a:p>
          <a:p>
            <a:endParaRPr lang="en-US" sz="2400" b="1" u="sng" dirty="0">
              <a:solidFill>
                <a:schemeClr val="accent1">
                  <a:lumMod val="75000"/>
                </a:schemeClr>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20121219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92D050">
            <a:alpha val="13000"/>
          </a:srgbClr>
        </a:solidFill>
        <a:effectLst/>
      </p:bgPr>
    </p:bg>
    <p:spTree>
      <p:nvGrpSpPr>
        <p:cNvPr id="1" name=""/>
        <p:cNvGrpSpPr/>
        <p:nvPr/>
      </p:nvGrpSpPr>
      <p:grpSpPr>
        <a:xfrm>
          <a:off x="0" y="0"/>
          <a:ext cx="0" cy="0"/>
          <a:chOff x="0" y="0"/>
          <a:chExt cx="0" cy="0"/>
        </a:xfrm>
      </p:grpSpPr>
      <p:sp>
        <p:nvSpPr>
          <p:cNvPr id="2" name="Retângulo 1"/>
          <p:cNvSpPr/>
          <p:nvPr/>
        </p:nvSpPr>
        <p:spPr>
          <a:xfrm>
            <a:off x="384048" y="658368"/>
            <a:ext cx="8092440" cy="6370975"/>
          </a:xfrm>
          <a:prstGeom prst="rect">
            <a:avLst/>
          </a:prstGeom>
        </p:spPr>
        <p:txBody>
          <a:bodyPr wrap="square">
            <a:spAutoFit/>
          </a:bodyPr>
          <a:lstStyle/>
          <a:p>
            <a:r>
              <a:rPr lang="pt-BR" sz="2400" b="1" u="sng" dirty="0">
                <a:solidFill>
                  <a:schemeClr val="accent1">
                    <a:lumMod val="75000"/>
                  </a:schemeClr>
                </a:solidFill>
              </a:rPr>
              <a:t>A JURISPRUDÊNCIA SOBRE APOSENTADORIAS ESPECIAIS</a:t>
            </a:r>
            <a:endParaRPr lang="pt-BR" sz="2400" dirty="0"/>
          </a:p>
          <a:p>
            <a:endParaRPr lang="en-US" sz="2400" b="1" u="sng" dirty="0">
              <a:solidFill>
                <a:schemeClr val="accent1">
                  <a:lumMod val="75000"/>
                </a:schemeClr>
              </a:solidFill>
            </a:endParaRPr>
          </a:p>
          <a:p>
            <a:r>
              <a:rPr lang="en-US" sz="2400" b="1" u="sng" dirty="0" err="1">
                <a:solidFill>
                  <a:schemeClr val="accent1">
                    <a:lumMod val="75000"/>
                  </a:schemeClr>
                </a:solidFill>
              </a:rPr>
              <a:t>Tema</a:t>
            </a:r>
            <a:r>
              <a:rPr lang="en-US" sz="2400" b="1" u="sng" dirty="0">
                <a:solidFill>
                  <a:schemeClr val="accent1">
                    <a:lumMod val="75000"/>
                  </a:schemeClr>
                </a:solidFill>
              </a:rPr>
              <a:t> 170 da TNU: </a:t>
            </a:r>
            <a:r>
              <a:rPr lang="pt-BR" sz="2400" i="1" dirty="0">
                <a:solidFill>
                  <a:srgbClr val="C00000"/>
                </a:solidFill>
              </a:rPr>
              <a:t>"A redação do art. 68, § 4º, do Decreto 3.048/99 dada pelo Decreto 8.123/2013 pode ser aplicada na avaliação de tempo especial de períodos a ele anteriores, incluindo-se, para qualquer período: (1) desnecessidade de avaliação quantitativa; e (2) ausência de descaracterização pela existência de EPI“</a:t>
            </a:r>
          </a:p>
          <a:p>
            <a:r>
              <a:rPr lang="pt-BR" sz="2400" b="1" u="sng" dirty="0">
                <a:solidFill>
                  <a:srgbClr val="C00000"/>
                </a:solidFill>
              </a:rPr>
              <a:t>Tema 157 da TNU: “</a:t>
            </a:r>
            <a:r>
              <a:rPr lang="pt-BR" sz="2400" i="1" dirty="0">
                <a:solidFill>
                  <a:srgbClr val="C00000"/>
                </a:solidFill>
              </a:rPr>
              <a:t>Não há presunção legal de periculosidade da atividade do frentista, sendo devida a conversão de tempo especial em comum, para concessão de aposentadoria por tempo de contribuição, desde que comprovado o exercício da atividade e o contato com os agentes nocivos por formulário ou laudo, tendo em vista se tratar de atividade não enquadrada no rol dos Decretos n. 53.831/64 e 83.080/79.”</a:t>
            </a:r>
            <a:endParaRPr lang="en-US" sz="2400" b="1" i="1" u="sng" dirty="0">
              <a:solidFill>
                <a:srgbClr val="C00000"/>
              </a:solidFill>
            </a:endParaRPr>
          </a:p>
          <a:p>
            <a:endParaRPr lang="en-US" sz="2400" b="1" u="sng" dirty="0">
              <a:solidFill>
                <a:schemeClr val="accent1">
                  <a:lumMod val="75000"/>
                </a:schemeClr>
              </a:solidFill>
            </a:endParaRPr>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6771475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524863"/>
          </a:xfrm>
          <a:prstGeom prst="rect">
            <a:avLst/>
          </a:prstGeom>
        </p:spPr>
        <p:txBody>
          <a:bodyPr wrap="square">
            <a:spAutoFit/>
          </a:bodyPr>
          <a:lstStyle/>
          <a:p>
            <a:r>
              <a:rPr lang="pt-BR" sz="2400" b="1" dirty="0">
                <a:solidFill>
                  <a:srgbClr val="C00000"/>
                </a:solidFill>
              </a:rPr>
              <a:t>PENSÃO POR MORTE – ALTERAÇÕES DA EC 103/2019</a:t>
            </a:r>
          </a:p>
          <a:p>
            <a:endParaRPr lang="en-US" u="sng" dirty="0">
              <a:solidFill>
                <a:srgbClr val="C00000"/>
              </a:solidFill>
            </a:endParaRPr>
          </a:p>
          <a:p>
            <a:r>
              <a:rPr lang="pt-BR" sz="1700" dirty="0">
                <a:solidFill>
                  <a:srgbClr val="C00000"/>
                </a:solidFill>
              </a:rPr>
              <a:t>Art. 23. A pensão por morte concedida a dependente de segurado do Regime Geral de Previdência Social ou de servidor público federal será equivalente a uma cota familiar de 50% (cinquenta por cento) do valor da aposentadoria recebida pelo segurado ou servidor ou daquela a que teria direito se fosse aposentado por incapacidade permanente na data do óbito, acrescida de cotas de 10 (dez) pontos percentuais por dependente, até o máximo de 100% (cem por cento).</a:t>
            </a:r>
          </a:p>
          <a:p>
            <a:r>
              <a:rPr lang="pt-BR" sz="1700" dirty="0">
                <a:solidFill>
                  <a:srgbClr val="C00000"/>
                </a:solidFill>
              </a:rPr>
              <a:t>§ 1º As cotas por dependente cessarão com a perda dessa qualidade e não serão reversíveis aos demais dependentes, preservado o valor de 100% (cem por cento) da pensão por morte quando o número de dependentes remanescente for igual ou superior a 5 (cinco).</a:t>
            </a:r>
          </a:p>
          <a:p>
            <a:r>
              <a:rPr lang="pt-BR" sz="1700" dirty="0">
                <a:solidFill>
                  <a:srgbClr val="C00000"/>
                </a:solidFill>
              </a:rPr>
              <a:t>§ 2º Na hipótese de existir dependente inválido ou com deficiência intelectual, mental ou grave, o valor da pensão por morte de que trata o </a:t>
            </a:r>
            <a:r>
              <a:rPr lang="pt-BR" sz="1700" b="1" dirty="0">
                <a:solidFill>
                  <a:srgbClr val="C00000"/>
                </a:solidFill>
              </a:rPr>
              <a:t>caput </a:t>
            </a:r>
            <a:r>
              <a:rPr lang="pt-BR" sz="1700" dirty="0">
                <a:solidFill>
                  <a:srgbClr val="C00000"/>
                </a:solidFill>
              </a:rPr>
              <a:t>será equivalente a:</a:t>
            </a:r>
          </a:p>
          <a:p>
            <a:r>
              <a:rPr lang="pt-BR" sz="1700" dirty="0">
                <a:solidFill>
                  <a:srgbClr val="C00000"/>
                </a:solidFill>
              </a:rPr>
              <a:t>I - 100% (cem por cento) da aposentadoria recebida pelo segurado ou servidor ou daquela a que teria direito se fosse aposentado por incapacidade permanente na data do óbito, até o limite máximo de benefícios do Regime Geral de Previdência Social; e</a:t>
            </a:r>
          </a:p>
          <a:p>
            <a:r>
              <a:rPr lang="pt-BR" sz="1700" dirty="0">
                <a:solidFill>
                  <a:srgbClr val="C00000"/>
                </a:solidFill>
              </a:rPr>
              <a:t>II - uma cota familiar de 50% (cinquenta por cento) acrescida de cotas de 10 (dez) pontos percentuais por dependente, até o máximo de 100% (cem por cento), para o valor que supere o limite máximo de benefícios do Regime Geral de Previdência Social.</a:t>
            </a:r>
          </a:p>
          <a:p>
            <a:endParaRPr lang="pt-BR" dirty="0"/>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467587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65176" y="192024"/>
            <a:ext cx="8092440" cy="6494085"/>
          </a:xfrm>
          <a:prstGeom prst="rect">
            <a:avLst/>
          </a:prstGeom>
        </p:spPr>
        <p:txBody>
          <a:bodyPr wrap="square">
            <a:spAutoFit/>
          </a:bodyPr>
          <a:lstStyle/>
          <a:p>
            <a:r>
              <a:rPr lang="pt-BR" sz="2400" b="1" dirty="0">
                <a:solidFill>
                  <a:srgbClr val="C00000"/>
                </a:solidFill>
              </a:rPr>
              <a:t>PENSÃO POR MORTE – ALTERAÇÕES DA EC 103/2019</a:t>
            </a:r>
          </a:p>
          <a:p>
            <a:endParaRPr lang="en-US" u="sng" dirty="0">
              <a:solidFill>
                <a:srgbClr val="C00000"/>
              </a:solidFill>
            </a:endParaRPr>
          </a:p>
          <a:p>
            <a:r>
              <a:rPr lang="pt-BR" sz="1700" dirty="0">
                <a:solidFill>
                  <a:srgbClr val="C00000"/>
                </a:solidFill>
              </a:rPr>
              <a:t>“Art. 23. [...]</a:t>
            </a:r>
          </a:p>
          <a:p>
            <a:r>
              <a:rPr lang="pt-BR" sz="1700" dirty="0">
                <a:solidFill>
                  <a:srgbClr val="C00000"/>
                </a:solidFill>
              </a:rPr>
              <a:t>§ 3º Quando não houver mais dependente inválido ou com deficiência intelectual, mental ou grave, o valor da pensão será recalculado na forma do disposto no </a:t>
            </a:r>
            <a:r>
              <a:rPr lang="pt-BR" sz="1700" b="1" dirty="0">
                <a:solidFill>
                  <a:srgbClr val="C00000"/>
                </a:solidFill>
              </a:rPr>
              <a:t>caput </a:t>
            </a:r>
            <a:r>
              <a:rPr lang="pt-BR" sz="1700" dirty="0">
                <a:solidFill>
                  <a:srgbClr val="C00000"/>
                </a:solidFill>
              </a:rPr>
              <a:t>e no § 1º.</a:t>
            </a:r>
          </a:p>
          <a:p>
            <a:r>
              <a:rPr lang="pt-BR" sz="1700" dirty="0">
                <a:solidFill>
                  <a:srgbClr val="C00000"/>
                </a:solidFill>
              </a:rPr>
              <a:t>§ 4º O tempo de duração da pensão por morte e das cotas individuais por dependente até a perda dessa qualidade, o rol de dependentes e sua qualificação e as condições necessárias para enquadramento serão aqueles estabelecidos na </a:t>
            </a:r>
            <a:r>
              <a:rPr lang="pt-BR" sz="1700" dirty="0">
                <a:solidFill>
                  <a:srgbClr val="C00000"/>
                </a:solidFill>
                <a:hlinkClick r:id="rId2"/>
              </a:rPr>
              <a:t>Lei nº 8.213, de 24 de julho de 1991</a:t>
            </a:r>
            <a:r>
              <a:rPr lang="pt-BR" sz="1700" dirty="0">
                <a:solidFill>
                  <a:srgbClr val="C00000"/>
                </a:solidFill>
              </a:rPr>
              <a:t>.</a:t>
            </a:r>
          </a:p>
          <a:p>
            <a:r>
              <a:rPr lang="pt-BR" sz="1700" dirty="0">
                <a:solidFill>
                  <a:srgbClr val="C00000"/>
                </a:solidFill>
              </a:rPr>
              <a:t>§ 5º Para o dependente inválido ou com deficiência intelectual, mental ou grave, sua condição pode ser reconhecida previamente ao óbito do segurado, por meio de avaliação biopsicossocial realizada por equipe multiprofissional e interdisciplinar, observada revisão periódica na forma da legislação.</a:t>
            </a:r>
          </a:p>
          <a:p>
            <a:r>
              <a:rPr lang="pt-BR" sz="1700" dirty="0">
                <a:solidFill>
                  <a:srgbClr val="C00000"/>
                </a:solidFill>
              </a:rPr>
              <a:t>§ 6º Equiparam-se a filho, para fins de recebimento da pensão por morte, exclusivamente o enteado e o menor tutelado, desde que comprovada a dependência econômica.</a:t>
            </a:r>
          </a:p>
          <a:p>
            <a:r>
              <a:rPr lang="pt-BR" sz="1700" dirty="0">
                <a:solidFill>
                  <a:srgbClr val="C00000"/>
                </a:solidFill>
              </a:rPr>
              <a:t>§ 7º As regras sobre pensão previstas neste artigo e na legislação vigente na data de entrada em vigor desta Emenda Constitucional poderão ser alteradas na forma da lei para o Regime Geral de Previdência Social e para o regime próprio de previdência social da União.</a:t>
            </a:r>
          </a:p>
          <a:p>
            <a:r>
              <a:rPr lang="pt-BR" sz="1700" dirty="0">
                <a:solidFill>
                  <a:srgbClr val="C00000"/>
                </a:solidFill>
              </a:rPr>
              <a:t>§ 8º Aplicam-se às pensões concedidas aos dependentes de servidores dos Estados, do Distrito Federal e dos Municípios as normas constitucionais e infraconstitucionais anteriores à data de entrada em vigor desta Emenda Constitucional, enquanto não promovidas alterações na legislação interna relacionada ao respectivo regime próprio de previdência social.”</a:t>
            </a:r>
            <a:endParaRPr lang="en-US" sz="2400" b="1" u="sng" dirty="0">
              <a:solidFill>
                <a:srgbClr val="C00000"/>
              </a:solidFill>
            </a:endParaRPr>
          </a:p>
        </p:txBody>
      </p:sp>
    </p:spTree>
    <p:extLst>
      <p:ext uri="{BB962C8B-B14F-4D97-AF65-F5344CB8AC3E}">
        <p14:creationId xmlns:p14="http://schemas.microsoft.com/office/powerpoint/2010/main" val="146698473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247864"/>
          </a:xfrm>
          <a:prstGeom prst="rect">
            <a:avLst/>
          </a:prstGeom>
        </p:spPr>
        <p:txBody>
          <a:bodyPr wrap="square">
            <a:spAutoFit/>
          </a:bodyPr>
          <a:lstStyle/>
          <a:p>
            <a:r>
              <a:rPr lang="pt-BR" sz="2400" b="1" dirty="0">
                <a:solidFill>
                  <a:srgbClr val="C00000"/>
                </a:solidFill>
              </a:rPr>
              <a:t>PENSÃO POR MORTE – ALTERAÇÕES DO DECRETO 10.410</a:t>
            </a:r>
          </a:p>
          <a:p>
            <a:endParaRPr lang="en-US" u="sng" dirty="0">
              <a:solidFill>
                <a:srgbClr val="C00000"/>
              </a:solidFill>
            </a:endParaRPr>
          </a:p>
          <a:p>
            <a:r>
              <a:rPr lang="pt-BR" u="sng" dirty="0">
                <a:solidFill>
                  <a:srgbClr val="C00000"/>
                </a:solidFill>
              </a:rPr>
              <a:t>Rol de dependentes:</a:t>
            </a:r>
          </a:p>
          <a:p>
            <a:pPr>
              <a:buFontTx/>
              <a:buChar char="-"/>
            </a:pPr>
            <a:r>
              <a:rPr lang="pt-BR" dirty="0">
                <a:solidFill>
                  <a:srgbClr val="C00000"/>
                </a:solidFill>
              </a:rPr>
              <a:t>Proteção de filhos e irmãos com deficiência intelectual ou mental e qualquer deficiência de natureza grave;</a:t>
            </a:r>
          </a:p>
          <a:p>
            <a:pPr>
              <a:buFontTx/>
              <a:buChar char="-"/>
            </a:pPr>
            <a:r>
              <a:rPr lang="pt-BR" dirty="0">
                <a:solidFill>
                  <a:srgbClr val="C00000"/>
                </a:solidFill>
              </a:rPr>
              <a:t>A ratificação do texto constitucional no que toca à exclusão de proteção a menores sob guarda (STJ, Tema 732);</a:t>
            </a:r>
          </a:p>
          <a:p>
            <a:pPr>
              <a:buFontTx/>
              <a:buChar char="-"/>
            </a:pPr>
            <a:r>
              <a:rPr lang="pt-BR" dirty="0">
                <a:solidFill>
                  <a:srgbClr val="C00000"/>
                </a:solidFill>
              </a:rPr>
              <a:t>Consagração da união estável entre pessoas</a:t>
            </a:r>
          </a:p>
          <a:p>
            <a:pPr>
              <a:buFontTx/>
              <a:buChar char="-"/>
            </a:pPr>
            <a:r>
              <a:rPr lang="pt-BR" dirty="0">
                <a:solidFill>
                  <a:srgbClr val="C00000"/>
                </a:solidFill>
              </a:rPr>
              <a:t>Ratificação de demais alterações legislativas sobre a pensão</a:t>
            </a:r>
          </a:p>
          <a:p>
            <a:pPr>
              <a:buFontTx/>
              <a:buChar char="-"/>
            </a:pPr>
            <a:r>
              <a:rPr lang="pt-BR" dirty="0">
                <a:solidFill>
                  <a:srgbClr val="C00000"/>
                </a:solidFill>
              </a:rPr>
              <a:t>As presunções. Tema 226 da TNU.</a:t>
            </a:r>
          </a:p>
          <a:p>
            <a:pPr>
              <a:buFontTx/>
              <a:buChar char="-"/>
            </a:pPr>
            <a:r>
              <a:rPr lang="pt-BR" dirty="0">
                <a:solidFill>
                  <a:srgbClr val="C00000"/>
                </a:solidFill>
              </a:rPr>
              <a:t>O tempo das provas de união estável e dependência econômica</a:t>
            </a:r>
          </a:p>
          <a:p>
            <a:r>
              <a:rPr lang="pt-BR" u="sng" dirty="0">
                <a:solidFill>
                  <a:srgbClr val="C00000"/>
                </a:solidFill>
              </a:rPr>
              <a:t>Perda da qualidade de dependente:</a:t>
            </a:r>
          </a:p>
          <a:p>
            <a:pPr>
              <a:buFontTx/>
              <a:buChar char="-"/>
            </a:pPr>
            <a:r>
              <a:rPr lang="pt-BR" dirty="0">
                <a:solidFill>
                  <a:srgbClr val="C00000"/>
                </a:solidFill>
              </a:rPr>
              <a:t>Separação de fato</a:t>
            </a:r>
          </a:p>
          <a:p>
            <a:pPr>
              <a:buFontTx/>
              <a:buChar char="-"/>
            </a:pPr>
            <a:r>
              <a:rPr lang="pt-BR" dirty="0">
                <a:solidFill>
                  <a:srgbClr val="C00000"/>
                </a:solidFill>
              </a:rPr>
              <a:t>INSS continua entendendo (art. 17, §1º do Decreto 3048) que a deficiência ou invalidez do dependente tem que ocorrer antes dos 21 anos de idade, mesmo que o óbito tenha ocorrido depois do fato previdenciário. STJ (AGRESP 201100458904) e TNU (2005.71.95.001467-0) entendem, há mais de 10 anos, que a Lei 8.213/91 não criou tal distinção.</a:t>
            </a:r>
          </a:p>
          <a:p>
            <a:endParaRPr lang="pt-BR" dirty="0"/>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171879163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5416868"/>
          </a:xfrm>
          <a:prstGeom prst="rect">
            <a:avLst/>
          </a:prstGeom>
        </p:spPr>
        <p:txBody>
          <a:bodyPr wrap="square">
            <a:spAutoFit/>
          </a:bodyPr>
          <a:lstStyle/>
          <a:p>
            <a:r>
              <a:rPr lang="pt-BR" sz="2400" b="1" dirty="0">
                <a:solidFill>
                  <a:srgbClr val="C00000"/>
                </a:solidFill>
              </a:rPr>
              <a:t>PENSÃO POR MORTE – ALTERAÇÕES DO DECRETO 10.410</a:t>
            </a:r>
          </a:p>
          <a:p>
            <a:endParaRPr lang="en-US" u="sng" dirty="0"/>
          </a:p>
          <a:p>
            <a:pPr>
              <a:buFontTx/>
              <a:buChar char="-"/>
            </a:pPr>
            <a:r>
              <a:rPr lang="pt-BR" dirty="0">
                <a:solidFill>
                  <a:srgbClr val="C00000"/>
                </a:solidFill>
              </a:rPr>
              <a:t> A prova da união estável e dependência econômica: A redução de 3 para 2 provas materiais do art. 22, §3º, que podem ser de uma mesma categoria. Havendo apenas 1 prova?</a:t>
            </a:r>
          </a:p>
          <a:p>
            <a:pPr>
              <a:buFontTx/>
              <a:buChar char="-"/>
            </a:pPr>
            <a:r>
              <a:rPr lang="pt-BR" dirty="0">
                <a:solidFill>
                  <a:srgbClr val="C00000"/>
                </a:solidFill>
              </a:rPr>
              <a:t> Os óbitos decorrentes de doenças ocupacionais e acidentes de qualquer natureza justificam a concessão e pensão, independentemente do recolhimento de dezoito contribuições mensais ou da comprovação de dois anos de casamento ou de união estável.</a:t>
            </a:r>
          </a:p>
          <a:p>
            <a:pPr>
              <a:buFontTx/>
              <a:buChar char="-"/>
            </a:pPr>
            <a:r>
              <a:rPr lang="pt-BR" dirty="0">
                <a:solidFill>
                  <a:srgbClr val="C00000"/>
                </a:solidFill>
              </a:rPr>
              <a:t> A cota do filho, do enteado, do menor tutelado ou do irmão dependente que se tornar inválido ou pessoa com deficiência intelectual, mental ou grave antes de completar 21 anos não será extinta, se confirmada a invalidez ou a deficiência, mesmo após o óbito do instituidor.</a:t>
            </a:r>
          </a:p>
          <a:p>
            <a:pPr>
              <a:buFontTx/>
              <a:buChar char="-"/>
            </a:pPr>
            <a:r>
              <a:rPr lang="pt-BR" dirty="0">
                <a:solidFill>
                  <a:srgbClr val="C00000"/>
                </a:solidFill>
              </a:rPr>
              <a:t> O acúmulo de pensões (art. 167, §1º do Decreto) se submete às novas regras do art. 167-A do Decreto? Ver art. 24 da EC 103/2019.</a:t>
            </a:r>
          </a:p>
          <a:p>
            <a:endParaRPr lang="pt-BR" dirty="0"/>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6406479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7294305"/>
          </a:xfrm>
          <a:prstGeom prst="rect">
            <a:avLst/>
          </a:prstGeom>
        </p:spPr>
        <p:txBody>
          <a:bodyPr wrap="square">
            <a:spAutoFit/>
          </a:bodyPr>
          <a:lstStyle/>
          <a:p>
            <a:r>
              <a:rPr lang="pt-BR" sz="2400" b="1" dirty="0">
                <a:solidFill>
                  <a:srgbClr val="C00000"/>
                </a:solidFill>
              </a:rPr>
              <a:t>PENSÃO POR MORTE – IN 128/2022</a:t>
            </a:r>
          </a:p>
          <a:p>
            <a:endParaRPr lang="en-US" u="sng" dirty="0"/>
          </a:p>
          <a:p>
            <a:r>
              <a:rPr lang="pt-BR" i="1" dirty="0">
                <a:solidFill>
                  <a:srgbClr val="FF0000"/>
                </a:solidFill>
              </a:rPr>
              <a:t> “Art. 237. Não será incorporado à renda mensal da pensão por morte:</a:t>
            </a:r>
          </a:p>
          <a:p>
            <a:r>
              <a:rPr lang="pt-BR" i="1" dirty="0">
                <a:solidFill>
                  <a:srgbClr val="FF0000"/>
                </a:solidFill>
              </a:rPr>
              <a:t>I - o acréscimo de 25% (vinte e cinco por cento) recebido pelo segurado aposentado por incapacidade permanente que necessita da assistência permanente de outra pessoa;</a:t>
            </a:r>
          </a:p>
          <a:p>
            <a:r>
              <a:rPr lang="pt-BR" i="1" dirty="0">
                <a:solidFill>
                  <a:srgbClr val="FF0000"/>
                </a:solidFill>
              </a:rPr>
              <a:t>II - o valor do auxílio-acidente recebido pelo segurado aposentado, se na data do óbito o segurado estiver recebendo, cumulativamente, aposentadoria e auxílio-acidente; e</a:t>
            </a:r>
          </a:p>
          <a:p>
            <a:r>
              <a:rPr lang="pt-BR" i="1" dirty="0">
                <a:solidFill>
                  <a:srgbClr val="FF0000"/>
                </a:solidFill>
              </a:rPr>
              <a:t>III - o valor recebido pelo segurado a título de complementação da Rede Ferroviária Federal S/A e da Empresa Brasileira de Correios e Telégrafos.”</a:t>
            </a:r>
          </a:p>
          <a:p>
            <a:endParaRPr lang="pt-BR" dirty="0">
              <a:solidFill>
                <a:srgbClr val="FF0000"/>
              </a:solidFill>
            </a:endParaRPr>
          </a:p>
          <a:p>
            <a:pPr fontAlgn="base"/>
            <a:r>
              <a:rPr lang="pt-BR" i="1" dirty="0">
                <a:solidFill>
                  <a:srgbClr val="FF0000"/>
                </a:solidFill>
              </a:rPr>
              <a:t>“Art. 371. A pensão por morte, havendo mais de um pensionista, será rateada entre todos os dependentes, em partes iguais, observando-se:</a:t>
            </a:r>
          </a:p>
          <a:p>
            <a:pPr fontAlgn="base"/>
            <a:r>
              <a:rPr lang="pt-BR" i="1" dirty="0">
                <a:solidFill>
                  <a:srgbClr val="FF0000"/>
                </a:solidFill>
              </a:rPr>
              <a:t>I – para os óbitos ocorridos a partir de 14 de novembro de 2019, data posterior à publicação da Emenda Constitucional nº 103, de 2019, as cotas individuais cessadas não serão revertidas aos demais dependentes; e</a:t>
            </a:r>
          </a:p>
          <a:p>
            <a:pPr fontAlgn="base"/>
            <a:r>
              <a:rPr lang="pt-BR" b="1" i="1" dirty="0">
                <a:solidFill>
                  <a:srgbClr val="FF0000"/>
                </a:solidFill>
              </a:rPr>
              <a:t>II – para os óbitos ocorridos até 13 de novembro de 2019, data da publicação da Emenda Constitucional nº 103, de 2019, as cotas cessadas serão revertidas aos demais dependentes.”</a:t>
            </a:r>
            <a:endParaRPr lang="pt-BR" i="1" dirty="0">
              <a:solidFill>
                <a:srgbClr val="FF0000"/>
              </a:solidFill>
            </a:endParaRPr>
          </a:p>
          <a:p>
            <a:endParaRPr lang="pt-BR" dirty="0"/>
          </a:p>
          <a:p>
            <a:endParaRPr lang="pt-BR" dirty="0"/>
          </a:p>
          <a:p>
            <a:endParaRPr lang="pt-BR" sz="2400"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33525758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4048" y="658368"/>
            <a:ext cx="8092440" cy="6801862"/>
          </a:xfrm>
          <a:prstGeom prst="rect">
            <a:avLst/>
          </a:prstGeom>
        </p:spPr>
        <p:txBody>
          <a:bodyPr wrap="square">
            <a:spAutoFit/>
          </a:bodyPr>
          <a:lstStyle/>
          <a:p>
            <a:r>
              <a:rPr lang="pt-BR" sz="2400" b="1" dirty="0">
                <a:solidFill>
                  <a:srgbClr val="C00000"/>
                </a:solidFill>
              </a:rPr>
              <a:t>PENSÃO POR MORTE – IN 128/2022</a:t>
            </a:r>
          </a:p>
          <a:p>
            <a:endParaRPr lang="en-US" u="sng" dirty="0"/>
          </a:p>
          <a:p>
            <a:r>
              <a:rPr lang="pt-BR" dirty="0">
                <a:solidFill>
                  <a:srgbClr val="C00000"/>
                </a:solidFill>
              </a:rPr>
              <a:t>A TEMPORALIDADE DA PENSÃO POR MORTE</a:t>
            </a:r>
          </a:p>
          <a:p>
            <a:endParaRPr lang="pt-BR" dirty="0">
              <a:solidFill>
                <a:srgbClr val="C00000"/>
              </a:solidFill>
            </a:endParaRPr>
          </a:p>
          <a:p>
            <a:r>
              <a:rPr lang="pt-BR" dirty="0">
                <a:solidFill>
                  <a:srgbClr val="C00000"/>
                </a:solidFill>
              </a:rPr>
              <a:t>A</a:t>
            </a:r>
            <a:r>
              <a:rPr lang="pt-BR" dirty="0">
                <a:solidFill>
                  <a:srgbClr val="FF0000"/>
                </a:solidFill>
              </a:rPr>
              <a:t> idade do dependente na data do óbito do segurado, parâmetro para definição do tempo de duração da cota ou do benefício, pode ser atualizada após o transcurso de pelo menos três anos após a última atualização, em conformidade com o § 6º do art. 114 do RPS. Nos termos da Portaria ME nº 424, de 29 de dezembro de 2020, para óbitos a partir de 1º de janeiro de 2021, o prazo de duração da cota ou do benefício será:</a:t>
            </a:r>
          </a:p>
          <a:p>
            <a:r>
              <a:rPr lang="pt-BR" dirty="0">
                <a:solidFill>
                  <a:srgbClr val="FF0000"/>
                </a:solidFill>
              </a:rPr>
              <a:t>a) 3 (três) anos para dependente com menos de 22 (vinte e dois anos) de idade;</a:t>
            </a:r>
          </a:p>
          <a:p>
            <a:r>
              <a:rPr lang="pt-BR" dirty="0">
                <a:solidFill>
                  <a:srgbClr val="FF0000"/>
                </a:solidFill>
              </a:rPr>
              <a:t>b) 6 (seis) anos para dependente com idade entre 22 (vinte e dois) e 27 (vinte e sete) anos;</a:t>
            </a:r>
          </a:p>
          <a:p>
            <a:r>
              <a:rPr lang="pt-BR" dirty="0">
                <a:solidFill>
                  <a:srgbClr val="FF0000"/>
                </a:solidFill>
              </a:rPr>
              <a:t>c) 10 (dez) anos para dependente com idade entre 28 (vinte e oito) e 30 (trinta) anos;</a:t>
            </a:r>
          </a:p>
          <a:p>
            <a:r>
              <a:rPr lang="pt-BR" dirty="0">
                <a:solidFill>
                  <a:srgbClr val="FF0000"/>
                </a:solidFill>
              </a:rPr>
              <a:t>d) 15 (quinze) anos para dependente com idade entre 31 (trinta e um) e 41 (quarenta e um) anos;</a:t>
            </a:r>
          </a:p>
          <a:p>
            <a:r>
              <a:rPr lang="pt-BR" dirty="0">
                <a:solidFill>
                  <a:srgbClr val="FF0000"/>
                </a:solidFill>
              </a:rPr>
              <a:t>e) 20 (vinte) anos para dependente com idade entre 42 (quarenta e dois) e 44 (quarenta e quatro) anos; e</a:t>
            </a:r>
          </a:p>
          <a:p>
            <a:r>
              <a:rPr lang="pt-BR" dirty="0">
                <a:solidFill>
                  <a:srgbClr val="FF0000"/>
                </a:solidFill>
              </a:rPr>
              <a:t>f) vitalícia para dependente com 45 (quarenta e cinco) anos de idade ou mais.</a:t>
            </a:r>
          </a:p>
          <a:p>
            <a:endParaRPr lang="pt-BR" dirty="0"/>
          </a:p>
          <a:p>
            <a:endParaRPr lang="pt-BR" sz="2800" i="1" dirty="0"/>
          </a:p>
          <a:p>
            <a:endParaRPr lang="en-US" sz="2400" b="1" u="sng" dirty="0">
              <a:solidFill>
                <a:schemeClr val="accent1">
                  <a:lumMod val="75000"/>
                </a:schemeClr>
              </a:solidFill>
            </a:endParaRPr>
          </a:p>
        </p:txBody>
      </p:sp>
    </p:spTree>
    <p:extLst>
      <p:ext uri="{BB962C8B-B14F-4D97-AF65-F5344CB8AC3E}">
        <p14:creationId xmlns:p14="http://schemas.microsoft.com/office/powerpoint/2010/main" val="2066764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lcão Envidraçado">
  <a:themeElements>
    <a:clrScheme name="Patrimônio Líquid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alcão Envidraçado">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10170</TotalTime>
  <Words>16763</Words>
  <Application>Microsoft Office PowerPoint</Application>
  <PresentationFormat>Apresentação na tela (4:3)</PresentationFormat>
  <Paragraphs>731</Paragraphs>
  <Slides>107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107</vt:i4>
      </vt:variant>
    </vt:vector>
  </HeadingPairs>
  <TitlesOfParts>
    <vt:vector size="113" baseType="lpstr">
      <vt:lpstr>Arial</vt:lpstr>
      <vt:lpstr>Calibri</vt:lpstr>
      <vt:lpstr>Times New Roman</vt:lpstr>
      <vt:lpstr>Wingdings</vt:lpstr>
      <vt:lpstr>Wingdings 2</vt:lpstr>
      <vt:lpstr>Balcão Envidraçado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INTERESSE DE AGIR</vt:lpstr>
      <vt:lpstr>INTERESSE DE AGIR – in 128/2022</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4 – APOSENTADORIA ESPECIAL: </vt:lpstr>
      <vt:lpstr>4 – APOSENTADORIA ESPECIAL: </vt:lpstr>
      <vt:lpstr>4 - APOSENTADORIA ESPECIAL </vt:lpstr>
      <vt:lpstr>4 – aposentadoria especial</vt:lpstr>
      <vt:lpstr>4 - APOSENTADORIA ESPECIAL </vt:lpstr>
      <vt:lpstr>4 - REGRA DE TRANSIÇÃO DA APOSENTADORIA ESPECIAL </vt:lpstr>
      <vt:lpstr>4 – PROVA DO TEMPO ESPECIAL</vt:lpstr>
      <vt:lpstr>4 – PROVA DO TEMPO ESPECIAL</vt:lpstr>
      <vt:lpstr>4 – PROVA DO TEMPO ESPECIAL</vt:lpstr>
      <vt:lpstr>4 – PROVA DO TEMPO ESPECIAL</vt:lpstr>
      <vt:lpstr>4 – PROVA DO TEMPO ESPECIAL</vt:lpstr>
      <vt:lpstr>4 – PROVA DO TEMPO ESPECIAL</vt:lpstr>
      <vt:lpstr>4 – PROVA DO TEMPO ESPECIAL</vt:lpstr>
      <vt:lpstr>4 – PROVA DO TEMPO ESPECIAL</vt:lpstr>
      <vt:lpstr>Apresentação do PowerPoint</vt:lpstr>
      <vt:lpstr>4 - PROVA DO TEMPO ESPECIAL - RUÍDO </vt:lpstr>
      <vt:lpstr>4 - PROVA DO TEMPO ESPECIAL – O PPP</vt:lpstr>
      <vt:lpstr>4 - PROVA DO TEMPO ESPECIAL – O LTCAT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Seção Judiciária do Rio de Janeiro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PROVA E PREVIDÊNCIA</dc:title>
  <dc:creator>Vitor Roberto</dc:creator>
  <cp:lastModifiedBy>Caio Igreja</cp:lastModifiedBy>
  <cp:revision>346</cp:revision>
  <dcterms:created xsi:type="dcterms:W3CDTF">2017-10-08T12:24:06Z</dcterms:created>
  <dcterms:modified xsi:type="dcterms:W3CDTF">2022-07-18T16:03:55Z</dcterms:modified>
</cp:coreProperties>
</file>