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7BC53215-7A6C-4E25-8706-7B0F2C1A075A}">
  <a:tblStyle styleId="{7BC53215-7A6C-4E25-8706-7B0F2C1A075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2e44d7c770_0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2e44d7c770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2e42902d83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2e42902d83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285e145186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285e145186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334a6814a4_0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334a6814a4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334a6814a4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334a6814a4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334a6814a4_0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334a6814a4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334a6814a4_0_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334a6814a4_0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34a6814a4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334a6814a4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e42902d83_1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e42902d83_1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2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dark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Char char="●"/>
              <a:defRPr sz="1800">
                <a:solidFill>
                  <a:schemeClr val="lt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lt2"/>
                </a:solidFill>
              </a:defRPr>
            </a:lvl1pPr>
            <a:lvl2pPr lvl="1" algn="r">
              <a:buNone/>
              <a:defRPr sz="1000">
                <a:solidFill>
                  <a:schemeClr val="lt2"/>
                </a:solidFill>
              </a:defRPr>
            </a:lvl2pPr>
            <a:lvl3pPr lvl="2" algn="r">
              <a:buNone/>
              <a:defRPr sz="1000">
                <a:solidFill>
                  <a:schemeClr val="lt2"/>
                </a:solidFill>
              </a:defRPr>
            </a:lvl3pPr>
            <a:lvl4pPr lvl="3" algn="r">
              <a:buNone/>
              <a:defRPr sz="1000">
                <a:solidFill>
                  <a:schemeClr val="lt2"/>
                </a:solidFill>
              </a:defRPr>
            </a:lvl4pPr>
            <a:lvl5pPr lvl="4" algn="r">
              <a:buNone/>
              <a:defRPr sz="1000">
                <a:solidFill>
                  <a:schemeClr val="lt2"/>
                </a:solidFill>
              </a:defRPr>
            </a:lvl5pPr>
            <a:lvl6pPr lvl="5" algn="r">
              <a:buNone/>
              <a:defRPr sz="1000">
                <a:solidFill>
                  <a:schemeClr val="lt2"/>
                </a:solidFill>
              </a:defRPr>
            </a:lvl6pPr>
            <a:lvl7pPr lvl="6" algn="r">
              <a:buNone/>
              <a:defRPr sz="1000">
                <a:solidFill>
                  <a:schemeClr val="lt2"/>
                </a:solidFill>
              </a:defRPr>
            </a:lvl7pPr>
            <a:lvl8pPr lvl="7" algn="r">
              <a:buNone/>
              <a:defRPr sz="1000">
                <a:solidFill>
                  <a:schemeClr val="lt2"/>
                </a:solidFill>
              </a:defRPr>
            </a:lvl8pPr>
            <a:lvl9pPr lvl="8" algn="r">
              <a:buNone/>
              <a:defRPr sz="1000">
                <a:solidFill>
                  <a:schemeClr val="lt2"/>
                </a:solidFill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0" y="808800"/>
            <a:ext cx="8520600" cy="1229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Data Science do ZERO</a:t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Capítulo 05 - Pre-processamento de Dados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2"/>
          <p:cNvSpPr txBox="1"/>
          <p:nvPr>
            <p:ph idx="1" type="body"/>
          </p:nvPr>
        </p:nvSpPr>
        <p:spPr>
          <a:xfrm>
            <a:off x="311700" y="863550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Agora veremos na prática como utilizar as técnicas de pre-processamento e modelagem de dados com Python.</a:t>
            </a:r>
            <a:endParaRPr/>
          </a:p>
          <a:p>
            <a:pPr indent="0" lvl="0" marL="0" rtl="0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22"/>
          <p:cNvSpPr txBox="1"/>
          <p:nvPr>
            <p:ph type="title"/>
          </p:nvPr>
        </p:nvSpPr>
        <p:spPr>
          <a:xfrm>
            <a:off x="311700" y="91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Conclusões</a:t>
            </a:r>
            <a:endParaRPr/>
          </a:p>
        </p:txBody>
      </p:sp>
      <p:pic>
        <p:nvPicPr>
          <p:cNvPr descr="Minerando Dados-04.jpg" id="114" name="Google Shape;114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40700" y="3054825"/>
            <a:ext cx="4894375" cy="1819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ctrTitle"/>
          </p:nvPr>
        </p:nvSpPr>
        <p:spPr>
          <a:xfrm>
            <a:off x="607300" y="70950"/>
            <a:ext cx="7255800" cy="82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Introdução</a:t>
            </a:r>
            <a:endParaRPr/>
          </a:p>
        </p:txBody>
      </p:sp>
      <p:sp>
        <p:nvSpPr>
          <p:cNvPr id="61" name="Google Shape;61;p14"/>
          <p:cNvSpPr txBox="1"/>
          <p:nvPr>
            <p:ph idx="1" type="subTitle"/>
          </p:nvPr>
        </p:nvSpPr>
        <p:spPr>
          <a:xfrm>
            <a:off x="205050" y="893550"/>
            <a:ext cx="8828700" cy="414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Char char="●"/>
            </a:pPr>
            <a:r>
              <a:rPr lang="en" sz="1600"/>
              <a:t>Neste capítulo veremos técnicas poderosas para fazer o pré-processamento de nossos dados de forma que consigamos obter melhores resultados.</a:t>
            </a:r>
            <a:endParaRPr sz="1600"/>
          </a:p>
          <a:p>
            <a:pPr indent="-342900" lvl="0" marL="45720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Char char="●"/>
            </a:pPr>
            <a:r>
              <a:rPr lang="en" sz="1600"/>
              <a:t>A Etapa de pré-processamento de dados é de vital importância para qualquer projeto Data Science.</a:t>
            </a:r>
            <a:endParaRPr sz="1800">
              <a:solidFill>
                <a:srgbClr val="FFFFFF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</a:endParaRPr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Pré-Processamento de Dados	</a:t>
            </a:r>
            <a:endParaRPr/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Char char="●"/>
            </a:pPr>
            <a:r>
              <a:rPr b="1" lang="en"/>
              <a:t>Técnicas de Pre-Processamento de Dados</a:t>
            </a:r>
            <a:endParaRPr b="1"/>
          </a:p>
          <a:p>
            <a:pPr indent="-317500" lvl="1" marL="91440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○"/>
            </a:pPr>
            <a:r>
              <a:rPr lang="en" sz="1600"/>
              <a:t>Detecção de Anomalias</a:t>
            </a:r>
            <a:endParaRPr sz="1600"/>
          </a:p>
          <a:p>
            <a:pPr indent="-317500" lvl="1" marL="9144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" sz="1600"/>
              <a:t>Discretização ou Binarização</a:t>
            </a:r>
            <a:endParaRPr sz="1600"/>
          </a:p>
          <a:p>
            <a:pPr indent="-317500" lvl="1" marL="9144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" sz="1600"/>
              <a:t>Normalização</a:t>
            </a:r>
            <a:endParaRPr sz="1600"/>
          </a:p>
          <a:p>
            <a:pPr indent="-317500" lvl="1" marL="91440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" sz="1600"/>
              <a:t>Standartization</a:t>
            </a:r>
            <a:endParaRPr sz="1600"/>
          </a:p>
          <a:p>
            <a:pPr indent="-330200" lvl="0" marL="45720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b="1" lang="en"/>
              <a:t>Modelagem de dados</a:t>
            </a:r>
            <a:endParaRPr sz="1600"/>
          </a:p>
          <a:p>
            <a:pPr indent="-330200" lvl="1" marL="91440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" sz="1600"/>
              <a:t>Bag of Words</a:t>
            </a:r>
            <a:endParaRPr sz="16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Pré-Processamento de Dados	</a:t>
            </a:r>
            <a:endParaRPr/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" name="Google Shape;73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Char char="●"/>
            </a:pPr>
            <a:r>
              <a:rPr b="1" lang="en"/>
              <a:t>Detecção de Anomalias</a:t>
            </a:r>
            <a:endParaRPr b="1"/>
          </a:p>
          <a:p>
            <a:pPr indent="-317500" lvl="1" marL="91440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○"/>
            </a:pPr>
            <a:r>
              <a:rPr lang="en" sz="1600"/>
              <a:t>Detectar anomalias nos conjuntos de dados é de extrema importância para o sucesso de qualquer projeto Data Science.</a:t>
            </a:r>
            <a:endParaRPr sz="1600"/>
          </a:p>
          <a:p>
            <a:pPr indent="-317500" lvl="1" marL="91440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○"/>
            </a:pPr>
            <a:r>
              <a:rPr lang="en" sz="1600"/>
              <a:t>Anomalias nada mais são que valores discrepantes.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Pré-Processamento de Dados	</a:t>
            </a:r>
            <a:endParaRPr/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p17"/>
          <p:cNvSpPr txBox="1"/>
          <p:nvPr>
            <p:ph idx="1" type="body"/>
          </p:nvPr>
        </p:nvSpPr>
        <p:spPr>
          <a:xfrm>
            <a:off x="311700" y="1152475"/>
            <a:ext cx="47514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Discretização</a:t>
            </a:r>
            <a:endParaRPr b="1"/>
          </a:p>
          <a:p>
            <a:pPr indent="-3302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" sz="1600"/>
              <a:t>Discretização de dados é um técnica que consiste em transformar valores numéricos em valores nominais ou discretos que possam representar melhor os dados.</a:t>
            </a:r>
            <a:endParaRPr sz="1600"/>
          </a:p>
          <a:p>
            <a:pPr indent="-3302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" sz="1600"/>
              <a:t>Através da Discretização é possível utilizar algoritmos que não trabalham com valores numéricos já que os dados são transformados em valores discretos.</a:t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80" name="Google Shape;80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11419" y="1253500"/>
            <a:ext cx="2822006" cy="3315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Pré-Processamento de Dados	</a:t>
            </a:r>
            <a:endParaRPr/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8"/>
          <p:cNvSpPr txBox="1"/>
          <p:nvPr>
            <p:ph idx="1" type="body"/>
          </p:nvPr>
        </p:nvSpPr>
        <p:spPr>
          <a:xfrm>
            <a:off x="311700" y="1152475"/>
            <a:ext cx="7142700" cy="374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Normalização</a:t>
            </a:r>
            <a:endParaRPr b="1"/>
          </a:p>
          <a:p>
            <a:pPr indent="-3302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" sz="1600"/>
              <a:t>Normalizar dados de forma bem simples significa aplicar uma mesma norma ao dados.</a:t>
            </a:r>
            <a:endParaRPr sz="1600"/>
          </a:p>
          <a:p>
            <a:pPr indent="-3302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" sz="1600"/>
              <a:t>Um passo importante antes de executar algoritmos de Machine Learning.</a:t>
            </a:r>
            <a:endParaRPr sz="16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Pré-Processamento de Dados	</a:t>
            </a:r>
            <a:endParaRPr/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19"/>
          <p:cNvSpPr txBox="1"/>
          <p:nvPr>
            <p:ph idx="1" type="body"/>
          </p:nvPr>
        </p:nvSpPr>
        <p:spPr>
          <a:xfrm>
            <a:off x="311700" y="1152475"/>
            <a:ext cx="4663200" cy="375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Standartization</a:t>
            </a:r>
            <a:endParaRPr b="1"/>
          </a:p>
          <a:p>
            <a:pPr indent="-3302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A Standartization ou padronização é a re-escala dos dados numéricos dentro de uma faixa baseado em alguns critérios.</a:t>
            </a:r>
            <a:endParaRPr sz="1600"/>
          </a:p>
          <a:p>
            <a:pPr indent="-3302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Essa técnica na prática ignora a forma da distribuição e transforma o dado para forma com média próxima de zero e um desvio padrão próximo a um, ou seja, assume que não temos valores discrepantes nos dados.</a:t>
            </a:r>
            <a:endParaRPr sz="1600"/>
          </a:p>
        </p:txBody>
      </p:sp>
      <p:pic>
        <p:nvPicPr>
          <p:cNvPr id="93" name="Google Shape;9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87925" y="1152475"/>
            <a:ext cx="3342400" cy="334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Modelagem de Dados</a:t>
            </a:r>
            <a:endParaRPr/>
          </a:p>
        </p:txBody>
      </p:sp>
      <p:sp>
        <p:nvSpPr>
          <p:cNvPr id="99" name="Google Shape;99;p2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Formato Bag of Words (Saco de palavras)</a:t>
            </a:r>
            <a:endParaRPr/>
          </a:p>
          <a:p>
            <a: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Representação simples onde as palavras em uma sentença são representadas através de um vetor.</a:t>
            </a:r>
            <a:endParaRPr/>
          </a:p>
          <a:p>
            <a: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Exemplo: Com as sentenças abaixo:</a:t>
            </a:r>
            <a:endParaRPr/>
          </a:p>
          <a:p>
            <a: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"/>
              <a:t>Este celular é um produto excelente.</a:t>
            </a:r>
            <a:endParaRPr/>
          </a:p>
          <a:p>
            <a: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"/>
              <a:t>O celular do João é um iphone.</a:t>
            </a:r>
            <a:endParaRPr/>
          </a:p>
          <a:p>
            <a: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Formato Bag of Words</a:t>
            </a:r>
            <a:endParaRPr/>
          </a:p>
          <a:p>
            <a: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0" lvl="0" marL="0" rtl="0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graphicFrame>
        <p:nvGraphicFramePr>
          <p:cNvPr id="100" name="Google Shape;100;p20"/>
          <p:cNvGraphicFramePr/>
          <p:nvPr/>
        </p:nvGraphicFramePr>
        <p:xfrm>
          <a:off x="1369750" y="31397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{7BC53215-7A6C-4E25-8706-7B0F2C1A075A}</a:tableStyleId>
              </a:tblPr>
              <a:tblGrid>
                <a:gridCol w="603250"/>
                <a:gridCol w="691525"/>
                <a:gridCol w="735375"/>
                <a:gridCol w="382850"/>
                <a:gridCol w="418700"/>
                <a:gridCol w="811875"/>
                <a:gridCol w="514975"/>
                <a:gridCol w="547075"/>
                <a:gridCol w="723625"/>
                <a:gridCol w="603250"/>
              </a:tblGrid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rgbClr val="FFFFFF"/>
                          </a:solidFill>
                        </a:rPr>
                        <a:t>Este</a:t>
                      </a:r>
                      <a:endParaRPr b="1" sz="10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rgbClr val="FFFFFF"/>
                          </a:solidFill>
                        </a:rPr>
                        <a:t>Celular</a:t>
                      </a:r>
                      <a:endParaRPr b="1" sz="10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rgbClr val="FFFFFF"/>
                          </a:solidFill>
                        </a:rPr>
                        <a:t>produto</a:t>
                      </a:r>
                      <a:endParaRPr b="1" sz="10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rgbClr val="FFFFFF"/>
                          </a:solidFill>
                        </a:rPr>
                        <a:t>é</a:t>
                      </a:r>
                      <a:endParaRPr b="1" sz="10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rgbClr val="FFFFFF"/>
                          </a:solidFill>
                        </a:rPr>
                        <a:t>um</a:t>
                      </a:r>
                      <a:endParaRPr b="1" sz="10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rgbClr val="FFFFFF"/>
                          </a:solidFill>
                        </a:rPr>
                        <a:t>excelente</a:t>
                      </a:r>
                      <a:endParaRPr b="1" sz="10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rgbClr val="FFFFFF"/>
                          </a:solidFill>
                        </a:rPr>
                        <a:t>O</a:t>
                      </a:r>
                      <a:endParaRPr b="1" sz="10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rgbClr val="FFFFFF"/>
                          </a:solidFill>
                        </a:rPr>
                        <a:t>do</a:t>
                      </a:r>
                      <a:endParaRPr b="1" sz="10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rgbClr val="FFFFFF"/>
                          </a:solidFill>
                        </a:rPr>
                        <a:t>João</a:t>
                      </a:r>
                      <a:endParaRPr b="1" sz="10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rgbClr val="FFFFFF"/>
                          </a:solidFill>
                        </a:rPr>
                        <a:t>iphone</a:t>
                      </a:r>
                      <a:endParaRPr b="1" sz="10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FFFFFF"/>
                          </a:solidFill>
                        </a:rPr>
                        <a:t>1</a:t>
                      </a:r>
                      <a:endParaRPr sz="10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FFFFFF"/>
                          </a:solidFill>
                        </a:rPr>
                        <a:t>1</a:t>
                      </a:r>
                      <a:endParaRPr sz="10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FFFFFF"/>
                          </a:solidFill>
                        </a:rPr>
                        <a:t>1</a:t>
                      </a:r>
                      <a:endParaRPr sz="10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FFFFFF"/>
                          </a:solidFill>
                        </a:rPr>
                        <a:t>1</a:t>
                      </a:r>
                      <a:endParaRPr sz="10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FFFFFF"/>
                          </a:solidFill>
                        </a:rPr>
                        <a:t>1</a:t>
                      </a:r>
                      <a:endParaRPr sz="10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FFFFFF"/>
                          </a:solidFill>
                        </a:rPr>
                        <a:t>1</a:t>
                      </a:r>
                      <a:endParaRPr sz="10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FFFFFF"/>
                          </a:solidFill>
                        </a:rPr>
                        <a:t>0</a:t>
                      </a:r>
                      <a:endParaRPr sz="10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FFFFFF"/>
                          </a:solidFill>
                        </a:rPr>
                        <a:t>0</a:t>
                      </a:r>
                      <a:endParaRPr sz="10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FFFFFF"/>
                          </a:solidFill>
                        </a:rPr>
                        <a:t>0</a:t>
                      </a:r>
                      <a:endParaRPr sz="10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FFFFFF"/>
                          </a:solidFill>
                        </a:rPr>
                        <a:t>0</a:t>
                      </a:r>
                      <a:endParaRPr sz="10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FFFFFF"/>
                          </a:solidFill>
                        </a:rPr>
                        <a:t>0</a:t>
                      </a:r>
                      <a:endParaRPr sz="10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FFFFFF"/>
                          </a:solidFill>
                        </a:rPr>
                        <a:t>1</a:t>
                      </a:r>
                      <a:endParaRPr sz="10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FFFFFF"/>
                          </a:solidFill>
                        </a:rPr>
                        <a:t>0</a:t>
                      </a:r>
                      <a:endParaRPr sz="10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FFFFFF"/>
                          </a:solidFill>
                        </a:rPr>
                        <a:t>1</a:t>
                      </a:r>
                      <a:endParaRPr sz="10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FFFFFF"/>
                          </a:solidFill>
                        </a:rPr>
                        <a:t>1</a:t>
                      </a:r>
                      <a:endParaRPr sz="10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FFFFFF"/>
                          </a:solidFill>
                        </a:rPr>
                        <a:t>0</a:t>
                      </a:r>
                      <a:endParaRPr sz="10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FFFFFF"/>
                          </a:solidFill>
                        </a:rPr>
                        <a:t>1</a:t>
                      </a:r>
                      <a:endParaRPr sz="10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FFFFFF"/>
                          </a:solidFill>
                        </a:rPr>
                        <a:t>1</a:t>
                      </a:r>
                      <a:endParaRPr sz="10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FFFFFF"/>
                          </a:solidFill>
                        </a:rPr>
                        <a:t>1</a:t>
                      </a:r>
                      <a:endParaRPr sz="10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FFFFFF"/>
                          </a:solidFill>
                        </a:rPr>
                        <a:t>1</a:t>
                      </a:r>
                      <a:endParaRPr sz="10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Modelagem de Dados</a:t>
            </a:r>
            <a:endParaRPr/>
          </a:p>
        </p:txBody>
      </p:sp>
      <p:sp>
        <p:nvSpPr>
          <p:cNvPr id="106" name="Google Shape;106;p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Formato Bag of Words (Saco de palavras)</a:t>
            </a:r>
            <a:endParaRPr/>
          </a:p>
          <a:p>
            <a: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○"/>
            </a:pPr>
            <a:r>
              <a:rPr lang="en"/>
              <a:t>Variação N-gram</a:t>
            </a:r>
            <a:endParaRPr/>
          </a:p>
          <a:p>
            <a: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Este celular é um produto excelente.</a:t>
            </a:r>
            <a:endParaRPr/>
          </a:p>
          <a:p>
            <a: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O celular do João é um iphone.</a:t>
            </a:r>
            <a:endParaRPr/>
          </a:p>
        </p:txBody>
      </p:sp>
      <p:graphicFrame>
        <p:nvGraphicFramePr>
          <p:cNvPr id="107" name="Google Shape;107;p21"/>
          <p:cNvGraphicFramePr/>
          <p:nvPr/>
        </p:nvGraphicFramePr>
        <p:xfrm>
          <a:off x="788000" y="26716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{7BC53215-7A6C-4E25-8706-7B0F2C1A075A}</a:tableStyleId>
              </a:tblPr>
              <a:tblGrid>
                <a:gridCol w="1502725"/>
                <a:gridCol w="797350"/>
                <a:gridCol w="534550"/>
                <a:gridCol w="584600"/>
                <a:gridCol w="724325"/>
                <a:gridCol w="1128300"/>
                <a:gridCol w="382850"/>
                <a:gridCol w="1391375"/>
              </a:tblGrid>
              <a:tr h="471925">
                <a:tc>
                  <a:txBody>
                    <a:bodyPr>
                      <a:noAutofit/>
                    </a:bodyPr>
                    <a:lstStyle/>
                    <a:p>
                      <a:pPr indent="0" lvl="0" mar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rgbClr val="FFFFFF"/>
                          </a:solidFill>
                        </a:rPr>
                        <a:t>Este,celular</a:t>
                      </a:r>
                      <a:endParaRPr b="1" sz="10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/>
                </a:tc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rgbClr val="FFFFFF"/>
                          </a:solidFill>
                        </a:rPr>
                        <a:t>p</a:t>
                      </a:r>
                      <a:r>
                        <a:rPr b="1" lang="en" sz="1000">
                          <a:solidFill>
                            <a:srgbClr val="FFFFFF"/>
                          </a:solidFill>
                        </a:rPr>
                        <a:t>roduto,é</a:t>
                      </a:r>
                      <a:endParaRPr b="1" sz="10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/>
                </a:tc>
                <a:tc hMerge="1"/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rgbClr val="FFFFFF"/>
                          </a:solidFill>
                        </a:rPr>
                        <a:t>um,</a:t>
                      </a:r>
                      <a:r>
                        <a:rPr b="1" lang="en" sz="1000">
                          <a:solidFill>
                            <a:srgbClr val="FFFFFF"/>
                          </a:solidFill>
                        </a:rPr>
                        <a:t>excelente</a:t>
                      </a:r>
                      <a:endParaRPr b="1" sz="10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/>
                </a:tc>
                <a:tc hMerge="1"/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rgbClr val="FFFFFF"/>
                          </a:solidFill>
                        </a:rPr>
                        <a:t>o,</a:t>
                      </a:r>
                      <a:r>
                        <a:rPr b="1" lang="en" sz="1000">
                          <a:solidFill>
                            <a:srgbClr val="FFFFFF"/>
                          </a:solidFill>
                        </a:rPr>
                        <a:t>do</a:t>
                      </a:r>
                      <a:endParaRPr b="1" sz="10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/>
                </a:tc>
                <a:tc hMerge="1"/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rgbClr val="FFFFFF"/>
                          </a:solidFill>
                        </a:rPr>
                        <a:t>joão,iphone</a:t>
                      </a:r>
                      <a:endParaRPr b="1" sz="10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/>
                </a:tc>
              </a:tr>
              <a:tr h="4719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FFFFFF"/>
                          </a:solidFill>
                        </a:rPr>
                        <a:t>1</a:t>
                      </a:r>
                      <a:endParaRPr sz="10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/>
                </a:tc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FFFFFF"/>
                          </a:solidFill>
                        </a:rPr>
                        <a:t>1</a:t>
                      </a:r>
                      <a:endParaRPr sz="10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/>
                </a:tc>
                <a:tc hMerge="1"/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FFFFFF"/>
                          </a:solidFill>
                        </a:rPr>
                        <a:t>1</a:t>
                      </a:r>
                      <a:endParaRPr sz="10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/>
                </a:tc>
                <a:tc hMerge="1"/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FFFFFF"/>
                          </a:solidFill>
                        </a:rPr>
                        <a:t>0</a:t>
                      </a:r>
                      <a:endParaRPr sz="10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/>
                </a:tc>
                <a:tc hMerge="1"/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FFFFFF"/>
                          </a:solidFill>
                        </a:rPr>
                        <a:t>0</a:t>
                      </a:r>
                      <a:endParaRPr sz="10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/>
                </a:tc>
              </a:tr>
              <a:tr h="4719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FFFFFF"/>
                          </a:solidFill>
                        </a:rPr>
                        <a:t>0</a:t>
                      </a:r>
                      <a:endParaRPr sz="10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/>
                </a:tc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FFFFFF"/>
                          </a:solidFill>
                        </a:rPr>
                        <a:t>0</a:t>
                      </a:r>
                      <a:endParaRPr sz="10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/>
                </a:tc>
                <a:tc hMerge="1"/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FFFFFF"/>
                          </a:solidFill>
                        </a:rPr>
                        <a:t>0</a:t>
                      </a:r>
                      <a:endParaRPr sz="10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/>
                </a:tc>
                <a:tc hMerge="1"/>
                <a:tc gridSpan="2">
                  <a:txBody>
                    <a:bodyPr>
                      <a:noAutofit/>
                    </a:bodyPr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FFFFFF"/>
                          </a:solidFill>
                        </a:rPr>
                        <a:t>1</a:t>
                      </a:r>
                      <a:endParaRPr sz="10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/>
                </a:tc>
                <a:tc hMerge="1"/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FFFFFF"/>
                          </a:solidFill>
                        </a:rPr>
                        <a:t>1</a:t>
                      </a:r>
                      <a:endParaRPr sz="10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