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5143500" cx="9144000"/>
  <p:notesSz cx="6858000" cy="9144000"/>
  <p:embeddedFontLst>
    <p:embeddedFont>
      <p:font typeface="Roboto"/>
      <p:regular r:id="rId20"/>
      <p:bold r:id="rId21"/>
      <p:italic r:id="rId22"/>
      <p:boldItalic r:id="rId23"/>
    </p:embeddedFont>
    <p:embeddedFont>
      <p:font typeface="Roboto Mono Light"/>
      <p:regular r:id="rId24"/>
      <p:bold r:id="rId25"/>
      <p:italic r:id="rId26"/>
      <p:boldItalic r:id="rId27"/>
    </p:embeddedFont>
    <p:embeddedFont>
      <p:font typeface="Poppins"/>
      <p:regular r:id="rId28"/>
      <p:bold r:id="rId29"/>
      <p:italic r:id="rId30"/>
      <p:boldItalic r:id="rId31"/>
    </p:embeddedFont>
    <p:embeddedFont>
      <p:font typeface="Roboto Mono"/>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regular.fntdata"/><Relationship Id="rId22" Type="http://schemas.openxmlformats.org/officeDocument/2006/relationships/font" Target="fonts/Roboto-italic.fntdata"/><Relationship Id="rId21" Type="http://schemas.openxmlformats.org/officeDocument/2006/relationships/font" Target="fonts/Roboto-bold.fntdata"/><Relationship Id="rId24" Type="http://schemas.openxmlformats.org/officeDocument/2006/relationships/font" Target="fonts/RobotoMonoLight-regular.fntdata"/><Relationship Id="rId23"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RobotoMonoLight-italic.fntdata"/><Relationship Id="rId25" Type="http://schemas.openxmlformats.org/officeDocument/2006/relationships/font" Target="fonts/RobotoMonoLight-bold.fntdata"/><Relationship Id="rId28" Type="http://schemas.openxmlformats.org/officeDocument/2006/relationships/font" Target="fonts/Poppins-regular.fntdata"/><Relationship Id="rId27" Type="http://schemas.openxmlformats.org/officeDocument/2006/relationships/font" Target="fonts/RobotoMonoLight-bold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oppins-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oppins-boldItalic.fntdata"/><Relationship Id="rId30" Type="http://schemas.openxmlformats.org/officeDocument/2006/relationships/font" Target="fonts/Poppins-italic.fntdata"/><Relationship Id="rId11" Type="http://schemas.openxmlformats.org/officeDocument/2006/relationships/slide" Target="slides/slide7.xml"/><Relationship Id="rId33" Type="http://schemas.openxmlformats.org/officeDocument/2006/relationships/font" Target="fonts/RobotoMono-bold.fntdata"/><Relationship Id="rId10" Type="http://schemas.openxmlformats.org/officeDocument/2006/relationships/slide" Target="slides/slide6.xml"/><Relationship Id="rId32" Type="http://schemas.openxmlformats.org/officeDocument/2006/relationships/font" Target="fonts/RobotoMono-regular.fntdata"/><Relationship Id="rId13" Type="http://schemas.openxmlformats.org/officeDocument/2006/relationships/slide" Target="slides/slide9.xml"/><Relationship Id="rId35" Type="http://schemas.openxmlformats.org/officeDocument/2006/relationships/font" Target="fonts/RobotoMono-boldItalic.fntdata"/><Relationship Id="rId12" Type="http://schemas.openxmlformats.org/officeDocument/2006/relationships/slide" Target="slides/slide8.xml"/><Relationship Id="rId34" Type="http://schemas.openxmlformats.org/officeDocument/2006/relationships/font" Target="fonts/RobotoMono-italic.fntdata"/><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8174434c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8174434c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38174434cc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38174434cc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38174434cc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38174434cc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8174434cc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38174434cc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8174434cc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38174434cc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cd2a8dbf8c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cd2a8dbf8c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8174434cc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8174434cc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8174434cc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38174434cc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38174434cc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38174434cc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8174434cc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8174434cc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38174434cc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38174434cc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8174434cc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8174434cc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8174434cc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8174434cc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8174434cc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38174434cc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8174434cc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8174434cc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pt-B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pt-B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jp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0"/>
            <a:ext cx="9144000" cy="5143500"/>
          </a:xfrm>
          <a:prstGeom prst="rect">
            <a:avLst/>
          </a:prstGeom>
          <a:noFill/>
          <a:ln>
            <a:noFill/>
          </a:ln>
        </p:spPr>
      </p:pic>
      <p:sp>
        <p:nvSpPr>
          <p:cNvPr id="55" name="Google Shape;55;p13"/>
          <p:cNvSpPr txBox="1"/>
          <p:nvPr/>
        </p:nvSpPr>
        <p:spPr>
          <a:xfrm>
            <a:off x="1013675" y="2832600"/>
            <a:ext cx="4962000" cy="25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pt-BR" sz="800">
                <a:solidFill>
                  <a:schemeClr val="lt1"/>
                </a:solidFill>
                <a:latin typeface="Roboto Mono"/>
                <a:ea typeface="Roboto Mono"/>
                <a:cs typeface="Roboto Mono"/>
                <a:sym typeface="Roboto Mono"/>
              </a:rPr>
              <a:t>A  R  Q  U  I  T  E  T  U  R  A     C  O  N  T  E  M  P  O  R  Â  N  E  A</a:t>
            </a:r>
            <a:endParaRPr sz="800">
              <a:solidFill>
                <a:schemeClr val="lt1"/>
              </a:solidFill>
              <a:latin typeface="Roboto Mono"/>
              <a:ea typeface="Roboto Mono"/>
              <a:cs typeface="Roboto Mono"/>
              <a:sym typeface="Roboto Mono"/>
            </a:endParaRPr>
          </a:p>
        </p:txBody>
      </p:sp>
      <p:sp>
        <p:nvSpPr>
          <p:cNvPr id="56" name="Google Shape;56;p13"/>
          <p:cNvSpPr txBox="1"/>
          <p:nvPr/>
        </p:nvSpPr>
        <p:spPr>
          <a:xfrm>
            <a:off x="1013675" y="2300800"/>
            <a:ext cx="23991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1900">
                <a:solidFill>
                  <a:schemeClr val="lt1"/>
                </a:solidFill>
              </a:rPr>
              <a:t>SEU LOGO AQUI</a:t>
            </a:r>
            <a:endParaRPr b="1" sz="1900">
              <a:solidFill>
                <a:schemeClr val="lt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2"/>
          <p:cNvSpPr/>
          <p:nvPr/>
        </p:nvSpPr>
        <p:spPr>
          <a:xfrm>
            <a:off x="3751350" y="0"/>
            <a:ext cx="5392800" cy="51435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2"/>
          <p:cNvSpPr txBox="1"/>
          <p:nvPr/>
        </p:nvSpPr>
        <p:spPr>
          <a:xfrm>
            <a:off x="6072275" y="1799575"/>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138" name="Google Shape;138;p22"/>
          <p:cNvSpPr txBox="1"/>
          <p:nvPr/>
        </p:nvSpPr>
        <p:spPr>
          <a:xfrm>
            <a:off x="1374300" y="1170175"/>
            <a:ext cx="5820600" cy="67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22"/>
          <p:cNvSpPr/>
          <p:nvPr/>
        </p:nvSpPr>
        <p:spPr>
          <a:xfrm>
            <a:off x="0" y="1436475"/>
            <a:ext cx="4041600" cy="3432900"/>
          </a:xfrm>
          <a:prstGeom prst="rect">
            <a:avLst/>
          </a:prstGeom>
          <a:solidFill>
            <a:srgbClr val="0335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33535"/>
              </a:solidFill>
              <a:highlight>
                <a:srgbClr val="A5B5C4"/>
              </a:highlight>
            </a:endParaRPr>
          </a:p>
        </p:txBody>
      </p:sp>
      <p:sp>
        <p:nvSpPr>
          <p:cNvPr id="140" name="Google Shape;140;p22"/>
          <p:cNvSpPr txBox="1"/>
          <p:nvPr/>
        </p:nvSpPr>
        <p:spPr>
          <a:xfrm>
            <a:off x="573625" y="1590225"/>
            <a:ext cx="2913600" cy="31488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1"/>
              </a:buClr>
              <a:buSzPts val="1100"/>
              <a:buFont typeface="Arial"/>
              <a:buNone/>
            </a:pPr>
            <a:r>
              <a:rPr lang="pt-BR" sz="600">
                <a:solidFill>
                  <a:srgbClr val="E5D5BF"/>
                </a:solidFill>
                <a:latin typeface="Roboto Mono"/>
                <a:ea typeface="Roboto Mono"/>
                <a:cs typeface="Roboto Mono"/>
                <a:sym typeface="Roboto Mono"/>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sz="600">
              <a:solidFill>
                <a:srgbClr val="E5D5BF"/>
              </a:solidFill>
              <a:latin typeface="Roboto Mono"/>
              <a:ea typeface="Roboto Mono"/>
              <a:cs typeface="Roboto Mono"/>
              <a:sym typeface="Roboto Mono"/>
            </a:endParaRPr>
          </a:p>
          <a:p>
            <a:pPr indent="0" lvl="0" marL="0" rtl="0" algn="just">
              <a:lnSpc>
                <a:spcPct val="150000"/>
              </a:lnSpc>
              <a:spcBef>
                <a:spcPts val="500"/>
              </a:spcBef>
              <a:spcAft>
                <a:spcPts val="500"/>
              </a:spcAft>
              <a:buNone/>
            </a:pPr>
            <a:r>
              <a:rPr lang="pt-BR" sz="600">
                <a:solidFill>
                  <a:srgbClr val="E5D5BF"/>
                </a:solidFill>
                <a:latin typeface="Roboto Mono"/>
                <a:ea typeface="Roboto Mono"/>
                <a:cs typeface="Roboto Mono"/>
                <a:sym typeface="Roboto Mono"/>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sz="600">
              <a:solidFill>
                <a:srgbClr val="E5D5BF"/>
              </a:solidFill>
              <a:latin typeface="Roboto Mono"/>
              <a:ea typeface="Roboto Mono"/>
              <a:cs typeface="Roboto Mono"/>
              <a:sym typeface="Roboto Mono"/>
            </a:endParaRPr>
          </a:p>
        </p:txBody>
      </p:sp>
      <p:sp>
        <p:nvSpPr>
          <p:cNvPr id="141" name="Google Shape;141;p22"/>
          <p:cNvSpPr txBox="1"/>
          <p:nvPr/>
        </p:nvSpPr>
        <p:spPr>
          <a:xfrm>
            <a:off x="568921" y="792687"/>
            <a:ext cx="1423500" cy="57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a:solidFill>
                  <a:srgbClr val="976237"/>
                </a:solidFill>
                <a:latin typeface="Roboto"/>
                <a:ea typeface="Roboto"/>
                <a:cs typeface="Roboto"/>
                <a:sym typeface="Roboto"/>
              </a:rPr>
              <a:t>CASA</a:t>
            </a:r>
            <a:endParaRPr b="1">
              <a:solidFill>
                <a:srgbClr val="976237"/>
              </a:solidFill>
              <a:latin typeface="Roboto"/>
              <a:ea typeface="Roboto"/>
              <a:cs typeface="Roboto"/>
              <a:sym typeface="Roboto"/>
            </a:endParaRPr>
          </a:p>
          <a:p>
            <a:pPr indent="0" lvl="0" marL="0" rtl="0" algn="l">
              <a:spcBef>
                <a:spcPts val="0"/>
              </a:spcBef>
              <a:spcAft>
                <a:spcPts val="0"/>
              </a:spcAft>
              <a:buNone/>
            </a:pPr>
            <a:r>
              <a:rPr b="1" lang="pt-BR">
                <a:solidFill>
                  <a:srgbClr val="976237"/>
                </a:solidFill>
                <a:latin typeface="Roboto"/>
                <a:ea typeface="Roboto"/>
                <a:cs typeface="Roboto"/>
                <a:sym typeface="Roboto"/>
              </a:rPr>
              <a:t>PROJETO 1</a:t>
            </a:r>
            <a:endParaRPr b="1">
              <a:solidFill>
                <a:srgbClr val="976237"/>
              </a:solidFill>
              <a:latin typeface="Roboto"/>
              <a:ea typeface="Roboto"/>
              <a:cs typeface="Roboto"/>
              <a:sym typeface="Roboto"/>
            </a:endParaRPr>
          </a:p>
        </p:txBody>
      </p:sp>
      <p:pic>
        <p:nvPicPr>
          <p:cNvPr id="142" name="Google Shape;142;p22"/>
          <p:cNvPicPr preferRelativeResize="0"/>
          <p:nvPr/>
        </p:nvPicPr>
        <p:blipFill>
          <a:blip r:embed="rId3">
            <a:alphaModFix/>
          </a:blip>
          <a:stretch>
            <a:fillRect/>
          </a:stretch>
        </p:blipFill>
        <p:spPr>
          <a:xfrm rot="5400000">
            <a:off x="3094661" y="3105113"/>
            <a:ext cx="4303201" cy="32021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3"/>
          <p:cNvSpPr/>
          <p:nvPr/>
        </p:nvSpPr>
        <p:spPr>
          <a:xfrm>
            <a:off x="25" y="0"/>
            <a:ext cx="9144000" cy="5143500"/>
          </a:xfrm>
          <a:prstGeom prst="rect">
            <a:avLst/>
          </a:prstGeom>
          <a:solidFill>
            <a:srgbClr val="9762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23"/>
          <p:cNvSpPr txBox="1"/>
          <p:nvPr/>
        </p:nvSpPr>
        <p:spPr>
          <a:xfrm>
            <a:off x="3898950"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4"/>
          <p:cNvSpPr txBox="1"/>
          <p:nvPr/>
        </p:nvSpPr>
        <p:spPr>
          <a:xfrm>
            <a:off x="791300" y="289675"/>
            <a:ext cx="4069500" cy="47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24"/>
          <p:cNvSpPr/>
          <p:nvPr/>
        </p:nvSpPr>
        <p:spPr>
          <a:xfrm>
            <a:off x="0" y="0"/>
            <a:ext cx="5486100" cy="51435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24"/>
          <p:cNvSpPr txBox="1"/>
          <p:nvPr/>
        </p:nvSpPr>
        <p:spPr>
          <a:xfrm>
            <a:off x="2070000"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156" name="Google Shape;156;p24"/>
          <p:cNvSpPr/>
          <p:nvPr/>
        </p:nvSpPr>
        <p:spPr>
          <a:xfrm>
            <a:off x="5612925" y="0"/>
            <a:ext cx="3531000" cy="51435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24"/>
          <p:cNvSpPr txBox="1"/>
          <p:nvPr/>
        </p:nvSpPr>
        <p:spPr>
          <a:xfrm>
            <a:off x="6705375"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25"/>
          <p:cNvPicPr preferRelativeResize="0"/>
          <p:nvPr/>
        </p:nvPicPr>
        <p:blipFill>
          <a:blip r:embed="rId3">
            <a:alphaModFix/>
          </a:blip>
          <a:stretch>
            <a:fillRect/>
          </a:stretch>
        </p:blipFill>
        <p:spPr>
          <a:xfrm rot="10800000">
            <a:off x="-694948" y="3189024"/>
            <a:ext cx="3418798" cy="2544051"/>
          </a:xfrm>
          <a:prstGeom prst="rect">
            <a:avLst/>
          </a:prstGeom>
          <a:noFill/>
          <a:ln>
            <a:noFill/>
          </a:ln>
        </p:spPr>
      </p:pic>
      <p:sp>
        <p:nvSpPr>
          <p:cNvPr id="163" name="Google Shape;163;p25"/>
          <p:cNvSpPr/>
          <p:nvPr/>
        </p:nvSpPr>
        <p:spPr>
          <a:xfrm>
            <a:off x="5617475" y="0"/>
            <a:ext cx="3418800" cy="17991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25"/>
          <p:cNvSpPr/>
          <p:nvPr/>
        </p:nvSpPr>
        <p:spPr>
          <a:xfrm>
            <a:off x="3461225" y="1968350"/>
            <a:ext cx="5682900" cy="3175200"/>
          </a:xfrm>
          <a:prstGeom prst="rect">
            <a:avLst/>
          </a:prstGeom>
          <a:solidFill>
            <a:srgbClr val="9762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25"/>
          <p:cNvSpPr txBox="1"/>
          <p:nvPr/>
        </p:nvSpPr>
        <p:spPr>
          <a:xfrm>
            <a:off x="5629625" y="34020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166" name="Google Shape;166;p25"/>
          <p:cNvSpPr txBox="1"/>
          <p:nvPr/>
        </p:nvSpPr>
        <p:spPr>
          <a:xfrm>
            <a:off x="1187250" y="1002575"/>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rgbClr val="E6CFAF"/>
                </a:solidFill>
              </a:rPr>
              <a:t>[SEU PROJETO AQUI]</a:t>
            </a:r>
            <a:endParaRPr b="1" sz="800">
              <a:solidFill>
                <a:srgbClr val="E6CFAF"/>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6"/>
          <p:cNvSpPr/>
          <p:nvPr/>
        </p:nvSpPr>
        <p:spPr>
          <a:xfrm>
            <a:off x="0" y="0"/>
            <a:ext cx="4524900" cy="51435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6"/>
          <p:cNvSpPr txBox="1"/>
          <p:nvPr/>
        </p:nvSpPr>
        <p:spPr>
          <a:xfrm>
            <a:off x="1589400"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173" name="Google Shape;173;p26"/>
          <p:cNvSpPr/>
          <p:nvPr/>
        </p:nvSpPr>
        <p:spPr>
          <a:xfrm>
            <a:off x="4651925" y="0"/>
            <a:ext cx="4491900" cy="51435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6"/>
          <p:cNvSpPr txBox="1"/>
          <p:nvPr/>
        </p:nvSpPr>
        <p:spPr>
          <a:xfrm>
            <a:off x="6224825"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pic>
        <p:nvPicPr>
          <p:cNvPr id="179" name="Google Shape;179;p27"/>
          <p:cNvPicPr preferRelativeResize="0"/>
          <p:nvPr/>
        </p:nvPicPr>
        <p:blipFill>
          <a:blip r:embed="rId3">
            <a:alphaModFix/>
          </a:blip>
          <a:stretch>
            <a:fillRect/>
          </a:stretch>
        </p:blipFill>
        <p:spPr>
          <a:xfrm>
            <a:off x="0" y="0"/>
            <a:ext cx="9144000" cy="5143500"/>
          </a:xfrm>
          <a:prstGeom prst="rect">
            <a:avLst/>
          </a:prstGeom>
          <a:noFill/>
          <a:ln>
            <a:noFill/>
          </a:ln>
        </p:spPr>
      </p:pic>
      <p:sp>
        <p:nvSpPr>
          <p:cNvPr id="180" name="Google Shape;180;p27"/>
          <p:cNvSpPr/>
          <p:nvPr/>
        </p:nvSpPr>
        <p:spPr>
          <a:xfrm>
            <a:off x="6296875" y="1081400"/>
            <a:ext cx="2695500" cy="2763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27"/>
          <p:cNvSpPr txBox="1"/>
          <p:nvPr/>
        </p:nvSpPr>
        <p:spPr>
          <a:xfrm>
            <a:off x="791300" y="289675"/>
            <a:ext cx="4069500" cy="47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27"/>
          <p:cNvSpPr txBox="1"/>
          <p:nvPr/>
        </p:nvSpPr>
        <p:spPr>
          <a:xfrm>
            <a:off x="5829200" y="1515500"/>
            <a:ext cx="3000000" cy="18948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b="1" lang="pt-BR" sz="700">
                <a:solidFill>
                  <a:srgbClr val="A5B5C4"/>
                </a:solidFill>
                <a:latin typeface="Poppins"/>
                <a:ea typeface="Poppins"/>
                <a:cs typeface="Poppins"/>
                <a:sym typeface="Poppins"/>
              </a:rPr>
              <a:t>[SEU ESCRITÓRIO]</a:t>
            </a:r>
            <a:endParaRPr b="1" sz="700">
              <a:solidFill>
                <a:srgbClr val="A5B5C4"/>
              </a:solidFill>
              <a:latin typeface="Poppins"/>
              <a:ea typeface="Poppins"/>
              <a:cs typeface="Poppins"/>
              <a:sym typeface="Poppins"/>
            </a:endParaRPr>
          </a:p>
          <a:p>
            <a:pPr indent="0" lvl="0" marL="0" rtl="0" algn="r">
              <a:spcBef>
                <a:spcPts val="0"/>
              </a:spcBef>
              <a:spcAft>
                <a:spcPts val="0"/>
              </a:spcAft>
              <a:buNone/>
            </a:pPr>
            <a:r>
              <a:rPr lang="pt-BR" sz="700">
                <a:solidFill>
                  <a:srgbClr val="A5B5C4"/>
                </a:solidFill>
                <a:latin typeface="Poppins"/>
                <a:ea typeface="Poppins"/>
                <a:cs typeface="Poppins"/>
                <a:sym typeface="Poppins"/>
              </a:rPr>
              <a:t>Arquitetura Contemporânea</a:t>
            </a:r>
            <a:endParaRPr sz="700">
              <a:solidFill>
                <a:srgbClr val="A5B5C4"/>
              </a:solidFill>
              <a:latin typeface="Poppins"/>
              <a:ea typeface="Poppins"/>
              <a:cs typeface="Poppins"/>
              <a:sym typeface="Poppins"/>
            </a:endParaRPr>
          </a:p>
          <a:p>
            <a:pPr indent="0" lvl="0" marL="0" rtl="0" algn="r">
              <a:spcBef>
                <a:spcPts val="0"/>
              </a:spcBef>
              <a:spcAft>
                <a:spcPts val="0"/>
              </a:spcAft>
              <a:buNone/>
            </a:pPr>
            <a:r>
              <a:t/>
            </a:r>
            <a:endParaRPr sz="700">
              <a:solidFill>
                <a:srgbClr val="A5B5C4"/>
              </a:solidFill>
              <a:latin typeface="Poppins"/>
              <a:ea typeface="Poppins"/>
              <a:cs typeface="Poppins"/>
              <a:sym typeface="Poppins"/>
            </a:endParaRPr>
          </a:p>
          <a:p>
            <a:pPr indent="0" lvl="0" marL="0" rtl="0" algn="r">
              <a:spcBef>
                <a:spcPts val="0"/>
              </a:spcBef>
              <a:spcAft>
                <a:spcPts val="0"/>
              </a:spcAft>
              <a:buNone/>
            </a:pPr>
            <a:r>
              <a:rPr lang="pt-BR" sz="700">
                <a:solidFill>
                  <a:srgbClr val="A5B5C4"/>
                </a:solidFill>
                <a:latin typeface="Poppins"/>
                <a:ea typeface="Poppins"/>
                <a:cs typeface="Poppins"/>
                <a:sym typeface="Poppins"/>
              </a:rPr>
              <a:t>Endereço</a:t>
            </a:r>
            <a:endParaRPr sz="700">
              <a:solidFill>
                <a:srgbClr val="A5B5C4"/>
              </a:solidFill>
              <a:latin typeface="Poppins"/>
              <a:ea typeface="Poppins"/>
              <a:cs typeface="Poppins"/>
              <a:sym typeface="Poppins"/>
            </a:endParaRPr>
          </a:p>
          <a:p>
            <a:pPr indent="0" lvl="0" marL="0" rtl="0" algn="r">
              <a:spcBef>
                <a:spcPts val="0"/>
              </a:spcBef>
              <a:spcAft>
                <a:spcPts val="0"/>
              </a:spcAft>
              <a:buNone/>
            </a:pPr>
            <a:r>
              <a:rPr lang="pt-BR" sz="700">
                <a:solidFill>
                  <a:srgbClr val="A5B5C4"/>
                </a:solidFill>
                <a:latin typeface="Poppins"/>
                <a:ea typeface="Poppins"/>
                <a:cs typeface="Poppins"/>
                <a:sym typeface="Poppins"/>
              </a:rPr>
              <a:t>Cidade | UF | Cep 00000-000</a:t>
            </a:r>
            <a:endParaRPr sz="700">
              <a:solidFill>
                <a:srgbClr val="A5B5C4"/>
              </a:solidFill>
              <a:latin typeface="Poppins"/>
              <a:ea typeface="Poppins"/>
              <a:cs typeface="Poppins"/>
              <a:sym typeface="Poppins"/>
            </a:endParaRPr>
          </a:p>
          <a:p>
            <a:pPr indent="0" lvl="0" marL="0" rtl="0" algn="r">
              <a:spcBef>
                <a:spcPts val="0"/>
              </a:spcBef>
              <a:spcAft>
                <a:spcPts val="0"/>
              </a:spcAft>
              <a:buNone/>
            </a:pPr>
            <a:r>
              <a:rPr lang="pt-BR" sz="700">
                <a:solidFill>
                  <a:srgbClr val="A5B5C4"/>
                </a:solidFill>
                <a:latin typeface="Poppins"/>
                <a:ea typeface="Poppins"/>
                <a:cs typeface="Poppins"/>
                <a:sym typeface="Poppins"/>
              </a:rPr>
              <a:t>+55 00 00000000</a:t>
            </a:r>
            <a:endParaRPr sz="700">
              <a:solidFill>
                <a:srgbClr val="A5B5C4"/>
              </a:solidFill>
              <a:latin typeface="Poppins"/>
              <a:ea typeface="Poppins"/>
              <a:cs typeface="Poppins"/>
              <a:sym typeface="Poppins"/>
            </a:endParaRPr>
          </a:p>
          <a:p>
            <a:pPr indent="0" lvl="0" marL="0" rtl="0" algn="r">
              <a:spcBef>
                <a:spcPts val="0"/>
              </a:spcBef>
              <a:spcAft>
                <a:spcPts val="0"/>
              </a:spcAft>
              <a:buNone/>
            </a:pPr>
            <a:r>
              <a:t/>
            </a:r>
            <a:endParaRPr sz="700">
              <a:solidFill>
                <a:srgbClr val="A5B5C4"/>
              </a:solidFill>
              <a:latin typeface="Poppins"/>
              <a:ea typeface="Poppins"/>
              <a:cs typeface="Poppins"/>
              <a:sym typeface="Poppins"/>
            </a:endParaRPr>
          </a:p>
          <a:p>
            <a:pPr indent="0" lvl="0" marL="0" rtl="0" algn="r">
              <a:spcBef>
                <a:spcPts val="0"/>
              </a:spcBef>
              <a:spcAft>
                <a:spcPts val="0"/>
              </a:spcAft>
              <a:buNone/>
            </a:pPr>
            <a:r>
              <a:rPr b="1" lang="pt-BR" sz="700">
                <a:solidFill>
                  <a:srgbClr val="A5B5C4"/>
                </a:solidFill>
                <a:latin typeface="Poppins"/>
                <a:ea typeface="Poppins"/>
                <a:cs typeface="Poppins"/>
                <a:sym typeface="Poppins"/>
              </a:rPr>
              <a:t>www.seusiteaqui.com</a:t>
            </a:r>
            <a:endParaRPr b="1" sz="700">
              <a:solidFill>
                <a:srgbClr val="A5B5C4"/>
              </a:solidFill>
              <a:latin typeface="Poppins"/>
              <a:ea typeface="Poppins"/>
              <a:cs typeface="Poppins"/>
              <a:sym typeface="Poppins"/>
            </a:endParaRPr>
          </a:p>
          <a:p>
            <a:pPr indent="0" lvl="0" marL="0" rtl="0" algn="r">
              <a:spcBef>
                <a:spcPts val="0"/>
              </a:spcBef>
              <a:spcAft>
                <a:spcPts val="0"/>
              </a:spcAft>
              <a:buNone/>
            </a:pPr>
            <a:r>
              <a:t/>
            </a:r>
            <a:endParaRPr b="1" sz="700">
              <a:solidFill>
                <a:srgbClr val="A5B5C4"/>
              </a:solidFill>
              <a:latin typeface="Poppins"/>
              <a:ea typeface="Poppins"/>
              <a:cs typeface="Poppins"/>
              <a:sym typeface="Poppins"/>
            </a:endParaRPr>
          </a:p>
          <a:p>
            <a:pPr indent="0" lvl="0" marL="0" rtl="0" algn="r">
              <a:spcBef>
                <a:spcPts val="0"/>
              </a:spcBef>
              <a:spcAft>
                <a:spcPts val="0"/>
              </a:spcAft>
              <a:buNone/>
            </a:pPr>
            <a:r>
              <a:t/>
            </a:r>
            <a:endParaRPr sz="700">
              <a:solidFill>
                <a:srgbClr val="A5B5C4"/>
              </a:solidFill>
              <a:latin typeface="Poppins"/>
              <a:ea typeface="Poppins"/>
              <a:cs typeface="Poppins"/>
              <a:sym typeface="Poppins"/>
            </a:endParaRPr>
          </a:p>
          <a:p>
            <a:pPr indent="0" lvl="0" marL="0" rtl="0" algn="r">
              <a:spcBef>
                <a:spcPts val="0"/>
              </a:spcBef>
              <a:spcAft>
                <a:spcPts val="0"/>
              </a:spcAft>
              <a:buNone/>
            </a:pPr>
            <a:r>
              <a:rPr b="1" lang="pt-BR" sz="700">
                <a:solidFill>
                  <a:srgbClr val="A5B5C4"/>
                </a:solidFill>
                <a:latin typeface="Poppins"/>
                <a:ea typeface="Poppins"/>
                <a:cs typeface="Poppins"/>
                <a:sym typeface="Poppins"/>
              </a:rPr>
              <a:t>Nome Arquiteto 1</a:t>
            </a:r>
            <a:endParaRPr b="1" sz="700">
              <a:solidFill>
                <a:srgbClr val="A5B5C4"/>
              </a:solidFill>
              <a:latin typeface="Poppins"/>
              <a:ea typeface="Poppins"/>
              <a:cs typeface="Poppins"/>
              <a:sym typeface="Poppins"/>
            </a:endParaRPr>
          </a:p>
          <a:p>
            <a:pPr indent="0" lvl="0" marL="0" rtl="0" algn="r">
              <a:spcBef>
                <a:spcPts val="0"/>
              </a:spcBef>
              <a:spcAft>
                <a:spcPts val="0"/>
              </a:spcAft>
              <a:buClr>
                <a:schemeClr val="dk1"/>
              </a:buClr>
              <a:buSzPts val="1100"/>
              <a:buFont typeface="Arial"/>
              <a:buNone/>
            </a:pPr>
            <a:r>
              <a:rPr lang="pt-BR" sz="700">
                <a:solidFill>
                  <a:srgbClr val="A5B5C4"/>
                </a:solidFill>
                <a:latin typeface="Poppins"/>
                <a:ea typeface="Poppins"/>
                <a:cs typeface="Poppins"/>
                <a:sym typeface="Poppins"/>
              </a:rPr>
              <a:t>Cargo | Arquiteta</a:t>
            </a:r>
            <a:endParaRPr sz="700">
              <a:solidFill>
                <a:srgbClr val="A5B5C4"/>
              </a:solidFill>
              <a:latin typeface="Poppins"/>
              <a:ea typeface="Poppins"/>
              <a:cs typeface="Poppins"/>
              <a:sym typeface="Poppins"/>
            </a:endParaRPr>
          </a:p>
          <a:p>
            <a:pPr indent="0" lvl="0" marL="0" rtl="0" algn="r">
              <a:spcBef>
                <a:spcPts val="0"/>
              </a:spcBef>
              <a:spcAft>
                <a:spcPts val="0"/>
              </a:spcAft>
              <a:buClr>
                <a:schemeClr val="dk1"/>
              </a:buClr>
              <a:buSzPts val="1100"/>
              <a:buFont typeface="Arial"/>
              <a:buNone/>
            </a:pPr>
            <a:r>
              <a:rPr lang="pt-BR" sz="700">
                <a:solidFill>
                  <a:srgbClr val="A5B5C4"/>
                </a:solidFill>
                <a:latin typeface="Poppins"/>
                <a:ea typeface="Poppins"/>
                <a:cs typeface="Poppins"/>
                <a:sym typeface="Poppins"/>
              </a:rPr>
              <a:t>+55 00 000000000</a:t>
            </a:r>
            <a:endParaRPr b="1" sz="700">
              <a:solidFill>
                <a:srgbClr val="A5B5C4"/>
              </a:solidFill>
              <a:latin typeface="Poppins"/>
              <a:ea typeface="Poppins"/>
              <a:cs typeface="Poppins"/>
              <a:sym typeface="Poppins"/>
            </a:endParaRPr>
          </a:p>
          <a:p>
            <a:pPr indent="0" lvl="0" marL="0" rtl="0" algn="r">
              <a:spcBef>
                <a:spcPts val="0"/>
              </a:spcBef>
              <a:spcAft>
                <a:spcPts val="0"/>
              </a:spcAft>
              <a:buNone/>
            </a:pPr>
            <a:r>
              <a:t/>
            </a:r>
            <a:endParaRPr b="1" sz="700">
              <a:solidFill>
                <a:srgbClr val="A5B5C4"/>
              </a:solidFill>
              <a:latin typeface="Poppins"/>
              <a:ea typeface="Poppins"/>
              <a:cs typeface="Poppins"/>
              <a:sym typeface="Poppins"/>
            </a:endParaRPr>
          </a:p>
          <a:p>
            <a:pPr indent="0" lvl="0" marL="0" rtl="0" algn="r">
              <a:spcBef>
                <a:spcPts val="0"/>
              </a:spcBef>
              <a:spcAft>
                <a:spcPts val="0"/>
              </a:spcAft>
              <a:buClr>
                <a:schemeClr val="dk1"/>
              </a:buClr>
              <a:buSzPts val="1100"/>
              <a:buFont typeface="Arial"/>
              <a:buNone/>
            </a:pPr>
            <a:r>
              <a:rPr b="1" lang="pt-BR" sz="700">
                <a:solidFill>
                  <a:srgbClr val="A5B5C4"/>
                </a:solidFill>
                <a:latin typeface="Poppins"/>
                <a:ea typeface="Poppins"/>
                <a:cs typeface="Poppins"/>
                <a:sym typeface="Poppins"/>
              </a:rPr>
              <a:t>Nome Arquiteto 2</a:t>
            </a:r>
            <a:endParaRPr b="1" sz="700">
              <a:solidFill>
                <a:srgbClr val="A5B5C4"/>
              </a:solidFill>
              <a:latin typeface="Poppins"/>
              <a:ea typeface="Poppins"/>
              <a:cs typeface="Poppins"/>
              <a:sym typeface="Poppins"/>
            </a:endParaRPr>
          </a:p>
          <a:p>
            <a:pPr indent="0" lvl="0" marL="0" rtl="0" algn="r">
              <a:spcBef>
                <a:spcPts val="0"/>
              </a:spcBef>
              <a:spcAft>
                <a:spcPts val="0"/>
              </a:spcAft>
              <a:buNone/>
            </a:pPr>
            <a:r>
              <a:rPr lang="pt-BR" sz="700">
                <a:solidFill>
                  <a:srgbClr val="A5B5C4"/>
                </a:solidFill>
                <a:latin typeface="Poppins"/>
                <a:ea typeface="Poppins"/>
                <a:cs typeface="Poppins"/>
                <a:sym typeface="Poppins"/>
              </a:rPr>
              <a:t>Cargo</a:t>
            </a:r>
            <a:r>
              <a:rPr lang="pt-BR" sz="700">
                <a:solidFill>
                  <a:srgbClr val="A5B5C4"/>
                </a:solidFill>
                <a:latin typeface="Poppins"/>
                <a:ea typeface="Poppins"/>
                <a:cs typeface="Poppins"/>
                <a:sym typeface="Poppins"/>
              </a:rPr>
              <a:t> | Arquiteta</a:t>
            </a:r>
            <a:endParaRPr sz="700">
              <a:solidFill>
                <a:srgbClr val="A5B5C4"/>
              </a:solidFill>
              <a:latin typeface="Poppins"/>
              <a:ea typeface="Poppins"/>
              <a:cs typeface="Poppins"/>
              <a:sym typeface="Poppins"/>
            </a:endParaRPr>
          </a:p>
          <a:p>
            <a:pPr indent="0" lvl="0" marL="0" rtl="0" algn="r">
              <a:spcBef>
                <a:spcPts val="0"/>
              </a:spcBef>
              <a:spcAft>
                <a:spcPts val="0"/>
              </a:spcAft>
              <a:buNone/>
            </a:pPr>
            <a:r>
              <a:rPr lang="pt-BR" sz="700">
                <a:solidFill>
                  <a:srgbClr val="A5B5C4"/>
                </a:solidFill>
                <a:latin typeface="Poppins"/>
                <a:ea typeface="Poppins"/>
                <a:cs typeface="Poppins"/>
                <a:sym typeface="Poppins"/>
              </a:rPr>
              <a:t>+55 00 000000000</a:t>
            </a:r>
            <a:endParaRPr sz="700">
              <a:solidFill>
                <a:srgbClr val="A5B5C4"/>
              </a:solidFill>
              <a:latin typeface="Poppins"/>
              <a:ea typeface="Poppins"/>
              <a:cs typeface="Poppins"/>
              <a:sym typeface="Poppins"/>
            </a:endParaRPr>
          </a:p>
        </p:txBody>
      </p:sp>
      <p:sp>
        <p:nvSpPr>
          <p:cNvPr id="183" name="Google Shape;183;p27"/>
          <p:cNvSpPr txBox="1"/>
          <p:nvPr/>
        </p:nvSpPr>
        <p:spPr>
          <a:xfrm>
            <a:off x="559300" y="2102332"/>
            <a:ext cx="28869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2500">
                <a:solidFill>
                  <a:schemeClr val="lt1"/>
                </a:solidFill>
              </a:rPr>
              <a:t>SEU LOGO AQUI</a:t>
            </a:r>
            <a:endParaRPr b="1" sz="2500">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p:nvPr/>
        </p:nvSpPr>
        <p:spPr>
          <a:xfrm>
            <a:off x="3894625" y="0"/>
            <a:ext cx="5249400" cy="51435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4"/>
          <p:cNvSpPr txBox="1"/>
          <p:nvPr/>
        </p:nvSpPr>
        <p:spPr>
          <a:xfrm>
            <a:off x="413603" y="815775"/>
            <a:ext cx="2601300" cy="189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sz="1800">
                <a:solidFill>
                  <a:srgbClr val="033535"/>
                </a:solidFill>
                <a:latin typeface="Roboto"/>
                <a:ea typeface="Roboto"/>
                <a:cs typeface="Roboto"/>
                <a:sym typeface="Roboto"/>
              </a:rPr>
              <a:t>Q U E M   S O M O S ?</a:t>
            </a:r>
            <a:endParaRPr b="1" sz="1800">
              <a:solidFill>
                <a:srgbClr val="033535"/>
              </a:solidFill>
              <a:latin typeface="Roboto"/>
              <a:ea typeface="Roboto"/>
              <a:cs typeface="Roboto"/>
              <a:sym typeface="Roboto"/>
            </a:endParaRPr>
          </a:p>
        </p:txBody>
      </p:sp>
      <p:sp>
        <p:nvSpPr>
          <p:cNvPr id="63" name="Google Shape;63;p14"/>
          <p:cNvSpPr txBox="1"/>
          <p:nvPr/>
        </p:nvSpPr>
        <p:spPr>
          <a:xfrm>
            <a:off x="946900" y="2173825"/>
            <a:ext cx="2768100" cy="24306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None/>
            </a:pPr>
            <a:r>
              <a:rPr lang="pt-BR" sz="700">
                <a:latin typeface="Roboto Mono Light"/>
                <a:ea typeface="Roboto Mono Light"/>
                <a:cs typeface="Roboto Mono Light"/>
                <a:sym typeface="Roboto Mono Light"/>
              </a:rPr>
              <a:t>S</a:t>
            </a:r>
            <a:r>
              <a:rPr lang="pt-BR" sz="700">
                <a:latin typeface="Roboto Mono Light"/>
                <a:ea typeface="Roboto Mono Light"/>
                <a:cs typeface="Roboto Mono Light"/>
                <a:sym typeface="Roboto Mono Light"/>
              </a:rPr>
              <a:t>omos [NOME </a:t>
            </a:r>
            <a:r>
              <a:rPr lang="pt-BR" sz="700">
                <a:latin typeface="Roboto Mono Light"/>
                <a:ea typeface="Roboto Mono Light"/>
                <a:cs typeface="Roboto Mono Light"/>
                <a:sym typeface="Roboto Mono Light"/>
              </a:rPr>
              <a:t>ESCRITÓRIO]</a:t>
            </a:r>
            <a:r>
              <a:rPr lang="pt-BR" sz="700">
                <a:latin typeface="Roboto Mono Light"/>
                <a:ea typeface="Roboto Mono Light"/>
                <a:cs typeface="Roboto Mono Light"/>
                <a:sym typeface="Roboto Mono Light"/>
              </a:rPr>
              <a:t>, um escritório de arquitetura em constante busca pela harmonia estética, espacial e técnica de nossos projetos. Nossa equipe é formada por arquitetos que possuem experiência em diversas áreas da arquitetura, e que compartilham seus conhecimentos a fim de criar espaços únicos que sejam o reflexo da satisfação das pessoas.</a:t>
            </a:r>
            <a:endParaRPr sz="700">
              <a:latin typeface="Roboto Mono Light"/>
              <a:ea typeface="Roboto Mono Light"/>
              <a:cs typeface="Roboto Mono Light"/>
              <a:sym typeface="Roboto Mono Light"/>
            </a:endParaRPr>
          </a:p>
          <a:p>
            <a:pPr indent="0" lvl="0" marL="0" rtl="0" algn="just">
              <a:lnSpc>
                <a:spcPct val="150000"/>
              </a:lnSpc>
              <a:spcBef>
                <a:spcPts val="500"/>
              </a:spcBef>
              <a:spcAft>
                <a:spcPts val="500"/>
              </a:spcAft>
              <a:buNone/>
            </a:pPr>
            <a:r>
              <a:rPr lang="pt-BR" sz="700">
                <a:latin typeface="Roboto Mono Light"/>
                <a:ea typeface="Roboto Mono Light"/>
                <a:cs typeface="Roboto Mono Light"/>
                <a:sym typeface="Roboto Mono Light"/>
              </a:rPr>
              <a:t>Desenvolvemos arquitetura empática, onde priorizamos a satisfação e o bem estar de cada usuário, e aplicamos nossa arquitetura e nossas técnicas adaptadas às ideias de cada cliente. </a:t>
            </a:r>
            <a:endParaRPr sz="700">
              <a:latin typeface="Roboto Mono"/>
              <a:ea typeface="Roboto Mono"/>
              <a:cs typeface="Roboto Mono"/>
              <a:sym typeface="Roboto Mono"/>
            </a:endParaRPr>
          </a:p>
        </p:txBody>
      </p:sp>
      <p:pic>
        <p:nvPicPr>
          <p:cNvPr id="64" name="Google Shape;64;p14"/>
          <p:cNvPicPr preferRelativeResize="0"/>
          <p:nvPr/>
        </p:nvPicPr>
        <p:blipFill>
          <a:blip r:embed="rId3">
            <a:alphaModFix/>
          </a:blip>
          <a:stretch>
            <a:fillRect/>
          </a:stretch>
        </p:blipFill>
        <p:spPr>
          <a:xfrm>
            <a:off x="5021200" y="2107375"/>
            <a:ext cx="5696374" cy="4238899"/>
          </a:xfrm>
          <a:prstGeom prst="rect">
            <a:avLst/>
          </a:prstGeom>
          <a:noFill/>
          <a:ln>
            <a:noFill/>
          </a:ln>
        </p:spPr>
      </p:pic>
      <p:sp>
        <p:nvSpPr>
          <p:cNvPr id="65" name="Google Shape;65;p14"/>
          <p:cNvSpPr txBox="1"/>
          <p:nvPr/>
        </p:nvSpPr>
        <p:spPr>
          <a:xfrm>
            <a:off x="6072275" y="1799575"/>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a:t>
            </a:r>
            <a:r>
              <a:rPr b="1" lang="pt-BR" sz="800">
                <a:solidFill>
                  <a:schemeClr val="lt1"/>
                </a:solidFill>
              </a:rPr>
              <a:t>SEU PROJETO AQUI]</a:t>
            </a:r>
            <a:endParaRPr b="1" sz="800">
              <a:solidFill>
                <a:schemeClr val="lt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5"/>
          <p:cNvSpPr/>
          <p:nvPr/>
        </p:nvSpPr>
        <p:spPr>
          <a:xfrm>
            <a:off x="0" y="0"/>
            <a:ext cx="3382800" cy="5143500"/>
          </a:xfrm>
          <a:prstGeom prst="rect">
            <a:avLst/>
          </a:prstGeom>
          <a:solidFill>
            <a:srgbClr val="033535"/>
          </a:solidFill>
          <a:ln cap="flat" cmpd="sng" w="9525">
            <a:solidFill>
              <a:srgbClr val="CAA8A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CAA8AF"/>
              </a:highlight>
            </a:endParaRPr>
          </a:p>
        </p:txBody>
      </p:sp>
      <p:sp>
        <p:nvSpPr>
          <p:cNvPr id="71" name="Google Shape;71;p15"/>
          <p:cNvSpPr txBox="1"/>
          <p:nvPr/>
        </p:nvSpPr>
        <p:spPr>
          <a:xfrm>
            <a:off x="518248" y="1028814"/>
            <a:ext cx="2498700" cy="22278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None/>
            </a:pPr>
            <a:r>
              <a:rPr lang="pt-BR" sz="600">
                <a:solidFill>
                  <a:srgbClr val="E5D5BF"/>
                </a:solidFill>
                <a:latin typeface="Roboto Mono Light"/>
                <a:ea typeface="Roboto Mono Light"/>
                <a:cs typeface="Roboto Mono Light"/>
                <a:sym typeface="Roboto Mono Light"/>
              </a:rPr>
              <a:t>O universo pode ser caótico e imprevisível, mas também é um mundo físico altamente organizado com precisão nas leis da matemática. Essas leis se manifestam através de sequências lógicas, como por exemplo, a chamada “proporção áurea”. </a:t>
            </a:r>
            <a:endParaRPr sz="600">
              <a:solidFill>
                <a:srgbClr val="E5D5BF"/>
              </a:solidFill>
              <a:latin typeface="Roboto Mono Light"/>
              <a:ea typeface="Roboto Mono Light"/>
              <a:cs typeface="Roboto Mono Light"/>
              <a:sym typeface="Roboto Mono Light"/>
            </a:endParaRPr>
          </a:p>
          <a:p>
            <a:pPr indent="0" lvl="0" marL="0" rtl="0" algn="just">
              <a:lnSpc>
                <a:spcPct val="150000"/>
              </a:lnSpc>
              <a:spcBef>
                <a:spcPts val="500"/>
              </a:spcBef>
              <a:spcAft>
                <a:spcPts val="0"/>
              </a:spcAft>
              <a:buClr>
                <a:schemeClr val="dk1"/>
              </a:buClr>
              <a:buSzPts val="1100"/>
              <a:buFont typeface="Arial"/>
              <a:buNone/>
            </a:pPr>
            <a:r>
              <a:rPr lang="pt-BR" sz="600">
                <a:solidFill>
                  <a:srgbClr val="E5D5BF"/>
                </a:solidFill>
                <a:latin typeface="Roboto Mono Light"/>
                <a:ea typeface="Roboto Mono Light"/>
                <a:cs typeface="Roboto Mono Light"/>
                <a:sym typeface="Roboto Mono Light"/>
              </a:rPr>
              <a:t>Os projetos do [ESCRITÓRIO] apresentam estética minimalista, proporção equilibrada, suavidade e elegância numa busca constante pela perfeição.</a:t>
            </a:r>
            <a:endParaRPr sz="600">
              <a:solidFill>
                <a:srgbClr val="E5D5BF"/>
              </a:solidFill>
              <a:latin typeface="Roboto Mono Light"/>
              <a:ea typeface="Roboto Mono Light"/>
              <a:cs typeface="Roboto Mono Light"/>
              <a:sym typeface="Roboto Mono Light"/>
            </a:endParaRPr>
          </a:p>
          <a:p>
            <a:pPr indent="0" lvl="0" marL="0" rtl="0" algn="just">
              <a:lnSpc>
                <a:spcPct val="150000"/>
              </a:lnSpc>
              <a:spcBef>
                <a:spcPts val="500"/>
              </a:spcBef>
              <a:spcAft>
                <a:spcPts val="500"/>
              </a:spcAft>
              <a:buClr>
                <a:schemeClr val="dk1"/>
              </a:buClr>
              <a:buSzPts val="1100"/>
              <a:buFont typeface="Arial"/>
              <a:buNone/>
            </a:pPr>
            <a:r>
              <a:rPr lang="pt-BR" sz="600">
                <a:solidFill>
                  <a:srgbClr val="E5D5BF"/>
                </a:solidFill>
                <a:latin typeface="Roboto Mono Light"/>
                <a:ea typeface="Roboto Mono Light"/>
                <a:cs typeface="Roboto Mono Light"/>
                <a:sym typeface="Roboto Mono Light"/>
              </a:rPr>
              <a:t>Queremos, através de nossos projetos, integrar os ambientes internos e externos, conectar as pessoas com a natureza e criar espaços de permanência que proporcionem bem-estar e qualidade de vida.</a:t>
            </a:r>
            <a:endParaRPr sz="600">
              <a:solidFill>
                <a:srgbClr val="E5D5BF"/>
              </a:solidFill>
              <a:latin typeface="Roboto Mono Light"/>
              <a:ea typeface="Roboto Mono Light"/>
              <a:cs typeface="Roboto Mono Light"/>
              <a:sym typeface="Roboto Mono Light"/>
            </a:endParaRPr>
          </a:p>
        </p:txBody>
      </p:sp>
      <p:sp>
        <p:nvSpPr>
          <p:cNvPr id="72" name="Google Shape;72;p15"/>
          <p:cNvSpPr txBox="1"/>
          <p:nvPr/>
        </p:nvSpPr>
        <p:spPr>
          <a:xfrm>
            <a:off x="480075" y="680975"/>
            <a:ext cx="2601300" cy="474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sz="1800">
                <a:solidFill>
                  <a:schemeClr val="lt1"/>
                </a:solidFill>
                <a:latin typeface="Roboto"/>
                <a:ea typeface="Roboto"/>
                <a:cs typeface="Roboto"/>
                <a:sym typeface="Roboto"/>
              </a:rPr>
              <a:t>O R I G E M</a:t>
            </a:r>
            <a:endParaRPr b="1" sz="1800">
              <a:solidFill>
                <a:schemeClr val="lt1"/>
              </a:solidFill>
              <a:latin typeface="Roboto"/>
              <a:ea typeface="Roboto"/>
              <a:cs typeface="Roboto"/>
              <a:sym typeface="Roboto"/>
            </a:endParaRPr>
          </a:p>
        </p:txBody>
      </p:sp>
      <p:sp>
        <p:nvSpPr>
          <p:cNvPr id="73" name="Google Shape;73;p15"/>
          <p:cNvSpPr txBox="1"/>
          <p:nvPr/>
        </p:nvSpPr>
        <p:spPr>
          <a:xfrm>
            <a:off x="3678535" y="1124575"/>
            <a:ext cx="4069500" cy="17169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Clr>
                <a:schemeClr val="dk1"/>
              </a:buClr>
              <a:buSzPts val="1100"/>
              <a:buFont typeface="Arial"/>
              <a:buNone/>
            </a:pPr>
            <a:r>
              <a:rPr lang="pt-BR" sz="600">
                <a:latin typeface="Roboto Mono Light"/>
                <a:ea typeface="Roboto Mono Light"/>
                <a:cs typeface="Roboto Mono Light"/>
                <a:sym typeface="Roboto Mono Light"/>
              </a:rPr>
              <a:t>Desenvolvemos projetos de arquitetura e projetos de arquitetura de interiores com estética contemporânea, de linhas, volumes e materiais puros, que priorizam o bem-estar e a interação de seus usuários. Buscamos características como leveza, simetria, refinamento, praticidade, conforto e beleza.</a:t>
            </a:r>
            <a:endParaRPr sz="600">
              <a:latin typeface="Roboto Mono Light"/>
              <a:ea typeface="Roboto Mono Light"/>
              <a:cs typeface="Roboto Mono Light"/>
              <a:sym typeface="Roboto Mono Light"/>
            </a:endParaRPr>
          </a:p>
          <a:p>
            <a:pPr indent="0" lvl="0" marL="0" rtl="0" algn="just">
              <a:lnSpc>
                <a:spcPct val="150000"/>
              </a:lnSpc>
              <a:spcBef>
                <a:spcPts val="500"/>
              </a:spcBef>
              <a:spcAft>
                <a:spcPts val="0"/>
              </a:spcAft>
              <a:buClr>
                <a:schemeClr val="dk1"/>
              </a:buClr>
              <a:buSzPts val="1100"/>
              <a:buFont typeface="Arial"/>
              <a:buNone/>
            </a:pPr>
            <a:r>
              <a:rPr lang="pt-BR" sz="600">
                <a:latin typeface="Roboto Mono Light"/>
                <a:ea typeface="Roboto Mono Light"/>
                <a:cs typeface="Roboto Mono Light"/>
                <a:sym typeface="Roboto Mono Light"/>
              </a:rPr>
              <a:t>Nosso processo de criação inclui desde a conceituação cuidadosa de cada projeto até o detalhamento minucioso das definições técnicas, respeitando as necessidades e expectativas de nossos clientes, tornando cada projeto único e especial.  </a:t>
            </a:r>
            <a:endParaRPr sz="600">
              <a:latin typeface="Roboto Mono Light"/>
              <a:ea typeface="Roboto Mono Light"/>
              <a:cs typeface="Roboto Mono Light"/>
              <a:sym typeface="Roboto Mono Light"/>
            </a:endParaRPr>
          </a:p>
          <a:p>
            <a:pPr indent="0" lvl="0" marL="0" rtl="0" algn="just">
              <a:lnSpc>
                <a:spcPct val="150000"/>
              </a:lnSpc>
              <a:spcBef>
                <a:spcPts val="500"/>
              </a:spcBef>
              <a:spcAft>
                <a:spcPts val="500"/>
              </a:spcAft>
              <a:buClr>
                <a:schemeClr val="dk1"/>
              </a:buClr>
              <a:buSzPts val="1100"/>
              <a:buFont typeface="Arial"/>
              <a:buNone/>
            </a:pPr>
            <a:r>
              <a:rPr lang="pt-BR" sz="600">
                <a:latin typeface="Roboto Mono Light"/>
                <a:ea typeface="Roboto Mono Light"/>
                <a:cs typeface="Roboto Mono Light"/>
                <a:sym typeface="Roboto Mono Light"/>
              </a:rPr>
              <a:t>Além disso, gerenciamos o trabalho das empresas que desenvolvem os projetos complementares, como estrutural, hidrossanitário, elétrico, luminotécnico, entre outros. Assim garantimos a excelência no resultado final do projeto como um todo.</a:t>
            </a:r>
            <a:endParaRPr sz="600">
              <a:latin typeface="Roboto Mono Light"/>
              <a:ea typeface="Roboto Mono Light"/>
              <a:cs typeface="Roboto Mono Light"/>
              <a:sym typeface="Roboto Mono Light"/>
            </a:endParaRPr>
          </a:p>
        </p:txBody>
      </p:sp>
      <p:sp>
        <p:nvSpPr>
          <p:cNvPr id="74" name="Google Shape;74;p15"/>
          <p:cNvSpPr txBox="1"/>
          <p:nvPr/>
        </p:nvSpPr>
        <p:spPr>
          <a:xfrm>
            <a:off x="3666453" y="707525"/>
            <a:ext cx="2937600" cy="397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sz="1800">
                <a:solidFill>
                  <a:srgbClr val="976237"/>
                </a:solidFill>
                <a:latin typeface="Roboto"/>
                <a:ea typeface="Roboto"/>
                <a:cs typeface="Roboto"/>
                <a:sym typeface="Roboto"/>
              </a:rPr>
              <a:t>O   Q U E   F A Z E M O S ?</a:t>
            </a:r>
            <a:endParaRPr b="1" sz="1800">
              <a:solidFill>
                <a:srgbClr val="976237"/>
              </a:solidFill>
              <a:latin typeface="Roboto"/>
              <a:ea typeface="Roboto"/>
              <a:cs typeface="Roboto"/>
              <a:sym typeface="Roboto"/>
            </a:endParaRPr>
          </a:p>
        </p:txBody>
      </p:sp>
      <p:pic>
        <p:nvPicPr>
          <p:cNvPr id="75" name="Google Shape;75;p15"/>
          <p:cNvPicPr preferRelativeResize="0"/>
          <p:nvPr/>
        </p:nvPicPr>
        <p:blipFill>
          <a:blip r:embed="rId3">
            <a:alphaModFix/>
          </a:blip>
          <a:stretch>
            <a:fillRect/>
          </a:stretch>
        </p:blipFill>
        <p:spPr>
          <a:xfrm rot="-5400000">
            <a:off x="5209431" y="-30332"/>
            <a:ext cx="2044500" cy="969249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pic>
        <p:nvPicPr>
          <p:cNvPr id="80" name="Google Shape;80;p16"/>
          <p:cNvPicPr preferRelativeResize="0"/>
          <p:nvPr/>
        </p:nvPicPr>
        <p:blipFill rotWithShape="1">
          <a:blip r:embed="rId3">
            <a:alphaModFix/>
          </a:blip>
          <a:srcRect b="1941" l="2637" r="1448" t="0"/>
          <a:stretch/>
        </p:blipFill>
        <p:spPr>
          <a:xfrm>
            <a:off x="4113150" y="0"/>
            <a:ext cx="5030850" cy="5143500"/>
          </a:xfrm>
          <a:prstGeom prst="rect">
            <a:avLst/>
          </a:prstGeom>
          <a:noFill/>
          <a:ln>
            <a:noFill/>
          </a:ln>
        </p:spPr>
      </p:pic>
      <p:sp>
        <p:nvSpPr>
          <p:cNvPr id="81" name="Google Shape;81;p16"/>
          <p:cNvSpPr/>
          <p:nvPr/>
        </p:nvSpPr>
        <p:spPr>
          <a:xfrm>
            <a:off x="0" y="0"/>
            <a:ext cx="2568600" cy="1073700"/>
          </a:xfrm>
          <a:prstGeom prst="rect">
            <a:avLst/>
          </a:prstGeom>
          <a:solidFill>
            <a:srgbClr val="976237"/>
          </a:solidFill>
          <a:ln cap="flat" cmpd="sng" w="9525">
            <a:solidFill>
              <a:srgbClr val="97623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CAA8AF"/>
              </a:highlight>
            </a:endParaRPr>
          </a:p>
        </p:txBody>
      </p:sp>
      <p:sp>
        <p:nvSpPr>
          <p:cNvPr id="82" name="Google Shape;82;p16"/>
          <p:cNvSpPr txBox="1"/>
          <p:nvPr/>
        </p:nvSpPr>
        <p:spPr>
          <a:xfrm>
            <a:off x="520000" y="1073700"/>
            <a:ext cx="2867700" cy="23796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None/>
            </a:pPr>
            <a:r>
              <a:rPr lang="pt-BR" sz="600">
                <a:latin typeface="Roboto Mono Light"/>
                <a:ea typeface="Roboto Mono Light"/>
                <a:cs typeface="Roboto Mono Light"/>
                <a:sym typeface="Roboto Mono Light"/>
              </a:rPr>
              <a:t>Projetamos casas, espaços comerciais e de convivência em diferentes cidades do [SEU ESTADO] e também de outros estados. </a:t>
            </a:r>
            <a:endParaRPr sz="600">
              <a:latin typeface="Roboto Mono Light"/>
              <a:ea typeface="Roboto Mono Light"/>
              <a:cs typeface="Roboto Mono Light"/>
              <a:sym typeface="Roboto Mono Light"/>
            </a:endParaRPr>
          </a:p>
          <a:p>
            <a:pPr indent="0" lvl="0" marL="0" rtl="0" algn="just">
              <a:lnSpc>
                <a:spcPct val="150000"/>
              </a:lnSpc>
              <a:spcBef>
                <a:spcPts val="500"/>
              </a:spcBef>
              <a:spcAft>
                <a:spcPts val="0"/>
              </a:spcAft>
              <a:buNone/>
            </a:pPr>
            <a:r>
              <a:rPr lang="pt-BR" sz="600">
                <a:latin typeface="Roboto Mono Light"/>
                <a:ea typeface="Roboto Mono Light"/>
                <a:cs typeface="Roboto Mono Light"/>
                <a:sym typeface="Roboto Mono Light"/>
              </a:rPr>
              <a:t>Cada projeto que desenvolvemos respeita as necessidades e expectativas de cada cliente, por isso, mesmo mantendo o padrão estético contemporâneo, criamos edificações com características bastante diferentes e espaços peculiares.</a:t>
            </a:r>
            <a:endParaRPr sz="600">
              <a:latin typeface="Roboto Mono Light"/>
              <a:ea typeface="Roboto Mono Light"/>
              <a:cs typeface="Roboto Mono Light"/>
              <a:sym typeface="Roboto Mono Light"/>
            </a:endParaRPr>
          </a:p>
          <a:p>
            <a:pPr indent="0" lvl="0" marL="0" rtl="0" algn="just">
              <a:lnSpc>
                <a:spcPct val="150000"/>
              </a:lnSpc>
              <a:spcBef>
                <a:spcPts val="500"/>
              </a:spcBef>
              <a:spcAft>
                <a:spcPts val="0"/>
              </a:spcAft>
              <a:buNone/>
            </a:pPr>
            <a:r>
              <a:rPr lang="pt-BR" sz="600">
                <a:latin typeface="Roboto Mono Light"/>
                <a:ea typeface="Roboto Mono Light"/>
                <a:cs typeface="Roboto Mono Light"/>
                <a:sym typeface="Roboto Mono Light"/>
              </a:rPr>
              <a:t>Criamos vínculos de carinho com cada um de nossos projetos, buscando sempre explorar ao máximo seu potencial e fazer as melhores escolhas ao longo do processo de criação para resultar em um extraordinário projeto. </a:t>
            </a:r>
            <a:endParaRPr sz="600">
              <a:latin typeface="Roboto Mono Light"/>
              <a:ea typeface="Roboto Mono Light"/>
              <a:cs typeface="Roboto Mono Light"/>
              <a:sym typeface="Roboto Mono Light"/>
            </a:endParaRPr>
          </a:p>
          <a:p>
            <a:pPr indent="0" lvl="0" marL="0" rtl="0" algn="just">
              <a:lnSpc>
                <a:spcPct val="150000"/>
              </a:lnSpc>
              <a:spcBef>
                <a:spcPts val="500"/>
              </a:spcBef>
              <a:spcAft>
                <a:spcPts val="500"/>
              </a:spcAft>
              <a:buNone/>
            </a:pPr>
            <a:r>
              <a:t/>
            </a:r>
            <a:endParaRPr sz="600">
              <a:latin typeface="Roboto Mono Light"/>
              <a:ea typeface="Roboto Mono Light"/>
              <a:cs typeface="Roboto Mono Light"/>
              <a:sym typeface="Roboto Mono Light"/>
            </a:endParaRPr>
          </a:p>
        </p:txBody>
      </p:sp>
      <p:sp>
        <p:nvSpPr>
          <p:cNvPr id="83" name="Google Shape;83;p16"/>
          <p:cNvSpPr txBox="1"/>
          <p:nvPr/>
        </p:nvSpPr>
        <p:spPr>
          <a:xfrm>
            <a:off x="520011" y="528575"/>
            <a:ext cx="2601300" cy="474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sz="1800">
                <a:solidFill>
                  <a:schemeClr val="lt1"/>
                </a:solidFill>
                <a:latin typeface="Roboto"/>
                <a:ea typeface="Roboto"/>
                <a:cs typeface="Roboto"/>
                <a:sym typeface="Roboto"/>
              </a:rPr>
              <a:t>P R O J E T O S</a:t>
            </a:r>
            <a:endParaRPr b="1" sz="1800">
              <a:solidFill>
                <a:schemeClr val="lt1"/>
              </a:solidFill>
              <a:latin typeface="Roboto"/>
              <a:ea typeface="Roboto"/>
              <a:cs typeface="Roboto"/>
              <a:sym typeface="Roboto"/>
            </a:endParaRPr>
          </a:p>
        </p:txBody>
      </p:sp>
      <p:pic>
        <p:nvPicPr>
          <p:cNvPr id="84" name="Google Shape;84;p16"/>
          <p:cNvPicPr preferRelativeResize="0"/>
          <p:nvPr/>
        </p:nvPicPr>
        <p:blipFill>
          <a:blip r:embed="rId4">
            <a:alphaModFix/>
          </a:blip>
          <a:stretch>
            <a:fillRect/>
          </a:stretch>
        </p:blipFill>
        <p:spPr>
          <a:xfrm rot="-5400000">
            <a:off x="6376611" y="1787513"/>
            <a:ext cx="4303201" cy="32021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7"/>
          <p:cNvSpPr/>
          <p:nvPr/>
        </p:nvSpPr>
        <p:spPr>
          <a:xfrm>
            <a:off x="0" y="2595300"/>
            <a:ext cx="2994600" cy="2595300"/>
          </a:xfrm>
          <a:prstGeom prst="rect">
            <a:avLst/>
          </a:prstGeom>
          <a:solidFill>
            <a:srgbClr val="E6CF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7"/>
          <p:cNvSpPr/>
          <p:nvPr/>
        </p:nvSpPr>
        <p:spPr>
          <a:xfrm>
            <a:off x="0" y="0"/>
            <a:ext cx="2994600" cy="25953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7"/>
          <p:cNvSpPr txBox="1"/>
          <p:nvPr/>
        </p:nvSpPr>
        <p:spPr>
          <a:xfrm>
            <a:off x="4711856" y="3883330"/>
            <a:ext cx="2994600" cy="6906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None/>
            </a:pPr>
            <a:r>
              <a:rPr lang="pt-BR" sz="700">
                <a:latin typeface="Roboto Mono Light"/>
                <a:ea typeface="Roboto Mono Light"/>
                <a:cs typeface="Roboto Mono Light"/>
                <a:sym typeface="Roboto Mono Light"/>
              </a:rPr>
              <a:t>Conheça parte do trabalho que já desenvolvemos </a:t>
            </a:r>
            <a:endParaRPr sz="700">
              <a:latin typeface="Roboto Mono Light"/>
              <a:ea typeface="Roboto Mono Light"/>
              <a:cs typeface="Roboto Mono Light"/>
              <a:sym typeface="Roboto Mono Light"/>
            </a:endParaRPr>
          </a:p>
          <a:p>
            <a:pPr indent="0" lvl="0" marL="0" rtl="0" algn="just">
              <a:lnSpc>
                <a:spcPct val="150000"/>
              </a:lnSpc>
              <a:spcBef>
                <a:spcPts val="0"/>
              </a:spcBef>
              <a:spcAft>
                <a:spcPts val="0"/>
              </a:spcAft>
              <a:buNone/>
            </a:pPr>
            <a:r>
              <a:t/>
            </a:r>
            <a:endParaRPr sz="700">
              <a:latin typeface="Roboto Mono Light"/>
              <a:ea typeface="Roboto Mono Light"/>
              <a:cs typeface="Roboto Mono Light"/>
              <a:sym typeface="Roboto Mono Light"/>
            </a:endParaRPr>
          </a:p>
        </p:txBody>
      </p:sp>
      <p:sp>
        <p:nvSpPr>
          <p:cNvPr id="92" name="Google Shape;92;p17"/>
          <p:cNvSpPr txBox="1"/>
          <p:nvPr/>
        </p:nvSpPr>
        <p:spPr>
          <a:xfrm>
            <a:off x="4691351" y="1846125"/>
            <a:ext cx="1096800" cy="36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sz="900">
                <a:solidFill>
                  <a:srgbClr val="033535"/>
                </a:solidFill>
                <a:latin typeface="Poppins"/>
                <a:ea typeface="Poppins"/>
                <a:cs typeface="Poppins"/>
                <a:sym typeface="Poppins"/>
              </a:rPr>
              <a:t>CASA PINA</a:t>
            </a:r>
            <a:endParaRPr b="1" sz="900">
              <a:solidFill>
                <a:srgbClr val="033535"/>
              </a:solidFill>
              <a:latin typeface="Poppins"/>
              <a:ea typeface="Poppins"/>
              <a:cs typeface="Poppins"/>
              <a:sym typeface="Poppins"/>
            </a:endParaRPr>
          </a:p>
        </p:txBody>
      </p:sp>
      <p:sp>
        <p:nvSpPr>
          <p:cNvPr id="93" name="Google Shape;93;p17"/>
          <p:cNvSpPr txBox="1"/>
          <p:nvPr/>
        </p:nvSpPr>
        <p:spPr>
          <a:xfrm>
            <a:off x="4691350" y="2895100"/>
            <a:ext cx="1797900" cy="364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sz="900">
                <a:solidFill>
                  <a:srgbClr val="033535"/>
                </a:solidFill>
                <a:latin typeface="Poppins"/>
                <a:ea typeface="Poppins"/>
                <a:cs typeface="Poppins"/>
                <a:sym typeface="Poppins"/>
              </a:rPr>
              <a:t>CASA PROJETO 1</a:t>
            </a:r>
            <a:endParaRPr b="1" sz="900">
              <a:solidFill>
                <a:srgbClr val="033535"/>
              </a:solidFill>
              <a:latin typeface="Poppins"/>
              <a:ea typeface="Poppins"/>
              <a:cs typeface="Poppins"/>
              <a:sym typeface="Poppins"/>
            </a:endParaRPr>
          </a:p>
        </p:txBody>
      </p:sp>
      <p:sp>
        <p:nvSpPr>
          <p:cNvPr id="94" name="Google Shape;94;p17"/>
          <p:cNvSpPr txBox="1"/>
          <p:nvPr/>
        </p:nvSpPr>
        <p:spPr>
          <a:xfrm rot="-5400000">
            <a:off x="712842" y="2079319"/>
            <a:ext cx="5229600" cy="474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sz="7200">
                <a:solidFill>
                  <a:srgbClr val="976237"/>
                </a:solidFill>
                <a:latin typeface="Roboto"/>
                <a:ea typeface="Roboto"/>
                <a:cs typeface="Roboto"/>
                <a:sym typeface="Roboto"/>
              </a:rPr>
              <a:t>PORTFOLIO</a:t>
            </a:r>
            <a:endParaRPr b="1" sz="7200">
              <a:solidFill>
                <a:srgbClr val="976237"/>
              </a:solidFill>
              <a:latin typeface="Roboto"/>
              <a:ea typeface="Roboto"/>
              <a:cs typeface="Roboto"/>
              <a:sym typeface="Roboto"/>
            </a:endParaRPr>
          </a:p>
        </p:txBody>
      </p:sp>
      <p:cxnSp>
        <p:nvCxnSpPr>
          <p:cNvPr id="95" name="Google Shape;95;p17"/>
          <p:cNvCxnSpPr/>
          <p:nvPr/>
        </p:nvCxnSpPr>
        <p:spPr>
          <a:xfrm>
            <a:off x="1847475" y="2403532"/>
            <a:ext cx="4641900" cy="0"/>
          </a:xfrm>
          <a:prstGeom prst="straightConnector1">
            <a:avLst/>
          </a:prstGeom>
          <a:noFill/>
          <a:ln cap="flat" cmpd="sng" w="9525">
            <a:solidFill>
              <a:srgbClr val="A5B5C4"/>
            </a:solidFill>
            <a:prstDash val="solid"/>
            <a:round/>
            <a:headEnd len="med" w="med" type="none"/>
            <a:tailEnd len="med" w="med" type="none"/>
          </a:ln>
        </p:spPr>
      </p:cxnSp>
      <p:cxnSp>
        <p:nvCxnSpPr>
          <p:cNvPr id="96" name="Google Shape;96;p17"/>
          <p:cNvCxnSpPr/>
          <p:nvPr/>
        </p:nvCxnSpPr>
        <p:spPr>
          <a:xfrm>
            <a:off x="1847475" y="3607607"/>
            <a:ext cx="4641900" cy="0"/>
          </a:xfrm>
          <a:prstGeom prst="straightConnector1">
            <a:avLst/>
          </a:prstGeom>
          <a:noFill/>
          <a:ln cap="flat" cmpd="sng" w="9525">
            <a:solidFill>
              <a:srgbClr val="A5B5C4"/>
            </a:solidFill>
            <a:prstDash val="solid"/>
            <a:round/>
            <a:headEnd len="med" w="med" type="none"/>
            <a:tailEnd len="med" w="med" type="none"/>
          </a:ln>
        </p:spPr>
      </p:cxnSp>
      <p:pic>
        <p:nvPicPr>
          <p:cNvPr id="97" name="Google Shape;97;p17"/>
          <p:cNvPicPr preferRelativeResize="0"/>
          <p:nvPr/>
        </p:nvPicPr>
        <p:blipFill>
          <a:blip r:embed="rId3">
            <a:alphaModFix/>
          </a:blip>
          <a:stretch>
            <a:fillRect/>
          </a:stretch>
        </p:blipFill>
        <p:spPr>
          <a:xfrm>
            <a:off x="7331423" y="-9705325"/>
            <a:ext cx="2760350" cy="13086126"/>
          </a:xfrm>
          <a:prstGeom prst="rect">
            <a:avLst/>
          </a:prstGeom>
          <a:noFill/>
          <a:ln>
            <a:noFill/>
          </a:ln>
        </p:spPr>
      </p:pic>
      <p:sp>
        <p:nvSpPr>
          <p:cNvPr id="98" name="Google Shape;98;p17"/>
          <p:cNvSpPr txBox="1"/>
          <p:nvPr/>
        </p:nvSpPr>
        <p:spPr>
          <a:xfrm>
            <a:off x="824250" y="11437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99" name="Google Shape;99;p17"/>
          <p:cNvSpPr txBox="1"/>
          <p:nvPr/>
        </p:nvSpPr>
        <p:spPr>
          <a:xfrm>
            <a:off x="824250" y="37390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8"/>
          <p:cNvSpPr/>
          <p:nvPr/>
        </p:nvSpPr>
        <p:spPr>
          <a:xfrm>
            <a:off x="0" y="0"/>
            <a:ext cx="5486100" cy="51435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8"/>
          <p:cNvSpPr txBox="1"/>
          <p:nvPr/>
        </p:nvSpPr>
        <p:spPr>
          <a:xfrm>
            <a:off x="2070000"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106" name="Google Shape;106;p18"/>
          <p:cNvSpPr/>
          <p:nvPr/>
        </p:nvSpPr>
        <p:spPr>
          <a:xfrm>
            <a:off x="5252300" y="1668325"/>
            <a:ext cx="3891600" cy="3086400"/>
          </a:xfrm>
          <a:prstGeom prst="rect">
            <a:avLst/>
          </a:prstGeom>
          <a:solidFill>
            <a:srgbClr val="03353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33535"/>
              </a:solidFill>
              <a:highlight>
                <a:srgbClr val="A5B5C4"/>
              </a:highlight>
            </a:endParaRPr>
          </a:p>
        </p:txBody>
      </p:sp>
      <p:sp>
        <p:nvSpPr>
          <p:cNvPr id="107" name="Google Shape;107;p18"/>
          <p:cNvSpPr txBox="1"/>
          <p:nvPr/>
        </p:nvSpPr>
        <p:spPr>
          <a:xfrm>
            <a:off x="5863650" y="973094"/>
            <a:ext cx="1423500" cy="577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pt-BR">
                <a:solidFill>
                  <a:srgbClr val="976237"/>
                </a:solidFill>
                <a:latin typeface="Roboto"/>
                <a:ea typeface="Roboto"/>
                <a:cs typeface="Roboto"/>
                <a:sym typeface="Roboto"/>
              </a:rPr>
              <a:t>CASA</a:t>
            </a:r>
            <a:endParaRPr b="1">
              <a:solidFill>
                <a:srgbClr val="976237"/>
              </a:solidFill>
              <a:latin typeface="Roboto"/>
              <a:ea typeface="Roboto"/>
              <a:cs typeface="Roboto"/>
              <a:sym typeface="Roboto"/>
            </a:endParaRPr>
          </a:p>
          <a:p>
            <a:pPr indent="0" lvl="0" marL="0" rtl="0" algn="l">
              <a:spcBef>
                <a:spcPts val="0"/>
              </a:spcBef>
              <a:spcAft>
                <a:spcPts val="0"/>
              </a:spcAft>
              <a:buNone/>
            </a:pPr>
            <a:r>
              <a:rPr b="1" lang="pt-BR">
                <a:solidFill>
                  <a:srgbClr val="976237"/>
                </a:solidFill>
                <a:latin typeface="Roboto"/>
                <a:ea typeface="Roboto"/>
                <a:cs typeface="Roboto"/>
                <a:sym typeface="Roboto"/>
              </a:rPr>
              <a:t>PINA</a:t>
            </a:r>
            <a:endParaRPr b="1">
              <a:solidFill>
                <a:srgbClr val="976237"/>
              </a:solidFill>
              <a:latin typeface="Roboto"/>
              <a:ea typeface="Roboto"/>
              <a:cs typeface="Roboto"/>
              <a:sym typeface="Roboto"/>
            </a:endParaRPr>
          </a:p>
        </p:txBody>
      </p:sp>
      <p:sp>
        <p:nvSpPr>
          <p:cNvPr id="108" name="Google Shape;108;p18"/>
          <p:cNvSpPr txBox="1"/>
          <p:nvPr/>
        </p:nvSpPr>
        <p:spPr>
          <a:xfrm>
            <a:off x="5583824" y="1668325"/>
            <a:ext cx="3220500" cy="3148800"/>
          </a:xfrm>
          <a:prstGeom prst="rect">
            <a:avLst/>
          </a:prstGeom>
          <a:noFill/>
          <a:ln>
            <a:noFill/>
          </a:ln>
        </p:spPr>
        <p:txBody>
          <a:bodyPr anchorCtr="0" anchor="ctr" bIns="91425" lIns="91425" spcFirstLastPara="1" rIns="91425" wrap="square" tIns="91425">
            <a:noAutofit/>
          </a:bodyPr>
          <a:lstStyle/>
          <a:p>
            <a:pPr indent="0" lvl="0" marL="0" rtl="0" algn="just">
              <a:lnSpc>
                <a:spcPct val="150000"/>
              </a:lnSpc>
              <a:spcBef>
                <a:spcPts val="0"/>
              </a:spcBef>
              <a:spcAft>
                <a:spcPts val="0"/>
              </a:spcAft>
              <a:buNone/>
            </a:pPr>
            <a:r>
              <a:rPr lang="pt-BR" sz="600">
                <a:solidFill>
                  <a:schemeClr val="lt1"/>
                </a:solidFill>
                <a:latin typeface="Roboto Mono"/>
                <a:ea typeface="Roboto Mono"/>
                <a:cs typeface="Roboto Mono"/>
                <a:sym typeface="Roboto Mono"/>
              </a:rPr>
              <a:t>A Casa Pina foi idealizada para um jovem casal em busca de aconchego e conforto, aliado à simplicidade do morar minimalista.</a:t>
            </a:r>
            <a:endParaRPr sz="600">
              <a:solidFill>
                <a:schemeClr val="lt1"/>
              </a:solidFill>
              <a:latin typeface="Roboto Mono"/>
              <a:ea typeface="Roboto Mono"/>
              <a:cs typeface="Roboto Mono"/>
              <a:sym typeface="Roboto Mono"/>
            </a:endParaRPr>
          </a:p>
          <a:p>
            <a:pPr indent="0" lvl="0" marL="0" rtl="0" algn="just">
              <a:lnSpc>
                <a:spcPct val="150000"/>
              </a:lnSpc>
              <a:spcBef>
                <a:spcPts val="500"/>
              </a:spcBef>
              <a:spcAft>
                <a:spcPts val="0"/>
              </a:spcAft>
              <a:buNone/>
            </a:pPr>
            <a:r>
              <a:rPr lang="pt-BR" sz="600">
                <a:solidFill>
                  <a:schemeClr val="lt1"/>
                </a:solidFill>
                <a:latin typeface="Roboto Mono"/>
                <a:ea typeface="Roboto Mono"/>
                <a:cs typeface="Roboto Mono"/>
                <a:sym typeface="Roboto Mono"/>
              </a:rPr>
              <a:t>Localizada em um privilegiado terreno, a casa explora a conexão com a natureza e as lindas visuais.</a:t>
            </a:r>
            <a:endParaRPr sz="600">
              <a:solidFill>
                <a:schemeClr val="lt1"/>
              </a:solidFill>
              <a:latin typeface="Roboto Mono"/>
              <a:ea typeface="Roboto Mono"/>
              <a:cs typeface="Roboto Mono"/>
              <a:sym typeface="Roboto Mono"/>
            </a:endParaRPr>
          </a:p>
          <a:p>
            <a:pPr indent="0" lvl="0" marL="0" rtl="0" algn="just">
              <a:lnSpc>
                <a:spcPct val="150000"/>
              </a:lnSpc>
              <a:spcBef>
                <a:spcPts val="500"/>
              </a:spcBef>
              <a:spcAft>
                <a:spcPts val="0"/>
              </a:spcAft>
              <a:buNone/>
            </a:pPr>
            <a:r>
              <a:rPr lang="pt-BR" sz="600">
                <a:solidFill>
                  <a:schemeClr val="lt1"/>
                </a:solidFill>
                <a:latin typeface="Roboto Mono"/>
                <a:ea typeface="Roboto Mono"/>
                <a:cs typeface="Roboto Mono"/>
                <a:sym typeface="Roboto Mono"/>
              </a:rPr>
              <a:t>Organizado em apenas 1 pavimento, o projeto soluciona a disposição da casa em um terreno predominantemente plano, e permite a utilização de todo ambiente externo com jardins. </a:t>
            </a:r>
            <a:endParaRPr sz="600">
              <a:solidFill>
                <a:schemeClr val="lt1"/>
              </a:solidFill>
              <a:latin typeface="Roboto Mono"/>
              <a:ea typeface="Roboto Mono"/>
              <a:cs typeface="Roboto Mono"/>
              <a:sym typeface="Roboto Mono"/>
            </a:endParaRPr>
          </a:p>
          <a:p>
            <a:pPr indent="0" lvl="0" marL="0" rtl="0" algn="just">
              <a:lnSpc>
                <a:spcPct val="150000"/>
              </a:lnSpc>
              <a:spcBef>
                <a:spcPts val="500"/>
              </a:spcBef>
              <a:spcAft>
                <a:spcPts val="0"/>
              </a:spcAft>
              <a:buNone/>
            </a:pPr>
            <a:r>
              <a:rPr lang="pt-BR" sz="600">
                <a:solidFill>
                  <a:schemeClr val="lt1"/>
                </a:solidFill>
                <a:latin typeface="Roboto Mono"/>
                <a:ea typeface="Roboto Mono"/>
                <a:cs typeface="Roboto Mono"/>
                <a:sym typeface="Roboto Mono"/>
              </a:rPr>
              <a:t>Sua horizontalidade, torna a casa elegante e leve, sendo um dos destaques para o projeto compacto.</a:t>
            </a:r>
            <a:endParaRPr sz="600">
              <a:solidFill>
                <a:schemeClr val="lt1"/>
              </a:solidFill>
              <a:latin typeface="Roboto Mono"/>
              <a:ea typeface="Roboto Mono"/>
              <a:cs typeface="Roboto Mono"/>
              <a:sym typeface="Roboto Mono"/>
            </a:endParaRPr>
          </a:p>
          <a:p>
            <a:pPr indent="0" lvl="0" marL="0" rtl="0" algn="just">
              <a:lnSpc>
                <a:spcPct val="150000"/>
              </a:lnSpc>
              <a:spcBef>
                <a:spcPts val="500"/>
              </a:spcBef>
              <a:spcAft>
                <a:spcPts val="0"/>
              </a:spcAft>
              <a:buNone/>
            </a:pPr>
            <a:r>
              <a:rPr lang="pt-BR" sz="600">
                <a:solidFill>
                  <a:schemeClr val="lt1"/>
                </a:solidFill>
                <a:latin typeface="Roboto Mono"/>
                <a:ea typeface="Roboto Mono"/>
                <a:cs typeface="Roboto Mono"/>
                <a:sym typeface="Roboto Mono"/>
              </a:rPr>
              <a:t>Os ambientes sociais e de serviço ficam dispostos junto à entrada da casa, reservando para área íntima a privacidade de sua localização afastada do acesso. </a:t>
            </a:r>
            <a:endParaRPr sz="600">
              <a:solidFill>
                <a:schemeClr val="lt1"/>
              </a:solidFill>
              <a:latin typeface="Roboto Mono"/>
              <a:ea typeface="Roboto Mono"/>
              <a:cs typeface="Roboto Mono"/>
              <a:sym typeface="Roboto Mono"/>
            </a:endParaRPr>
          </a:p>
          <a:p>
            <a:pPr indent="0" lvl="0" marL="0" rtl="0" algn="just">
              <a:lnSpc>
                <a:spcPct val="150000"/>
              </a:lnSpc>
              <a:spcBef>
                <a:spcPts val="500"/>
              </a:spcBef>
              <a:spcAft>
                <a:spcPts val="500"/>
              </a:spcAft>
              <a:buNone/>
            </a:pPr>
            <a:r>
              <a:rPr lang="pt-BR" sz="600">
                <a:solidFill>
                  <a:schemeClr val="lt1"/>
                </a:solidFill>
                <a:latin typeface="Roboto Mono"/>
                <a:ea typeface="Roboto Mono"/>
                <a:cs typeface="Roboto Mono"/>
                <a:sym typeface="Roboto Mono"/>
              </a:rPr>
              <a:t>A casa possui 1 </a:t>
            </a:r>
            <a:r>
              <a:rPr lang="pt-BR" sz="600">
                <a:solidFill>
                  <a:schemeClr val="lt1"/>
                </a:solidFill>
                <a:latin typeface="Roboto Mono"/>
                <a:ea typeface="Roboto Mono"/>
                <a:cs typeface="Roboto Mono"/>
                <a:sym typeface="Roboto Mono"/>
              </a:rPr>
              <a:t>dormitório</a:t>
            </a:r>
            <a:r>
              <a:rPr lang="pt-BR" sz="600">
                <a:solidFill>
                  <a:schemeClr val="lt1"/>
                </a:solidFill>
                <a:latin typeface="Roboto Mono"/>
                <a:ea typeface="Roboto Mono"/>
                <a:cs typeface="Roboto Mono"/>
                <a:sym typeface="Roboto Mono"/>
              </a:rPr>
              <a:t> amplo, com uma grande área de closet, living integrado com a cozinha aberta, espaço de estar privilegiado, e demais áreas dispostas em 70m² de área construída.</a:t>
            </a:r>
            <a:endParaRPr sz="600">
              <a:solidFill>
                <a:schemeClr val="lt1"/>
              </a:solidFill>
              <a:latin typeface="Roboto Mono"/>
              <a:ea typeface="Roboto Mono"/>
              <a:cs typeface="Roboto Mono"/>
              <a:sym typeface="Roboto Mono"/>
            </a:endParaRPr>
          </a:p>
        </p:txBody>
      </p:sp>
      <p:pic>
        <p:nvPicPr>
          <p:cNvPr id="109" name="Google Shape;109;p18"/>
          <p:cNvPicPr preferRelativeResize="0"/>
          <p:nvPr/>
        </p:nvPicPr>
        <p:blipFill>
          <a:blip r:embed="rId3">
            <a:alphaModFix/>
          </a:blip>
          <a:stretch>
            <a:fillRect/>
          </a:stretch>
        </p:blipFill>
        <p:spPr>
          <a:xfrm rot="10800000">
            <a:off x="7160586" y="3963613"/>
            <a:ext cx="4303201" cy="3202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9"/>
          <p:cNvSpPr/>
          <p:nvPr/>
        </p:nvSpPr>
        <p:spPr>
          <a:xfrm>
            <a:off x="25" y="0"/>
            <a:ext cx="9144000" cy="5143500"/>
          </a:xfrm>
          <a:prstGeom prst="rect">
            <a:avLst/>
          </a:prstGeom>
          <a:solidFill>
            <a:srgbClr val="9762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9"/>
          <p:cNvSpPr txBox="1"/>
          <p:nvPr/>
        </p:nvSpPr>
        <p:spPr>
          <a:xfrm>
            <a:off x="3898950"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0"/>
          <p:cNvSpPr/>
          <p:nvPr/>
        </p:nvSpPr>
        <p:spPr>
          <a:xfrm>
            <a:off x="152400" y="152400"/>
            <a:ext cx="4531500" cy="48387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0"/>
          <p:cNvSpPr txBox="1"/>
          <p:nvPr/>
        </p:nvSpPr>
        <p:spPr>
          <a:xfrm>
            <a:off x="1745100"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122" name="Google Shape;122;p20"/>
          <p:cNvSpPr/>
          <p:nvPr/>
        </p:nvSpPr>
        <p:spPr>
          <a:xfrm>
            <a:off x="4845325" y="0"/>
            <a:ext cx="4298700" cy="5143500"/>
          </a:xfrm>
          <a:prstGeom prst="rect">
            <a:avLst/>
          </a:prstGeom>
          <a:solidFill>
            <a:srgbClr val="E6CF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0"/>
          <p:cNvSpPr txBox="1"/>
          <p:nvPr/>
        </p:nvSpPr>
        <p:spPr>
          <a:xfrm>
            <a:off x="6321625"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1"/>
          <p:cNvSpPr/>
          <p:nvPr/>
        </p:nvSpPr>
        <p:spPr>
          <a:xfrm>
            <a:off x="-6125" y="0"/>
            <a:ext cx="4298700" cy="5143500"/>
          </a:xfrm>
          <a:prstGeom prst="rect">
            <a:avLst/>
          </a:prstGeom>
          <a:solidFill>
            <a:srgbClr val="E6CFA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21"/>
          <p:cNvSpPr/>
          <p:nvPr/>
        </p:nvSpPr>
        <p:spPr>
          <a:xfrm>
            <a:off x="4449750" y="152400"/>
            <a:ext cx="4531500" cy="4838700"/>
          </a:xfrm>
          <a:prstGeom prst="rect">
            <a:avLst/>
          </a:prstGeom>
          <a:solidFill>
            <a:srgbClr val="E5D5B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21"/>
          <p:cNvSpPr txBox="1"/>
          <p:nvPr/>
        </p:nvSpPr>
        <p:spPr>
          <a:xfrm>
            <a:off x="1470175"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
        <p:nvSpPr>
          <p:cNvPr id="131" name="Google Shape;131;p21"/>
          <p:cNvSpPr txBox="1"/>
          <p:nvPr/>
        </p:nvSpPr>
        <p:spPr>
          <a:xfrm>
            <a:off x="6042450" y="2417850"/>
            <a:ext cx="13461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pt-BR" sz="800">
                <a:solidFill>
                  <a:schemeClr val="lt1"/>
                </a:solidFill>
              </a:rPr>
              <a:t>[SEU PROJETO AQUI]</a:t>
            </a:r>
            <a:endParaRPr b="1" sz="800">
              <a:solidFill>
                <a:schemeClr val="lt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