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7559675" cy="10691800"/>
  <p:embeddedFontLst>
    <p:embeddedFont>
      <p:font typeface="Montserrat"/>
      <p:regular r:id="rId27"/>
      <p:bold r:id="rId28"/>
      <p:italic r:id="rId29"/>
      <p:boldItalic r:id="rId30"/>
    </p:embeddedFont>
    <p:embeddedFont>
      <p:font typeface="Yanone Kaffeesatz"/>
      <p:regular r:id="rId31"/>
      <p:bold r:id="rId32"/>
    </p:embeddedFont>
    <p:embeddedFont>
      <p:font typeface="Lato Black"/>
      <p:bold r:id="rId33"/>
      <p:boldItalic r:id="rId34"/>
    </p:embeddedFont>
    <p:embeddedFont>
      <p:font typeface="Gill Sans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B2B64F-A96A-4D7A-87BB-BEFD7F140A36}">
  <a:tblStyle styleId="{B6B2B64F-A96A-4D7A-87BB-BEFD7F140A3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887A588-920F-4786-B5A8-5BB56320A70C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fill>
          <a:solidFill>
            <a:srgbClr val="CAECDD"/>
          </a:solidFill>
        </a:fill>
      </a:tcStyle>
    </a:band1H>
    <a:band2H>
      <a:tcTxStyle/>
    </a:band2H>
    <a:band1V>
      <a:tcTxStyle/>
      <a:tcStyle>
        <a:fill>
          <a:solidFill>
            <a:srgbClr val="CAECD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YanoneKaffeesatz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LatoBlack-bold.fntdata"/><Relationship Id="rId10" Type="http://schemas.openxmlformats.org/officeDocument/2006/relationships/slide" Target="slides/slide5.xml"/><Relationship Id="rId32" Type="http://schemas.openxmlformats.org/officeDocument/2006/relationships/font" Target="fonts/YanoneKaffeesatz-bold.fntdata"/><Relationship Id="rId13" Type="http://schemas.openxmlformats.org/officeDocument/2006/relationships/slide" Target="slides/slide8.xml"/><Relationship Id="rId35" Type="http://schemas.openxmlformats.org/officeDocument/2006/relationships/font" Target="fonts/GillSans-regular.fntdata"/><Relationship Id="rId12" Type="http://schemas.openxmlformats.org/officeDocument/2006/relationships/slide" Target="slides/slide7.xml"/><Relationship Id="rId34" Type="http://schemas.openxmlformats.org/officeDocument/2006/relationships/font" Target="fonts/LatoBlack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GillSans-bold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1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>
            <p:ph idx="2" type="hdr"/>
          </p:nvPr>
        </p:nvSpPr>
        <p:spPr>
          <a:xfrm>
            <a:off x="0" y="0"/>
            <a:ext cx="3273425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81487" y="0"/>
            <a:ext cx="3271836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/>
          <p:nvPr>
            <p:ph idx="3" type="sldImg"/>
          </p:nvPr>
        </p:nvSpPr>
        <p:spPr>
          <a:xfrm>
            <a:off x="217487" y="801687"/>
            <a:ext cx="7123111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" name="Google Shape;8;n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11" type="ftr"/>
          </p:nvPr>
        </p:nvSpPr>
        <p:spPr>
          <a:xfrm>
            <a:off x="0" y="10155238"/>
            <a:ext cx="3273425" cy="5318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n"/>
          <p:cNvSpPr txBox="1"/>
          <p:nvPr>
            <p:ph idx="12" type="sldNum"/>
          </p:nvPr>
        </p:nvSpPr>
        <p:spPr>
          <a:xfrm>
            <a:off x="4281487" y="10155238"/>
            <a:ext cx="3271836" cy="531811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"/>
              <a:buFont typeface="Times New Roman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4281487" y="10155238"/>
            <a:ext cx="3271836" cy="531811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52c12ffc0_0_46:notes"/>
          <p:cNvSpPr txBox="1"/>
          <p:nvPr>
            <p:ph idx="1" type="body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63" name="Google Shape;163;gd52c12ffc0_0_46:notes"/>
          <p:cNvSpPr/>
          <p:nvPr>
            <p:ph idx="2" type="sldImg"/>
          </p:nvPr>
        </p:nvSpPr>
        <p:spPr>
          <a:xfrm>
            <a:off x="217488" y="801688"/>
            <a:ext cx="71232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/>
              <a:t>Use esse modelo para explicar serviços mais complexos que o cliente talvez não conheça. Exemplo: Inbound</a:t>
            </a:r>
            <a:endParaRPr b="0" i="0" sz="800" u="none" cap="none" strike="noStrike">
              <a:solidFill>
                <a:srgbClr val="7A868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/>
              <a:t>Use esse modelo para explicar serviços mais complexos que o cliente talvez não conheça. Exemplo: Inbound</a:t>
            </a:r>
            <a:endParaRPr b="0" i="0" sz="800" u="none" cap="none" strike="noStrike">
              <a:solidFill>
                <a:srgbClr val="7A868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esse modelo para explicar serviços que são claros para o cliente, mas que ele pode não entender a necessidade. Exemplo: produzir novo site.</a:t>
            </a:r>
            <a:endParaRPr b="0" i="0" sz="800" u="none" cap="none" strike="noStrike">
              <a:solidFill>
                <a:srgbClr val="7A868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220" name="Google Shape;220;p8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 é o momento de mostrar que uma vez que o contrato esteja assinado, é hora de trabalhar em conjunto. Faça o cliente entender que não adianta contratar uma agência e depois apenas ficar esperando por resultados: os resultados dependem de um trabalho conjunto. </a:t>
            </a:r>
            <a:endParaRPr/>
          </a:p>
        </p:txBody>
      </p:sp>
      <p:sp>
        <p:nvSpPr>
          <p:cNvPr id="227" name="Google Shape;227;p9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Insira as atividades macro que irá entregar, Apresentação de Resultados e qualquer outros entregáveis. </a:t>
            </a:r>
            <a:endParaRPr b="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 o que está incluso em sua proposta independente de valor. Isso significa deixar claro que o cliente terá acesso a relatórios de resultados ou reuniões de acompanhamento e alinhamento.</a:t>
            </a:r>
            <a:endParaRPr b="0"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br>
              <a:rPr lang="en-US"/>
            </a:br>
            <a:endParaRPr/>
          </a:p>
        </p:txBody>
      </p:sp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52c12ffc0_0_61:notes"/>
          <p:cNvSpPr txBox="1"/>
          <p:nvPr>
            <p:ph idx="1" type="body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52" name="Google Shape;252;gd52c12ffc0_0_61:notes"/>
          <p:cNvSpPr/>
          <p:nvPr>
            <p:ph idx="2" type="sldImg"/>
          </p:nvPr>
        </p:nvSpPr>
        <p:spPr>
          <a:xfrm>
            <a:off x="217488" y="801688"/>
            <a:ext cx="71232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 uma ou duas propostas de valor, deixando claro quais serviços estão inclusos em cada uma delas. </a:t>
            </a:r>
            <a:endParaRPr b="0"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br>
              <a:rPr lang="en-US"/>
            </a:b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 uma ou duas propostas de valor, deixando claro quais serviços estão inclusos em cada uma delas. </a:t>
            </a:r>
            <a:endParaRPr b="0"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br>
              <a:rPr lang="en-US"/>
            </a:br>
            <a:endParaRPr/>
          </a:p>
        </p:txBody>
      </p:sp>
      <p:sp>
        <p:nvSpPr>
          <p:cNvPr id="265" name="Google Shape;265;p13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52c12ffc0_0_40:notes"/>
          <p:cNvSpPr txBox="1"/>
          <p:nvPr>
            <p:ph idx="1" type="body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03" name="Google Shape;103;gd52c12ffc0_0_40:notes"/>
          <p:cNvSpPr/>
          <p:nvPr>
            <p:ph idx="2" type="sldImg"/>
          </p:nvPr>
        </p:nvSpPr>
        <p:spPr>
          <a:xfrm>
            <a:off x="217488" y="801688"/>
            <a:ext cx="71232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76" name="Google Shape;276;p14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Termine a apresentação com uma listagem de formas que o cliente pode entrar em contato com você. </a:t>
            </a:r>
            <a:endParaRPr b="0"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br>
              <a:rPr lang="en-US"/>
            </a:b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5:notes"/>
          <p:cNvSpPr txBox="1"/>
          <p:nvPr>
            <p:ph idx="12" type="sldNum"/>
          </p:nvPr>
        </p:nvSpPr>
        <p:spPr>
          <a:xfrm>
            <a:off x="4281487" y="10155238"/>
            <a:ext cx="3271836" cy="531811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 é o momento de listar clientes que já fecharam com você. Se você conta com muitos, encha o slide com seus logos. Se ainda são poucos, se foque em colocar dois ou três que causem maior impacto. </a:t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 é o momento de listar clientes que já fecharam com você. Se você conta com muitos, encha o slide com seus logos. Se ainda são poucos, se foque em colocar dois ou três que causem maior impacto. </a:t>
            </a:r>
            <a:endParaRPr/>
          </a:p>
        </p:txBody>
      </p:sp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52c12ffc0_0_5:notes"/>
          <p:cNvSpPr txBox="1"/>
          <p:nvPr>
            <p:ph idx="1" type="body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 é o momento de listar clientes que já fecharam com você. Se você conta com muitos, encha o slide com seus logos. Se ainda são poucos, se foque em colocar dois ou três que causem maior impacto. </a:t>
            </a:r>
            <a:endParaRPr/>
          </a:p>
        </p:txBody>
      </p:sp>
      <p:sp>
        <p:nvSpPr>
          <p:cNvPr id="133" name="Google Shape;133;gd52c12ffc0_0_5:notes"/>
          <p:cNvSpPr/>
          <p:nvPr>
            <p:ph idx="2" type="sldImg"/>
          </p:nvPr>
        </p:nvSpPr>
        <p:spPr>
          <a:xfrm>
            <a:off x="217488" y="801688"/>
            <a:ext cx="71232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52c12ffc0_0_56:notes"/>
          <p:cNvSpPr txBox="1"/>
          <p:nvPr>
            <p:ph idx="1" type="body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40" name="Google Shape;140;gd52c12ffc0_0_56:notes"/>
          <p:cNvSpPr/>
          <p:nvPr>
            <p:ph idx="2" type="sldImg"/>
          </p:nvPr>
        </p:nvSpPr>
        <p:spPr>
          <a:xfrm>
            <a:off x="217488" y="801688"/>
            <a:ext cx="71232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217488" y="801688"/>
            <a:ext cx="7123112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52c12ffc0_0_19:notes"/>
          <p:cNvSpPr txBox="1"/>
          <p:nvPr>
            <p:ph idx="1" type="body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53" name="Google Shape;153;gd52c12ffc0_0_19:notes"/>
          <p:cNvSpPr/>
          <p:nvPr>
            <p:ph idx="2" type="sldImg"/>
          </p:nvPr>
        </p:nvSpPr>
        <p:spPr>
          <a:xfrm>
            <a:off x="217488" y="801688"/>
            <a:ext cx="71232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439" y="1597488"/>
            <a:ext cx="7773119" cy="1102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300"/>
              <a:buFont typeface="Yanone Kaffeesatz"/>
              <a:buNone/>
              <a:defRPr b="1" i="0" sz="2300" u="none" cap="none" strike="noStrike"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b="1" i="0" sz="19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b="1" i="0" sz="19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b="1" i="0" sz="19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b="1" i="0" sz="19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  <a:defRPr b="0" i="0" sz="23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  <a:defRPr b="0" i="0" sz="23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  <a:defRPr b="0" i="0" sz="23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  <a:defRPr b="0" i="0" sz="23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2320" y="2914146"/>
            <a:ext cx="6400799" cy="1314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5"/>
              <a:buFont typeface="Noto Sans Symbols"/>
              <a:buNone/>
              <a:defRPr b="0" i="0" sz="2100" u="none" cap="none" strike="noStrike">
                <a:solidFill>
                  <a:srgbClr val="7A868C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marR="0" algn="ctr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  <a:defRPr b="0" i="0" sz="1900" u="none" cap="none" strike="noStrike">
                <a:solidFill>
                  <a:srgbClr val="7A868C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marR="0" algn="ctr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Clr>
                <a:srgbClr val="000000"/>
              </a:buClr>
              <a:buSzPts val="855"/>
              <a:buFont typeface="Noto Sans Symbols"/>
              <a:buNone/>
              <a:defRPr b="0" i="0" sz="1900" u="none" cap="none" strike="noStrike">
                <a:solidFill>
                  <a:srgbClr val="7A868C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marR="0" algn="ctr">
              <a:lnSpc>
                <a:spcPct val="93000"/>
              </a:lnSpc>
              <a:spcBef>
                <a:spcPts val="68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b="0" i="0" sz="1600" u="none" cap="none" strike="noStrike">
                <a:solidFill>
                  <a:srgbClr val="7A868C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marR="0" algn="ctr">
              <a:lnSpc>
                <a:spcPct val="93000"/>
              </a:lnSpc>
              <a:spcBef>
                <a:spcPts val="466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  <a:defRPr b="0" i="0" sz="1600" u="none" cap="none" strike="noStrike">
                <a:solidFill>
                  <a:srgbClr val="7A868C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marR="0" algn="ctr">
              <a:lnSpc>
                <a:spcPct val="93000"/>
              </a:lnSpc>
              <a:spcBef>
                <a:spcPts val="233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3000"/>
              </a:lnSpc>
              <a:spcBef>
                <a:spcPts val="233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3000"/>
              </a:lnSpc>
              <a:spcBef>
                <a:spcPts val="233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3000"/>
              </a:lnSpc>
              <a:spcBef>
                <a:spcPts val="233"/>
              </a:spcBef>
              <a:spcAft>
                <a:spcPts val="233"/>
              </a:spcAft>
              <a:buClr>
                <a:srgbClr val="000000"/>
              </a:buClr>
              <a:buSzPts val="720"/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6483" y="4685532"/>
            <a:ext cx="2128319" cy="353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7680" y="4685532"/>
            <a:ext cx="2897279" cy="353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6324" y="4685532"/>
            <a:ext cx="2128319" cy="353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Yanone Kaffeesatz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3408757" y="243128"/>
            <a:ext cx="2326487" cy="5797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9" name="Google Shape;79;p11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5108007" y="2084772"/>
            <a:ext cx="3737610" cy="9739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Yanone Kaffeesatz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2128980" y="247317"/>
            <a:ext cx="3737610" cy="4648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>
  <p:cSld name="1_Cabeçalho da Seção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-50292" y="0"/>
            <a:ext cx="9244584" cy="5170932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rgbClr val="212121"/>
              </a:gs>
            </a:gsLst>
            <a:lin ang="300000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Google Shape;88;p13"/>
          <p:cNvSpPr txBox="1"/>
          <p:nvPr>
            <p:ph type="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noFill/>
          <a:ln>
            <a:noFill/>
          </a:ln>
        </p:spPr>
        <p:txBody>
          <a:bodyPr anchorCtr="1" anchor="ctr" bIns="182875" lIns="274300" spcFirstLastPara="1" rIns="274300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4400"/>
              <a:buFont typeface="Montserrat"/>
              <a:buNone/>
              <a:defRPr sz="3300">
                <a:solidFill>
                  <a:srgbClr val="82E678"/>
                </a:solidFill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2021396" y="3264349"/>
            <a:ext cx="5101209" cy="948812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92" name="Google Shape;92;p13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91FB8B"/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>
  <p:cSld name="Conteúdo com Legenda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03504" y="1382831"/>
            <a:ext cx="3364992" cy="856123"/>
          </a:xfrm>
          <a:prstGeom prst="rect">
            <a:avLst/>
          </a:prstGeom>
          <a:noFill/>
          <a:ln>
            <a:noFill/>
          </a:ln>
        </p:spPr>
        <p:txBody>
          <a:bodyPr anchorCtr="1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2200"/>
              <a:buFont typeface="Montserrat"/>
              <a:buNone/>
              <a:defRPr sz="1650">
                <a:solidFill>
                  <a:srgbClr val="82E678"/>
                </a:solidFill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6676" y="2662439"/>
            <a:ext cx="2846070" cy="164552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12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9" name="Google Shape;29;p4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91FB8B"/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664368" y="2432447"/>
            <a:ext cx="3250549" cy="0"/>
          </a:xfrm>
          <a:prstGeom prst="straightConnector1">
            <a:avLst/>
          </a:pr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4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1_Título e conteúd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5" name="Google Shape;35;p5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91FB8B"/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210312" y="2259711"/>
            <a:ext cx="2555748" cy="891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2800"/>
              <a:buFont typeface="Montserrat"/>
              <a:buNone/>
              <a:defRPr>
                <a:solidFill>
                  <a:srgbClr val="82E678"/>
                </a:solidFill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3413095" y="949834"/>
            <a:ext cx="5118257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97764" y="420194"/>
            <a:ext cx="8202168" cy="4610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2800"/>
              <a:buFont typeface="Montserrat"/>
              <a:buNone/>
              <a:defRPr>
                <a:solidFill>
                  <a:srgbClr val="82E678"/>
                </a:solidFill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2" name="Google Shape;42;p6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91FB8B"/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6"/>
          <p:cNvSpPr/>
          <p:nvPr/>
        </p:nvSpPr>
        <p:spPr>
          <a:xfrm rot="5400000">
            <a:off x="8326185" y="195916"/>
            <a:ext cx="702664" cy="668012"/>
          </a:xfrm>
          <a:prstGeom prst="halfFrame">
            <a:avLst>
              <a:gd fmla="val 28944" name="adj1"/>
              <a:gd fmla="val 27128" name="adj2"/>
            </a:avLst>
          </a:prstGeom>
          <a:gradFill>
            <a:gsLst>
              <a:gs pos="0">
                <a:srgbClr val="82E578"/>
              </a:gs>
              <a:gs pos="98000">
                <a:srgbClr val="91FB8B"/>
              </a:gs>
              <a:gs pos="100000">
                <a:srgbClr val="91FB8B"/>
              </a:gs>
            </a:gsLst>
            <a:lin ang="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4" name="Google Shape;44;p6"/>
          <p:cNvCxnSpPr/>
          <p:nvPr/>
        </p:nvCxnSpPr>
        <p:spPr>
          <a:xfrm>
            <a:off x="534924" y="881254"/>
            <a:ext cx="1591056" cy="0"/>
          </a:xfrm>
          <a:prstGeom prst="straightConnector1">
            <a:avLst/>
          </a:prstGeom>
          <a:noFill/>
          <a:ln cap="flat" cmpd="sng" w="381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-50292" y="0"/>
            <a:ext cx="9244584" cy="5170932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rgbClr val="212121"/>
              </a:gs>
            </a:gsLst>
            <a:lin ang="300000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noFill/>
          <a:ln>
            <a:noFill/>
          </a:ln>
        </p:spPr>
        <p:txBody>
          <a:bodyPr anchorCtr="1" anchor="ctr" bIns="182875" lIns="274300" spcFirstLastPara="1" rIns="274300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4400"/>
              <a:buFont typeface="Montserrat"/>
              <a:buNone/>
              <a:defRPr sz="3300">
                <a:solidFill>
                  <a:srgbClr val="82E678"/>
                </a:solidFill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2021396" y="3264349"/>
            <a:ext cx="5101209" cy="948812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51" name="Google Shape;51;p7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91FB8B"/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>
  <p:cSld name="Duas Partes de Conteúd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342900" y="454177"/>
            <a:ext cx="5020056" cy="478511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1800"/>
              <a:buFont typeface="Montserrat"/>
              <a:buNone/>
              <a:defRPr sz="1350">
                <a:solidFill>
                  <a:srgbClr val="82E678"/>
                </a:solidFill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369627" y="1644294"/>
            <a:ext cx="3867912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indent="-3302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713232" y="4588001"/>
            <a:ext cx="4425892" cy="349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56" name="Google Shape;56;p8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8"/>
          <p:cNvCxnSpPr/>
          <p:nvPr/>
        </p:nvCxnSpPr>
        <p:spPr>
          <a:xfrm>
            <a:off x="342900" y="1042416"/>
            <a:ext cx="1152144" cy="0"/>
          </a:xfrm>
          <a:prstGeom prst="straightConnector1">
            <a:avLst/>
          </a:prstGeom>
          <a:noFill/>
          <a:ln cap="flat" cmpd="sng" w="254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6659735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59" name="Google Shape;59;p8"/>
          <p:cNvSpPr/>
          <p:nvPr>
            <p:ph idx="2" type="pic"/>
          </p:nvPr>
        </p:nvSpPr>
        <p:spPr>
          <a:xfrm>
            <a:off x="4581144" y="1042416"/>
            <a:ext cx="1905584" cy="3140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3" type="body"/>
          </p:nvPr>
        </p:nvSpPr>
        <p:spPr>
          <a:xfrm>
            <a:off x="6659167" y="1893094"/>
            <a:ext cx="2174081" cy="1398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" type="body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900"/>
              <a:buNone/>
              <a:defRPr b="0" sz="1425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900"/>
              <a:buNone/>
              <a:defRPr b="1" sz="1425"/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1" sz="12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3" type="body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4" type="body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900"/>
              <a:buNone/>
              <a:defRPr b="0" sz="1425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900"/>
              <a:buNone/>
              <a:defRPr b="1" sz="1425"/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1" sz="1200"/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68" name="Google Shape;68;p9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9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2800"/>
              <a:buFont typeface="Montserrat"/>
              <a:buNone/>
              <a:defRPr>
                <a:solidFill>
                  <a:srgbClr val="82E678"/>
                </a:solidFill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1400"/>
              <a:buFont typeface="Arial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91FB8B"/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/>
          <p:nvPr>
            <p:ph type="title"/>
          </p:nvPr>
        </p:nvSpPr>
        <p:spPr>
          <a:xfrm>
            <a:off x="456479" y="122054"/>
            <a:ext cx="8231040" cy="407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i="0" sz="2400" u="none" cap="none" strike="noStrike">
                <a:solidFill>
                  <a:schemeClr val="dk1"/>
                </a:solidFill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i="0" sz="1900" u="none" cap="none" strike="noStrike">
                <a:solidFill>
                  <a:schemeClr val="dk1"/>
                </a:solidFill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i="0" sz="1900" u="none" cap="none" strike="noStrike">
                <a:solidFill>
                  <a:schemeClr val="dk1"/>
                </a:solidFill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i="0" sz="1900" u="none" cap="none" strike="noStrike">
                <a:solidFill>
                  <a:schemeClr val="dk1"/>
                </a:solidFill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i="0" sz="1900" u="none" cap="none" strike="noStrike">
                <a:solidFill>
                  <a:schemeClr val="dk1"/>
                </a:solidFill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i="0" sz="2300" u="none" cap="none" strike="noStrike">
                <a:solidFill>
                  <a:schemeClr val="dk1"/>
                </a:solidFill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i="0" sz="2300" u="none" cap="none" strike="noStrike">
                <a:solidFill>
                  <a:schemeClr val="dk1"/>
                </a:solidFill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i="0" sz="2300" u="none" cap="none" strike="noStrike">
                <a:solidFill>
                  <a:schemeClr val="dk1"/>
                </a:solidFill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i="0" sz="23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6481" y="915566"/>
            <a:ext cx="8226719" cy="36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8607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5"/>
              <a:buChar char="●"/>
              <a:defRPr i="0" sz="2100" u="none" cap="none" strike="noStrike">
                <a:solidFill>
                  <a:srgbClr val="7A868C"/>
                </a:solidFill>
              </a:defRPr>
            </a:lvl1pPr>
            <a:lvl2pPr indent="-319087" lvl="1" marL="914400" marR="0" rtl="0" algn="l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000000"/>
              </a:buClr>
              <a:buSzPts val="1425"/>
              <a:buChar char="−"/>
              <a:defRPr i="0" sz="1900" u="none" cap="none" strike="noStrike">
                <a:solidFill>
                  <a:srgbClr val="7A868C"/>
                </a:solidFill>
              </a:defRPr>
            </a:lvl2pPr>
            <a:lvl3pPr indent="-282892" lvl="2" marL="1371600" marR="0" rtl="0" algn="l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Clr>
                <a:srgbClr val="000000"/>
              </a:buClr>
              <a:buSzPts val="855"/>
              <a:buChar char="●"/>
              <a:defRPr i="0" sz="1900" u="none" cap="none" strike="noStrike">
                <a:solidFill>
                  <a:srgbClr val="7A868C"/>
                </a:solidFill>
              </a:defRPr>
            </a:lvl3pPr>
            <a:lvl4pPr indent="-304800" lvl="3" marL="1828800" marR="0" rtl="0" algn="l">
              <a:lnSpc>
                <a:spcPct val="93000"/>
              </a:lnSpc>
              <a:spcBef>
                <a:spcPts val="688"/>
              </a:spcBef>
              <a:spcAft>
                <a:spcPts val="0"/>
              </a:spcAft>
              <a:buClr>
                <a:srgbClr val="000000"/>
              </a:buClr>
              <a:buSzPts val="1200"/>
              <a:buChar char="−"/>
              <a:defRPr i="0" sz="1600" u="none" cap="none" strike="noStrike">
                <a:solidFill>
                  <a:srgbClr val="7A868C"/>
                </a:solidFill>
              </a:defRPr>
            </a:lvl4pPr>
            <a:lvl5pPr indent="-274320" lvl="4" marL="2286000" marR="0" rtl="0" algn="l">
              <a:lnSpc>
                <a:spcPct val="93000"/>
              </a:lnSpc>
              <a:spcBef>
                <a:spcPts val="466"/>
              </a:spcBef>
              <a:spcAft>
                <a:spcPts val="0"/>
              </a:spcAft>
              <a:buClr>
                <a:srgbClr val="000000"/>
              </a:buClr>
              <a:buSzPts val="720"/>
              <a:buChar char="●"/>
              <a:defRPr i="0" sz="1600" u="none" cap="none" strike="noStrike">
                <a:solidFill>
                  <a:srgbClr val="7A868C"/>
                </a:solidFill>
              </a:defRPr>
            </a:lvl5pPr>
            <a:lvl6pPr indent="-274320" lvl="5" marL="2743200" marR="0" rtl="0" algn="l">
              <a:lnSpc>
                <a:spcPct val="93000"/>
              </a:lnSpc>
              <a:spcBef>
                <a:spcPts val="233"/>
              </a:spcBef>
              <a:spcAft>
                <a:spcPts val="0"/>
              </a:spcAft>
              <a:buClr>
                <a:srgbClr val="000000"/>
              </a:buClr>
              <a:buSzPts val="720"/>
              <a:buChar char="●"/>
              <a:defRPr i="0" sz="1600" u="none" cap="none" strike="noStrike">
                <a:solidFill>
                  <a:srgbClr val="000000"/>
                </a:solidFill>
              </a:defRPr>
            </a:lvl6pPr>
            <a:lvl7pPr indent="-274320" lvl="6" marL="3200400" marR="0" rtl="0" algn="l">
              <a:lnSpc>
                <a:spcPct val="93000"/>
              </a:lnSpc>
              <a:spcBef>
                <a:spcPts val="233"/>
              </a:spcBef>
              <a:spcAft>
                <a:spcPts val="0"/>
              </a:spcAft>
              <a:buClr>
                <a:srgbClr val="000000"/>
              </a:buClr>
              <a:buSzPts val="720"/>
              <a:buChar char="●"/>
              <a:defRPr i="0" sz="1600" u="none" cap="none" strike="noStrike">
                <a:solidFill>
                  <a:srgbClr val="000000"/>
                </a:solidFill>
              </a:defRPr>
            </a:lvl7pPr>
            <a:lvl8pPr indent="-274320" lvl="7" marL="3657600" marR="0" rtl="0" algn="l">
              <a:lnSpc>
                <a:spcPct val="93000"/>
              </a:lnSpc>
              <a:spcBef>
                <a:spcPts val="233"/>
              </a:spcBef>
              <a:spcAft>
                <a:spcPts val="0"/>
              </a:spcAft>
              <a:buClr>
                <a:srgbClr val="000000"/>
              </a:buClr>
              <a:buSzPts val="720"/>
              <a:buChar char="●"/>
              <a:defRPr i="0" sz="1600" u="none" cap="none" strike="noStrike">
                <a:solidFill>
                  <a:srgbClr val="000000"/>
                </a:solidFill>
              </a:defRPr>
            </a:lvl8pPr>
            <a:lvl9pPr indent="-274320" lvl="8" marL="4114800" marR="0" rtl="0" algn="l">
              <a:lnSpc>
                <a:spcPct val="93000"/>
              </a:lnSpc>
              <a:spcBef>
                <a:spcPts val="233"/>
              </a:spcBef>
              <a:spcAft>
                <a:spcPts val="233"/>
              </a:spcAft>
              <a:buClr>
                <a:srgbClr val="000000"/>
              </a:buClr>
              <a:buSzPts val="720"/>
              <a:buChar char="●"/>
              <a:defRPr i="0" sz="16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6483" y="4685532"/>
            <a:ext cx="2128319" cy="353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127680" y="4685532"/>
            <a:ext cx="2897279" cy="353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6556324" y="4685532"/>
            <a:ext cx="2128319" cy="353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Noto Sans Symbols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3908251" y="4551875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lt1"/>
                </a:solidFill>
              </a:rPr>
              <a:t>Logo da Agência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1200150" y="1790058"/>
            <a:ext cx="6743700" cy="1234500"/>
          </a:xfrm>
          <a:prstGeom prst="rect">
            <a:avLst/>
          </a:prstGeom>
        </p:spPr>
        <p:txBody>
          <a:bodyPr anchorCtr="1" anchor="ctr" bIns="182875" lIns="274300" spcFirstLastPara="1" rIns="27430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Nome do Cliente</a:t>
            </a:r>
            <a:endParaRPr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2021396" y="3264349"/>
            <a:ext cx="5101200" cy="948900"/>
          </a:xfrm>
          <a:prstGeom prst="rect">
            <a:avLst/>
          </a:prstGeom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Serviço oferecido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idx="4294967295" type="title"/>
          </p:nvPr>
        </p:nvSpPr>
        <p:spPr>
          <a:xfrm>
            <a:off x="938549" y="2368200"/>
            <a:ext cx="72669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lang="en-US"/>
              <a:t>NOSSA PROPOSTA</a:t>
            </a:r>
            <a:endParaRPr b="1" i="0" sz="2400" u="none" cap="none" strike="noStrike"/>
          </a:p>
        </p:txBody>
      </p:sp>
      <p:sp>
        <p:nvSpPr>
          <p:cNvPr id="166" name="Google Shape;166;p23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idx="4294967295" type="body"/>
          </p:nvPr>
        </p:nvSpPr>
        <p:spPr>
          <a:xfrm>
            <a:off x="4787003" y="1252693"/>
            <a:ext cx="3895176" cy="26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6908" lvl="0" marL="34961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</a:pPr>
            <a:r>
              <a:rPr lang="en-US" sz="1000">
                <a:solidFill>
                  <a:srgbClr val="666666"/>
                </a:solidFill>
              </a:rPr>
              <a:t>Esse é o momento de listar os serviços que estão à disposição. Inclua todos os que considera </a:t>
            </a:r>
            <a:r>
              <a:rPr b="1" lang="en-US" sz="1000">
                <a:solidFill>
                  <a:srgbClr val="666666"/>
                </a:solidFill>
              </a:rPr>
              <a:t>relevantes para o cliente e para o objetivo dele</a:t>
            </a:r>
            <a:r>
              <a:rPr lang="en-US" sz="1000">
                <a:solidFill>
                  <a:srgbClr val="666666"/>
                </a:solidFill>
              </a:rPr>
              <a:t>. </a:t>
            </a:r>
            <a:endParaRPr sz="1000">
              <a:solidFill>
                <a:srgbClr val="666666"/>
              </a:solidFill>
            </a:endParaRPr>
          </a:p>
          <a:p>
            <a:pPr indent="-233408" lvl="0" marL="34961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630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-296908" lvl="0" marL="34961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</a:pPr>
            <a:r>
              <a:rPr lang="en-US" sz="1000">
                <a:solidFill>
                  <a:srgbClr val="666666"/>
                </a:solidFill>
              </a:rPr>
              <a:t>Exemplos: Inbound Marketing, Desenvolvimento de site, conteúdo em blog, Material rico, Pesquisa de palavras-chave, Mídias Sociais, Google Analytics, Tráfego Pago. </a:t>
            </a:r>
            <a:endParaRPr sz="1000">
              <a:solidFill>
                <a:srgbClr val="666666"/>
              </a:solidFill>
            </a:endParaRPr>
          </a:p>
          <a:p>
            <a:pPr indent="-233408" lvl="0" marL="34961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630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-296908" lvl="0" marL="34961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</a:pPr>
            <a:r>
              <a:rPr lang="en-US" sz="1000">
                <a:solidFill>
                  <a:srgbClr val="666666"/>
                </a:solidFill>
              </a:rPr>
              <a:t>Nos slides a seguir você encontrará modelos de como descrever de forma mais extensa (no próximo slide detalhamos o Inbound Marketing, e Google Ads, por exemplo).</a:t>
            </a:r>
            <a:endParaRPr sz="1000">
              <a:solidFill>
                <a:srgbClr val="666666"/>
              </a:solidFill>
            </a:endParaRPr>
          </a:p>
          <a:p>
            <a:pPr indent="-233408" lvl="0" marL="34961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630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</a:endParaRPr>
          </a:p>
          <a:p>
            <a:pPr indent="-296908" lvl="0" marL="34961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</a:pPr>
            <a:r>
              <a:rPr lang="en-US" sz="1000">
                <a:solidFill>
                  <a:srgbClr val="666666"/>
                </a:solidFill>
              </a:rPr>
              <a:t>O ideal é ter um slide por serviço a ser desenvolvido para que possa detalhar ao prospect.</a:t>
            </a:r>
            <a:endParaRPr i="0" sz="1000" u="none" cap="none" strike="noStrike">
              <a:solidFill>
                <a:srgbClr val="666666"/>
              </a:solidFill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73" name="Google Shape;173;p24"/>
          <p:cNvSpPr txBox="1"/>
          <p:nvPr>
            <p:ph idx="4294967295" type="title"/>
          </p:nvPr>
        </p:nvSpPr>
        <p:spPr>
          <a:xfrm>
            <a:off x="328608" y="808525"/>
            <a:ext cx="24417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b="0" lang="en-US"/>
              <a:t>Como vamos resolver</a:t>
            </a:r>
            <a:endParaRPr b="0" i="0" sz="2400" u="none" cap="none" strike="noStrik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/>
        </p:nvSpPr>
        <p:spPr>
          <a:xfrm>
            <a:off x="580438" y="428893"/>
            <a:ext cx="6339108" cy="413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2400"/>
              <a:buFont typeface="Yanone Kaffeesatz"/>
              <a:buNone/>
            </a:pPr>
            <a:r>
              <a:rPr i="0" lang="en-US" sz="2400" u="none" cap="none" strike="noStrike">
                <a:solidFill>
                  <a:schemeClr val="dk1"/>
                </a:solidFill>
              </a:rPr>
              <a:t>Modelo explicando o que é o serviço</a:t>
            </a:r>
            <a:endParaRPr i="0" sz="2400" u="none" cap="none" strike="noStrike">
              <a:solidFill>
                <a:schemeClr val="dk1"/>
              </a:solidFill>
            </a:endParaRPr>
          </a:p>
        </p:txBody>
      </p:sp>
      <p:grpSp>
        <p:nvGrpSpPr>
          <p:cNvPr id="179" name="Google Shape;179;p25"/>
          <p:cNvGrpSpPr/>
          <p:nvPr/>
        </p:nvGrpSpPr>
        <p:grpSpPr>
          <a:xfrm>
            <a:off x="149469" y="1154429"/>
            <a:ext cx="4141344" cy="3592704"/>
            <a:chOff x="1307753" y="3934120"/>
            <a:chExt cx="8180994" cy="7997677"/>
          </a:xfrm>
        </p:grpSpPr>
        <p:sp>
          <p:nvSpPr>
            <p:cNvPr id="180" name="Google Shape;180;p25"/>
            <p:cNvSpPr/>
            <p:nvPr/>
          </p:nvSpPr>
          <p:spPr>
            <a:xfrm flipH="1" rot="10800000">
              <a:off x="1307753" y="3934120"/>
              <a:ext cx="8180994" cy="1739406"/>
            </a:xfrm>
            <a:prstGeom prst="trapezoid">
              <a:avLst>
                <a:gd fmla="val 55882" name="adj"/>
              </a:avLst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 flipH="1" rot="10800000">
              <a:off x="2341756" y="6020209"/>
              <a:ext cx="6043962" cy="1739407"/>
            </a:xfrm>
            <a:prstGeom prst="trapezoid">
              <a:avLst>
                <a:gd fmla="val 55882" name="adj"/>
              </a:avLst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 flipH="1" rot="10800000">
              <a:off x="3412273" y="8106300"/>
              <a:ext cx="3880625" cy="1739407"/>
            </a:xfrm>
            <a:prstGeom prst="trapezoid">
              <a:avLst>
                <a:gd fmla="val 55882" name="adj"/>
              </a:avLst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 flipH="1" rot="10800000">
              <a:off x="4438184" y="10192390"/>
              <a:ext cx="1828801" cy="1739407"/>
            </a:xfrm>
            <a:prstGeom prst="trapezoid">
              <a:avLst>
                <a:gd fmla="val 55882" name="adj"/>
              </a:avLst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84" name="Google Shape;184;p25"/>
          <p:cNvSpPr/>
          <p:nvPr/>
        </p:nvSpPr>
        <p:spPr>
          <a:xfrm>
            <a:off x="4511591" y="1154428"/>
            <a:ext cx="983475" cy="782682"/>
          </a:xfrm>
          <a:prstGeom prst="rect">
            <a:avLst/>
          </a:prstGeom>
          <a:solidFill>
            <a:srgbClr val="82E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25"/>
          <p:cNvSpPr/>
          <p:nvPr/>
        </p:nvSpPr>
        <p:spPr>
          <a:xfrm flipH="1">
            <a:off x="4049962" y="1154428"/>
            <a:ext cx="461629" cy="782682"/>
          </a:xfrm>
          <a:prstGeom prst="rtTriangle">
            <a:avLst/>
          </a:prstGeom>
          <a:solidFill>
            <a:srgbClr val="82E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25"/>
          <p:cNvSpPr/>
          <p:nvPr/>
        </p:nvSpPr>
        <p:spPr>
          <a:xfrm flipH="1">
            <a:off x="3500694" y="2114520"/>
            <a:ext cx="461629" cy="782682"/>
          </a:xfrm>
          <a:prstGeom prst="rtTriangle">
            <a:avLst/>
          </a:prstGeom>
          <a:solidFill>
            <a:srgbClr val="82E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25"/>
          <p:cNvSpPr/>
          <p:nvPr/>
        </p:nvSpPr>
        <p:spPr>
          <a:xfrm flipH="1">
            <a:off x="2946566" y="3033486"/>
            <a:ext cx="461629" cy="782682"/>
          </a:xfrm>
          <a:prstGeom prst="rtTriangle">
            <a:avLst/>
          </a:prstGeom>
          <a:solidFill>
            <a:srgbClr val="82E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25"/>
          <p:cNvSpPr/>
          <p:nvPr/>
        </p:nvSpPr>
        <p:spPr>
          <a:xfrm flipH="1">
            <a:off x="2426364" y="3970464"/>
            <a:ext cx="461629" cy="786711"/>
          </a:xfrm>
          <a:prstGeom prst="rtTriangle">
            <a:avLst/>
          </a:prstGeom>
          <a:solidFill>
            <a:srgbClr val="82E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3962323" y="2114520"/>
            <a:ext cx="1532743" cy="782682"/>
          </a:xfrm>
          <a:prstGeom prst="rect">
            <a:avLst/>
          </a:prstGeom>
          <a:solidFill>
            <a:srgbClr val="82E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3408195" y="3034472"/>
            <a:ext cx="2086871" cy="779994"/>
          </a:xfrm>
          <a:prstGeom prst="rect">
            <a:avLst/>
          </a:prstGeom>
          <a:solidFill>
            <a:srgbClr val="82E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2887993" y="3974493"/>
            <a:ext cx="2607073" cy="782682"/>
          </a:xfrm>
          <a:prstGeom prst="rect">
            <a:avLst/>
          </a:prstGeom>
          <a:solidFill>
            <a:srgbClr val="82E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1279686" y="2192954"/>
            <a:ext cx="1826949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(LEADS)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CONVERTER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1279686" y="1242879"/>
            <a:ext cx="1826949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(VISITANTES)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ATRAIR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1279686" y="3182545"/>
            <a:ext cx="1826949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(OPORTUNIDADES)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1279686" y="4895351"/>
            <a:ext cx="18269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A6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475A60"/>
                </a:solidFill>
                <a:latin typeface="Arial"/>
                <a:ea typeface="Arial"/>
                <a:cs typeface="Arial"/>
                <a:sym typeface="Arial"/>
              </a:rPr>
              <a:t>PROMOTORES</a:t>
            </a:r>
            <a:endParaRPr b="1" i="0" sz="1000" u="none" cap="none" strike="noStrike">
              <a:solidFill>
                <a:srgbClr val="475A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1398230" y="4000328"/>
            <a:ext cx="15898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(CLIENTES)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ENCANTAR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2038132" y="1884606"/>
            <a:ext cx="310578" cy="2685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2E67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2038132" y="2826523"/>
            <a:ext cx="310578" cy="2685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2E67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2038132" y="3768439"/>
            <a:ext cx="310578" cy="2685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2E67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2038132" y="4644604"/>
            <a:ext cx="310578" cy="2685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2E67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4065193" y="1188337"/>
            <a:ext cx="146607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BLOG + SEO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PÁGINAS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GOOGLE 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MÍDIA SOCIAL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3785977" y="2254531"/>
            <a:ext cx="165638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CONTEÚDO RICO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LANDING PAGES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FORMULÁRIOS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3224246" y="3095492"/>
            <a:ext cx="204444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E-MAIL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QUALIFICAÇÃO DE LEADS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INTEGRAÇÃO COM CRM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OFERTAS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2731883" y="4122711"/>
            <a:ext cx="266549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NEWSLETTER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PESQUISAS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CONTEÚDO PERSONALIZADO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1346690" y="914670"/>
            <a:ext cx="182694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A60"/>
              </a:buClr>
              <a:buSzPts val="1050"/>
              <a:buFont typeface="Lato Black"/>
              <a:buNone/>
            </a:pPr>
            <a:r>
              <a:rPr b="1" i="0" lang="en-US" sz="1050" u="none" cap="none" strike="noStrike">
                <a:solidFill>
                  <a:srgbClr val="475A60"/>
                </a:solidFill>
                <a:latin typeface="Lato Black"/>
                <a:ea typeface="Lato Black"/>
                <a:cs typeface="Lato Black"/>
                <a:sym typeface="Lato Black"/>
              </a:rPr>
              <a:t>FASES</a:t>
            </a:r>
            <a:endParaRPr b="1" i="0" sz="1050" u="none" cap="none" strike="noStrike">
              <a:solidFill>
                <a:srgbClr val="475A6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4488822" y="877075"/>
            <a:ext cx="102901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C2E"/>
              </a:buClr>
              <a:buSzPts val="1050"/>
              <a:buFont typeface="Lato Black"/>
              <a:buNone/>
            </a:pPr>
            <a:r>
              <a:rPr b="1" i="0" lang="en-US" sz="1050" u="none" cap="none" strike="noStrike">
                <a:solidFill>
                  <a:srgbClr val="433C2E"/>
                </a:solidFill>
                <a:latin typeface="Lato Black"/>
                <a:ea typeface="Lato Black"/>
                <a:cs typeface="Lato Black"/>
                <a:sym typeface="Lato Black"/>
              </a:rPr>
              <a:t>MATERIAIS</a:t>
            </a:r>
            <a:endParaRPr b="1" i="0" sz="1050" u="none" cap="none" strike="noStrike">
              <a:solidFill>
                <a:srgbClr val="433C2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5909575" y="1121408"/>
            <a:ext cx="2468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A6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Usar o funil de vendas como guia para o planejamento das ações no digital é a melhor forma de transformar estranhos em clientes e promotores (ou recompradores) do seu produto/serviço.</a:t>
            </a:r>
            <a:endParaRPr b="0" i="0" sz="1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/>
          <p:nvPr/>
        </p:nvSpPr>
        <p:spPr>
          <a:xfrm>
            <a:off x="0" y="10049"/>
            <a:ext cx="3042518" cy="513345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3972224" y="500744"/>
            <a:ext cx="6339108" cy="413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2400"/>
              <a:buFont typeface="Yanone Kaffeesatz"/>
              <a:buNone/>
            </a:pPr>
            <a:r>
              <a:rPr i="0" lang="en-US" sz="2400" u="none" cap="none" strike="noStrike">
                <a:solidFill>
                  <a:schemeClr val="dk1"/>
                </a:solidFill>
              </a:rPr>
              <a:t>Modelo explicando o que é o serviço</a:t>
            </a:r>
            <a:endParaRPr i="0" sz="2400" u="none" cap="none" strike="noStrike">
              <a:solidFill>
                <a:schemeClr val="dk1"/>
              </a:solidFill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4300973" y="1189781"/>
            <a:ext cx="4577400" cy="23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201" lvl="0" marL="76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i="0" lang="en-US" sz="1000" u="none" cap="none" strike="noStrike">
                <a:solidFill>
                  <a:schemeClr val="lt2"/>
                </a:solidFill>
              </a:rPr>
            </a:br>
            <a:r>
              <a:rPr i="0" lang="en-US" sz="1000" u="none" cap="none" strike="noStrike">
                <a:solidFill>
                  <a:schemeClr val="lt2"/>
                </a:solidFill>
              </a:rPr>
              <a:t>Combinar ações que trarão resultado no médio/longo prazo com ações que de curto prazo é importante para garantir os resultados do negócio. </a:t>
            </a:r>
            <a:endParaRPr i="0" sz="1000" u="none" cap="none" strike="noStrike">
              <a:solidFill>
                <a:schemeClr val="lt2"/>
              </a:solidFill>
            </a:endParaRPr>
          </a:p>
          <a:p>
            <a:pPr indent="-11201" lvl="0" marL="76200" marR="0" rtl="0" algn="r">
              <a:lnSpc>
                <a:spcPct val="100000"/>
              </a:lnSpc>
              <a:spcBef>
                <a:spcPts val="1154"/>
              </a:spcBef>
              <a:spcAft>
                <a:spcPts val="0"/>
              </a:spcAft>
              <a:buClr>
                <a:srgbClr val="7A868C"/>
              </a:buClr>
              <a:buSzPts val="1400"/>
              <a:buFont typeface="Yanone Kaffeesatz"/>
              <a:buNone/>
            </a:pPr>
            <a:r>
              <a:rPr i="0" lang="en-US" sz="1000" u="none" cap="none" strike="noStrike">
                <a:solidFill>
                  <a:schemeClr val="lt2"/>
                </a:solidFill>
              </a:rPr>
              <a:t>Neste cenário, o Google Ads é um grande aliado. A </a:t>
            </a:r>
            <a:r>
              <a:rPr b="1" i="0" lang="en-US" sz="1000" u="none" cap="none" strike="noStrike">
                <a:solidFill>
                  <a:schemeClr val="lt2"/>
                </a:solidFill>
              </a:rPr>
              <a:t>[Nome da Agência]</a:t>
            </a:r>
            <a:r>
              <a:rPr i="0" lang="en-US" sz="1000" u="none" cap="none" strike="noStrike">
                <a:solidFill>
                  <a:schemeClr val="lt2"/>
                </a:solidFill>
              </a:rPr>
              <a:t> auxilia sua empresa no aumento de performance de suas campanhas nos links patrocinados e a ter resultados imediatos.</a:t>
            </a:r>
            <a:endParaRPr sz="1000">
              <a:solidFill>
                <a:schemeClr val="lt2"/>
              </a:solidFill>
            </a:endParaRPr>
          </a:p>
          <a:p>
            <a:pPr indent="-11201" lvl="0" marL="76200" marR="0" rtl="0" algn="r">
              <a:lnSpc>
                <a:spcPct val="100000"/>
              </a:lnSpc>
              <a:spcBef>
                <a:spcPts val="115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lt2"/>
              </a:solidFill>
            </a:endParaRPr>
          </a:p>
          <a:p>
            <a:pPr indent="-11201" lvl="0" marL="7620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9555"/>
              </a:buClr>
              <a:buSzPts val="1400"/>
              <a:buFont typeface="Yanone Kaffeesatz"/>
              <a:buNone/>
            </a:pPr>
            <a:r>
              <a:rPr i="0" lang="en-US" sz="1000" u="none" cap="none" strike="noStrike">
                <a:solidFill>
                  <a:schemeClr val="lt2"/>
                </a:solidFill>
              </a:rPr>
              <a:t>Diagnóstico inicial</a:t>
            </a:r>
            <a:endParaRPr sz="1000">
              <a:solidFill>
                <a:schemeClr val="lt2"/>
              </a:solidFill>
            </a:endParaRPr>
          </a:p>
          <a:p>
            <a:pPr indent="-11201" lvl="0" marL="7620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9555"/>
              </a:buClr>
              <a:buSzPts val="1400"/>
              <a:buFont typeface="Yanone Kaffeesatz"/>
              <a:buNone/>
            </a:pPr>
            <a:r>
              <a:rPr i="0" lang="en-US" sz="1000" u="none" cap="none" strike="noStrike">
                <a:solidFill>
                  <a:schemeClr val="lt2"/>
                </a:solidFill>
              </a:rPr>
              <a:t>Pesquisa de Palavras-chave</a:t>
            </a:r>
            <a:endParaRPr sz="1000">
              <a:solidFill>
                <a:schemeClr val="lt2"/>
              </a:solidFill>
            </a:endParaRPr>
          </a:p>
          <a:p>
            <a:pPr indent="-11201" lvl="0" marL="7620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9555"/>
              </a:buClr>
              <a:buSzPts val="1400"/>
              <a:buFont typeface="Yanone Kaffeesatz"/>
              <a:buNone/>
            </a:pPr>
            <a:r>
              <a:rPr i="0" lang="en-US" sz="1000" u="none" cap="none" strike="noStrike">
                <a:solidFill>
                  <a:schemeClr val="lt2"/>
                </a:solidFill>
              </a:rPr>
              <a:t>Análise de Mercado / Concorrência </a:t>
            </a:r>
            <a:endParaRPr sz="1000">
              <a:solidFill>
                <a:schemeClr val="lt2"/>
              </a:solidFill>
            </a:endParaRPr>
          </a:p>
          <a:p>
            <a:pPr indent="0" lvl="0" marL="64999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9555"/>
              </a:buClr>
              <a:buSzPts val="1400"/>
              <a:buFont typeface="Yanone Kaffeesatz"/>
              <a:buNone/>
            </a:pPr>
            <a:r>
              <a:rPr i="0" lang="en-US" sz="1000" u="none" cap="none" strike="noStrike">
                <a:solidFill>
                  <a:schemeClr val="lt2"/>
                </a:solidFill>
              </a:rPr>
              <a:t>Pesquisa, Display, Youtube, Gmail, Shopping</a:t>
            </a:r>
            <a:endParaRPr i="0" sz="1000" u="none" cap="none" strike="noStrike">
              <a:solidFill>
                <a:schemeClr val="lt2"/>
              </a:solidFill>
            </a:endParaRPr>
          </a:p>
        </p:txBody>
      </p:sp>
      <p:pic>
        <p:nvPicPr>
          <p:cNvPr descr="Teclado e mouse em cima da mesa&#10;&#10;Descrição gerada automaticamente" id="216" name="Google Shape;216;p26"/>
          <p:cNvPicPr preferRelativeResize="0"/>
          <p:nvPr/>
        </p:nvPicPr>
        <p:blipFill rotWithShape="1">
          <a:blip r:embed="rId3">
            <a:alphaModFix/>
          </a:blip>
          <a:srcRect b="0" l="36367" r="21462" t="0"/>
          <a:stretch/>
        </p:blipFill>
        <p:spPr>
          <a:xfrm>
            <a:off x="-34547" y="0"/>
            <a:ext cx="3864865" cy="515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/>
        </p:nvSpPr>
        <p:spPr>
          <a:xfrm>
            <a:off x="580438" y="428893"/>
            <a:ext cx="6339108" cy="413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2400"/>
              <a:buFont typeface="Yanone Kaffeesatz"/>
              <a:buNone/>
            </a:pPr>
            <a:r>
              <a:rPr i="0" lang="en-US" sz="2400" u="none" cap="none" strike="noStrike">
                <a:solidFill>
                  <a:schemeClr val="dk1"/>
                </a:solidFill>
              </a:rPr>
              <a:t>Modelo simples</a:t>
            </a:r>
            <a:endParaRPr i="0" sz="2400" u="none" cap="none" strike="noStrike">
              <a:solidFill>
                <a:schemeClr val="dk1"/>
              </a:solidFill>
            </a:endParaRPr>
          </a:p>
        </p:txBody>
      </p:sp>
      <p:graphicFrame>
        <p:nvGraphicFramePr>
          <p:cNvPr id="223" name="Google Shape;223;p27"/>
          <p:cNvGraphicFramePr/>
          <p:nvPr/>
        </p:nvGraphicFramePr>
        <p:xfrm>
          <a:off x="439614" y="950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{B6B2B64F-A96A-4D7A-87BB-BEFD7F140A36}</a:tableStyleId>
              </a:tblPr>
              <a:tblGrid>
                <a:gridCol w="1558975"/>
                <a:gridCol w="1042225"/>
                <a:gridCol w="1391925"/>
                <a:gridCol w="1754500"/>
                <a:gridCol w="1212950"/>
                <a:gridCol w="730000"/>
                <a:gridCol w="741250"/>
              </a:tblGrid>
              <a:tr h="49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PÚBLICO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E6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PRODUTO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E6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OBJETIVOS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E6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ESTRATÉGIA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E6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METAS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E6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KPIS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E6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VERBA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E678"/>
                    </a:solidFill>
                  </a:tcPr>
                </a:tc>
              </a:tr>
              <a:tr h="102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Consumidores atuais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Tomografia para implantes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Incentivar a recomendação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Gerar cupom de desconto e pedir o compartilhamento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30% da base gere novos contatos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Leads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2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Consumidores novos (Idosos e executivos)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Gerar conhecimento da categoria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Criar conteúdo sobre tomografia, motivações e benefícios de uso.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Geração de x leads no ano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Leads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/>
                        <a:t>CPL</a:t>
                      </a:r>
                      <a:endParaRPr sz="10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55%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2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Dentista (Implantodontista)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Gill Sans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Gerar relacionamento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Criar conteúdos educacionais e trazer discussões de casos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Cadastros para receber 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E-mails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40%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D1A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24" name="Google Shape;224;p27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/>
          <p:nvPr/>
        </p:nvSpPr>
        <p:spPr>
          <a:xfrm>
            <a:off x="1307293" y="781380"/>
            <a:ext cx="3428414" cy="3428414"/>
          </a:xfrm>
          <a:prstGeom prst="ellipse">
            <a:avLst/>
          </a:prstGeom>
          <a:solidFill>
            <a:srgbClr val="82E678">
              <a:alpha val="7803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82E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4377258" y="781380"/>
            <a:ext cx="3428414" cy="3428414"/>
          </a:xfrm>
          <a:prstGeom prst="ellipse">
            <a:avLst/>
          </a:prstGeom>
          <a:solidFill>
            <a:schemeClr val="dk1">
              <a:alpha val="7843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28"/>
          <p:cNvCxnSpPr/>
          <p:nvPr/>
        </p:nvCxnSpPr>
        <p:spPr>
          <a:xfrm rot="10800000">
            <a:off x="4546963" y="3266291"/>
            <a:ext cx="0" cy="1080120"/>
          </a:xfrm>
          <a:prstGeom prst="straightConnector1">
            <a:avLst/>
          </a:prstGeom>
          <a:solidFill>
            <a:srgbClr val="00B8FF"/>
          </a:solidFill>
          <a:ln cap="flat" cmpd="sng" w="19050">
            <a:solidFill>
              <a:srgbClr val="2A3137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32" name="Google Shape;232;p28"/>
          <p:cNvSpPr txBox="1"/>
          <p:nvPr/>
        </p:nvSpPr>
        <p:spPr>
          <a:xfrm>
            <a:off x="1583957" y="1385965"/>
            <a:ext cx="28750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"/>
              <a:buFont typeface="Yanone Kaffeesatz"/>
              <a:buNone/>
            </a:pPr>
            <a:r>
              <a:rPr b="1" i="0" lang="en-US" sz="1800" u="none" cap="none" strike="noStrike">
                <a:solidFill>
                  <a:srgbClr val="262626"/>
                </a:solidFill>
              </a:rPr>
              <a:t>Sua Agência</a:t>
            </a:r>
            <a:endParaRPr b="1" i="0" sz="1800" u="none" cap="none" strike="noStrike">
              <a:solidFill>
                <a:srgbClr val="262626"/>
              </a:solidFill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4747847" y="1342660"/>
            <a:ext cx="25585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Yanone Kaffeesatz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</a:rPr>
              <a:t>Cliente</a:t>
            </a:r>
            <a:endParaRPr b="1" i="0" sz="1800" u="none" cap="none" strike="noStrike">
              <a:solidFill>
                <a:schemeClr val="lt1"/>
              </a:solidFill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1408177" y="1913463"/>
            <a:ext cx="2969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</a:rPr>
              <a:t>Liste aqui os </a:t>
            </a:r>
            <a:r>
              <a:rPr b="1" i="0" lang="en-US" sz="1000" u="none" cap="none" strike="noStrike">
                <a:solidFill>
                  <a:srgbClr val="262626"/>
                </a:solidFill>
              </a:rPr>
              <a:t>deveres da agência</a:t>
            </a:r>
            <a:r>
              <a:rPr i="0" lang="en-US" sz="1000" u="none" cap="none" strike="noStrike">
                <a:solidFill>
                  <a:srgbClr val="262626"/>
                </a:solidFill>
              </a:rPr>
              <a:t>. </a:t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</a:rPr>
              <a:t>Por exemplo: entregar postagens, anúncios, tráfego no site, fazer campanhas, atrair leads, cumprimento de prazos, relatórios.</a:t>
            </a:r>
            <a:endParaRPr i="0" sz="1000" u="none" cap="none" strike="noStrike">
              <a:solidFill>
                <a:srgbClr val="262626"/>
              </a:solidFill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4564544" y="1856383"/>
            <a:ext cx="31236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</a:pPr>
            <a:r>
              <a:rPr i="0" lang="en-US" sz="1000" u="none" cap="none" strike="noStrike">
                <a:solidFill>
                  <a:schemeClr val="lt1"/>
                </a:solidFill>
              </a:rPr>
              <a:t>Liste aqui os 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deveres do cliente</a:t>
            </a:r>
            <a:r>
              <a:rPr i="0" lang="en-US" sz="1000" u="none" cap="none" strike="noStrike">
                <a:solidFill>
                  <a:schemeClr val="lt1"/>
                </a:solidFill>
              </a:rPr>
              <a:t>. </a:t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</a:pPr>
            <a:r>
              <a:rPr i="0" lang="en-US" sz="1000" u="none" cap="none" strike="noStrike">
                <a:solidFill>
                  <a:schemeClr val="lt1"/>
                </a:solidFill>
              </a:rPr>
              <a:t>Por exemplo: informar com antecedência sobre promoções, fornecer informações, cumprimento </a:t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</a:pPr>
            <a:r>
              <a:rPr i="0" lang="en-US" sz="1000" u="none" cap="none" strike="noStrike">
                <a:solidFill>
                  <a:schemeClr val="lt1"/>
                </a:solidFill>
              </a:rPr>
              <a:t>de prazos, pagamento nas datas acordadas, fornecimento de budget para campanhas (se não estiver incluso no valor da proposta), </a:t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</a:pPr>
            <a:r>
              <a:rPr i="0" lang="en-US" sz="1000" u="none" cap="none" strike="noStrike">
                <a:solidFill>
                  <a:schemeClr val="lt1"/>
                </a:solidFill>
              </a:rPr>
              <a:t>etc...</a:t>
            </a:r>
            <a:endParaRPr i="0" sz="1000" u="none" cap="none" strike="noStrike">
              <a:solidFill>
                <a:schemeClr val="lt1"/>
              </a:solidFill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3581687" y="4349422"/>
            <a:ext cx="17547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137"/>
              </a:buClr>
              <a:buSzPts val="450"/>
              <a:buFont typeface="Yanone Kaffeesatz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</a:rPr>
              <a:t>Em conjunto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3677044" y="4657621"/>
            <a:ext cx="17398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137"/>
              </a:buClr>
              <a:buSzPts val="350"/>
              <a:buFont typeface="Yanone Kaffeesatz"/>
              <a:buNone/>
            </a:pPr>
            <a:r>
              <a:rPr i="0" lang="en-US" sz="1000" u="none" cap="none" strike="noStrike">
                <a:solidFill>
                  <a:srgbClr val="2A3137"/>
                </a:solidFill>
              </a:rPr>
              <a:t>Análise de resultados</a:t>
            </a:r>
            <a:endParaRPr i="0" sz="1000" u="none" cap="none" strike="noStrike">
              <a:solidFill>
                <a:srgbClr val="2A3137"/>
              </a:solidFill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342178" y="209978"/>
            <a:ext cx="2849429" cy="407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i="0" lang="en-US" sz="2400" u="none" cap="none" strike="noStrike">
                <a:solidFill>
                  <a:schemeClr val="dk1"/>
                </a:solidFill>
              </a:rPr>
              <a:t>Modelo de trabalho</a:t>
            </a:r>
            <a:endParaRPr i="0" sz="2400" u="none" cap="none" strike="noStrike">
              <a:solidFill>
                <a:schemeClr val="dk1"/>
              </a:solidFill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p29"/>
          <p:cNvGraphicFramePr/>
          <p:nvPr/>
        </p:nvGraphicFramePr>
        <p:xfrm>
          <a:off x="421170" y="8400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{B887A588-920F-4786-B5A8-5BB56320A70C}</a:tableStyleId>
              </a:tblPr>
              <a:tblGrid>
                <a:gridCol w="4032450"/>
                <a:gridCol w="4032450"/>
              </a:tblGrid>
              <a:tr h="303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375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</a:t>
                      </a:r>
                      <a:endParaRPr b="1" i="0" sz="15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E6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375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Descrição</a:t>
                      </a:r>
                      <a:endParaRPr b="1" i="0" sz="15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E678"/>
                    </a:solidFill>
                  </a:tcPr>
                </a:tc>
              </a:tr>
              <a:tr h="73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Onboarding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985" lvl="1" marL="370286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Reunião da Agência com profissionais da Empresa. Coleta de dados, entrevistas para diagnóstico inicial, acesso a contas.</a:t>
                      </a:r>
                      <a:endParaRPr/>
                    </a:p>
                  </a:txBody>
                  <a:tcPr marT="118800" marB="118800" marR="91450" marL="91450" anchor="ctr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22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Apresentação de resultados</a:t>
                      </a:r>
                      <a:endParaRPr b="0" i="0" sz="1200" u="none" cap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985" lvl="1" marL="370286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Mensalmente serão realizadas reuniões com equipe gerencial para apresentação de resultados.</a:t>
                      </a:r>
                      <a:endParaRPr/>
                    </a:p>
                  </a:txBody>
                  <a:tcPr marT="118800" marB="118800" marR="91450" marL="91450" anchor="ctr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22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Relatórios de resultado</a:t>
                      </a:r>
                      <a:endParaRPr b="0" i="0" sz="1200" u="none" cap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985" lvl="1" marL="370286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Todos os relatórios estarão disponíveis para os colaboradores envolvidos no projeto.</a:t>
                      </a:r>
                      <a:endParaRPr/>
                    </a:p>
                  </a:txBody>
                  <a:tcPr marT="118800" marB="118800" marR="91450" marL="91450" anchor="ctr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8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Alinhamento trimestral</a:t>
                      </a:r>
                      <a:endParaRPr b="0" i="0" sz="1200" u="none" cap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985" lvl="1" marL="370286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Reuniões trimestrais de alinhamento cliente-agência. Feedback de ambos os lados sobre o andamento dos projetos e metas estabelecidas.</a:t>
                      </a:r>
                      <a:endParaRPr b="0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800" marB="118800" marR="91450" marL="91450" anchor="ctr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45" name="Google Shape;245;p29"/>
          <p:cNvSpPr txBox="1"/>
          <p:nvPr/>
        </p:nvSpPr>
        <p:spPr>
          <a:xfrm>
            <a:off x="580438" y="428893"/>
            <a:ext cx="6339108" cy="413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2400"/>
              <a:buFont typeface="Yanone Kaffeesatz"/>
              <a:buNone/>
            </a:pPr>
            <a:r>
              <a:rPr i="0" lang="en-US" sz="2400" u="none" cap="none" strike="noStrike">
                <a:solidFill>
                  <a:schemeClr val="dk1"/>
                </a:solidFill>
              </a:rPr>
              <a:t>O que está incluso na proposta</a:t>
            </a:r>
            <a:endParaRPr i="0" sz="2400" u="none" cap="none" strike="noStrike">
              <a:solidFill>
                <a:schemeClr val="dk1"/>
              </a:solidFill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  <p:grpSp>
        <p:nvGrpSpPr>
          <p:cNvPr id="247" name="Google Shape;247;p29"/>
          <p:cNvGrpSpPr/>
          <p:nvPr/>
        </p:nvGrpSpPr>
        <p:grpSpPr>
          <a:xfrm>
            <a:off x="7747800" y="0"/>
            <a:ext cx="1425603" cy="1396200"/>
            <a:chOff x="7747800" y="0"/>
            <a:chExt cx="1425603" cy="1396200"/>
          </a:xfrm>
        </p:grpSpPr>
        <p:sp>
          <p:nvSpPr>
            <p:cNvPr id="248" name="Google Shape;248;p29"/>
            <p:cNvSpPr/>
            <p:nvPr/>
          </p:nvSpPr>
          <p:spPr>
            <a:xfrm rot="10800000">
              <a:off x="7747800" y="0"/>
              <a:ext cx="1396200" cy="1396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9"/>
            <p:cNvSpPr txBox="1"/>
            <p:nvPr/>
          </p:nvSpPr>
          <p:spPr>
            <a:xfrm rot="2700000">
              <a:off x="8254456" y="268096"/>
              <a:ext cx="910895" cy="40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VALIDE!</a:t>
              </a:r>
              <a:endParaRPr b="1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idx="4294967295" type="title"/>
          </p:nvPr>
        </p:nvSpPr>
        <p:spPr>
          <a:xfrm>
            <a:off x="938549" y="2368200"/>
            <a:ext cx="72669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lang="en-US"/>
              <a:t>INVESTIMENTO</a:t>
            </a:r>
            <a:endParaRPr b="1" i="0" sz="2400" u="none" cap="none" strike="noStrike"/>
          </a:p>
        </p:txBody>
      </p:sp>
      <p:sp>
        <p:nvSpPr>
          <p:cNvPr id="255" name="Google Shape;255;p30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/>
          <p:nvPr/>
        </p:nvSpPr>
        <p:spPr>
          <a:xfrm>
            <a:off x="580438" y="428893"/>
            <a:ext cx="6339108" cy="413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2400"/>
              <a:buFont typeface="Yanone Kaffeesatz"/>
              <a:buNone/>
            </a:pPr>
            <a:r>
              <a:rPr lang="en-US" sz="2400">
                <a:solidFill>
                  <a:schemeClr val="dk1"/>
                </a:solidFill>
              </a:rPr>
              <a:t>Investimento</a:t>
            </a:r>
            <a:endParaRPr i="0" sz="2400" u="none" cap="none" strike="noStrike">
              <a:solidFill>
                <a:schemeClr val="dk1"/>
              </a:solidFill>
            </a:endParaRPr>
          </a:p>
        </p:txBody>
      </p:sp>
      <p:sp>
        <p:nvSpPr>
          <p:cNvPr id="261" name="Google Shape;261;p31"/>
          <p:cNvSpPr txBox="1"/>
          <p:nvPr/>
        </p:nvSpPr>
        <p:spPr>
          <a:xfrm>
            <a:off x="580438" y="1244009"/>
            <a:ext cx="69048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5476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68C"/>
              </a:buClr>
              <a:buSzPts val="1600"/>
              <a:buFont typeface="Yanone Kaffeesatz"/>
              <a:buNone/>
            </a:pPr>
            <a:r>
              <a:rPr i="0" lang="en-US" sz="1000" u="none" cap="none" strike="noStrike">
                <a:solidFill>
                  <a:srgbClr val="666666"/>
                </a:solidFill>
              </a:rPr>
              <a:t>Antes de falar do Investimento, </a:t>
            </a:r>
            <a:r>
              <a:rPr b="1" i="0" lang="en-US" sz="1000" u="none" cap="none" strike="noStrike">
                <a:solidFill>
                  <a:srgbClr val="666666"/>
                </a:solidFill>
              </a:rPr>
              <a:t>reforce os pontos de DOR </a:t>
            </a:r>
            <a:r>
              <a:rPr i="0" lang="en-US" sz="1000" u="none" cap="none" strike="noStrike">
                <a:solidFill>
                  <a:srgbClr val="666666"/>
                </a:solidFill>
              </a:rPr>
              <a:t>do prospect.</a:t>
            </a:r>
            <a:endParaRPr sz="1000">
              <a:solidFill>
                <a:srgbClr val="666666"/>
              </a:solidFill>
            </a:endParaRPr>
          </a:p>
          <a:p>
            <a:pPr indent="0" lvl="1" marL="5476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</a:endParaRPr>
          </a:p>
          <a:p>
            <a:pPr indent="0" lvl="1" marL="5476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68C"/>
              </a:buClr>
              <a:buSzPts val="1600"/>
              <a:buFont typeface="Yanone Kaffeesatz"/>
              <a:buNone/>
            </a:pPr>
            <a:r>
              <a:rPr i="0" lang="en-US" sz="1000" u="none" cap="none" strike="noStrike">
                <a:solidFill>
                  <a:srgbClr val="666666"/>
                </a:solidFill>
              </a:rPr>
              <a:t>Vincule estas dores a </a:t>
            </a:r>
            <a:r>
              <a:rPr b="1" i="0" lang="en-US" sz="1000" u="none" cap="none" strike="noStrike">
                <a:solidFill>
                  <a:srgbClr val="666666"/>
                </a:solidFill>
              </a:rPr>
              <a:t>implicações</a:t>
            </a:r>
            <a:r>
              <a:rPr i="0" lang="en-US" sz="1000" u="none" cap="none" strike="noStrike">
                <a:solidFill>
                  <a:srgbClr val="666666"/>
                </a:solidFill>
              </a:rPr>
              <a:t>, sempre que possível:</a:t>
            </a:r>
            <a:endParaRPr sz="1000">
              <a:solidFill>
                <a:srgbClr val="666666"/>
              </a:solidFill>
            </a:endParaRPr>
          </a:p>
          <a:p>
            <a:pPr indent="0" lvl="1" marL="5476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</a:endParaRPr>
          </a:p>
          <a:p>
            <a:pPr indent="0" lvl="1" marL="5476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68C"/>
              </a:buClr>
              <a:buSzPts val="1600"/>
              <a:buFont typeface="Yanone Kaffeesatz"/>
              <a:buNone/>
            </a:pPr>
            <a:r>
              <a:rPr i="0" lang="en-US" sz="1000" u="none" cap="none" strike="noStrike">
                <a:solidFill>
                  <a:srgbClr val="666666"/>
                </a:solidFill>
              </a:rPr>
              <a:t>Ex. A dificuldade na geração e qualificação dos leads teve um impacto de R$ XX.XXX,XX em vendas no último trimestre.</a:t>
            </a:r>
            <a:endParaRPr sz="1000">
              <a:solidFill>
                <a:srgbClr val="666666"/>
              </a:solidFill>
            </a:endParaRPr>
          </a:p>
          <a:p>
            <a:pPr indent="0" lvl="1" marL="5476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</a:endParaRPr>
          </a:p>
          <a:p>
            <a:pPr indent="0" lvl="1" marL="5476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68C"/>
              </a:buClr>
              <a:buSzPts val="1600"/>
              <a:buFont typeface="Yanone Kaffeesatz"/>
              <a:buNone/>
            </a:pPr>
            <a:r>
              <a:rPr i="0" lang="en-US" sz="1000" u="none" cap="none" strike="noStrike">
                <a:solidFill>
                  <a:srgbClr val="666666"/>
                </a:solidFill>
              </a:rPr>
              <a:t>Ex2. A falta de métricas corretas e confiáveis não permitem auferir os resultados precisos dos esforços em Marketing. O orçamento mensal de R$ X.XXX,XX pode estar altamente comprometido.</a:t>
            </a:r>
            <a:endParaRPr sz="10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</a:endParaRPr>
          </a:p>
        </p:txBody>
      </p:sp>
      <p:sp>
        <p:nvSpPr>
          <p:cNvPr id="262" name="Google Shape;262;p31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oogle Shape;267;p32"/>
          <p:cNvGraphicFramePr/>
          <p:nvPr/>
        </p:nvGraphicFramePr>
        <p:xfrm>
          <a:off x="663072" y="21262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{B887A588-920F-4786-B5A8-5BB56320A70C}</a:tableStyleId>
              </a:tblPr>
              <a:tblGrid>
                <a:gridCol w="2057325"/>
                <a:gridCol w="2289750"/>
                <a:gridCol w="3470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75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Prazo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1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75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Investimento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1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75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Forma de pagamento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121"/>
                    </a:solidFill>
                  </a:tcPr>
                </a:tc>
              </a:tr>
              <a:tr h="69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75"/>
                        <a:buFont typeface="Arial"/>
                        <a:buNone/>
                      </a:pPr>
                      <a:r>
                        <a:rPr lang="en-US" sz="1500"/>
                        <a:t>Y</a:t>
                      </a: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meses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985" lvl="1" marL="370286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75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R$  XXXX/mês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800" marB="11880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985" lvl="1" marL="370286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75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Fatura via boleto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800" marB="11880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41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8" name="Google Shape;268;p32"/>
          <p:cNvSpPr txBox="1"/>
          <p:nvPr/>
        </p:nvSpPr>
        <p:spPr>
          <a:xfrm>
            <a:off x="580438" y="428893"/>
            <a:ext cx="6339108" cy="413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2400"/>
              <a:buFont typeface="Yanone Kaffeesatz"/>
              <a:buNone/>
            </a:pPr>
            <a:r>
              <a:rPr lang="en-US" sz="2400">
                <a:solidFill>
                  <a:schemeClr val="dk1"/>
                </a:solidFill>
              </a:rPr>
              <a:t>Investimento</a:t>
            </a:r>
            <a:endParaRPr i="0" sz="2400" u="none" cap="none" strike="noStrike">
              <a:solidFill>
                <a:schemeClr val="dk1"/>
              </a:solidFill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663075" y="3534325"/>
            <a:ext cx="77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Investimento:</a:t>
            </a:r>
            <a:r>
              <a:rPr lang="en-US" sz="1000"/>
              <a:t> X mil reais por mês durante Y meses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Forma de pagamento:</a:t>
            </a:r>
            <a:r>
              <a:rPr lang="en-US" sz="1000"/>
              <a:t> na assinatura do contrato via boleto ou transferência bancária.</a:t>
            </a:r>
            <a:endParaRPr sz="1000"/>
          </a:p>
        </p:txBody>
      </p:sp>
      <p:grpSp>
        <p:nvGrpSpPr>
          <p:cNvPr id="270" name="Google Shape;270;p32"/>
          <p:cNvGrpSpPr/>
          <p:nvPr/>
        </p:nvGrpSpPr>
        <p:grpSpPr>
          <a:xfrm>
            <a:off x="7747800" y="0"/>
            <a:ext cx="1425603" cy="1396200"/>
            <a:chOff x="7747800" y="0"/>
            <a:chExt cx="1425603" cy="1396200"/>
          </a:xfrm>
        </p:grpSpPr>
        <p:sp>
          <p:nvSpPr>
            <p:cNvPr id="271" name="Google Shape;271;p32"/>
            <p:cNvSpPr/>
            <p:nvPr/>
          </p:nvSpPr>
          <p:spPr>
            <a:xfrm rot="10800000">
              <a:off x="7747800" y="0"/>
              <a:ext cx="1396200" cy="1396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2"/>
            <p:cNvSpPr txBox="1"/>
            <p:nvPr/>
          </p:nvSpPr>
          <p:spPr>
            <a:xfrm rot="2700000">
              <a:off x="8254456" y="268096"/>
              <a:ext cx="910895" cy="40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VALIDE!</a:t>
              </a:r>
              <a:endParaRPr b="1"/>
            </a:p>
          </p:txBody>
        </p:sp>
      </p:grpSp>
      <p:sp>
        <p:nvSpPr>
          <p:cNvPr id="273" name="Google Shape;273;p32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4294967295" type="title"/>
          </p:nvPr>
        </p:nvSpPr>
        <p:spPr>
          <a:xfrm>
            <a:off x="359764" y="482540"/>
            <a:ext cx="12315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b="1" i="0" lang="en-US" sz="2400" u="none" cap="none" strike="noStrike"/>
              <a:t>Objetivo</a:t>
            </a:r>
            <a:endParaRPr b="1" i="0" sz="2400" u="none" cap="none" strike="noStrike"/>
          </a:p>
        </p:txBody>
      </p:sp>
      <p:sp>
        <p:nvSpPr>
          <p:cNvPr id="106" name="Google Shape;106;p15"/>
          <p:cNvSpPr txBox="1"/>
          <p:nvPr>
            <p:ph idx="4294967295" type="body"/>
          </p:nvPr>
        </p:nvSpPr>
        <p:spPr>
          <a:xfrm>
            <a:off x="3438672" y="808532"/>
            <a:ext cx="4676700" cy="22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6900" lvl="0" marL="34961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Noto Sans Symbols"/>
              <a:buChar char="●"/>
            </a:pPr>
            <a:r>
              <a:rPr lang="en-US" sz="1000">
                <a:solidFill>
                  <a:srgbClr val="666666"/>
                </a:solidFill>
              </a:rPr>
              <a:t>O primeiro passo da proposta é </a:t>
            </a:r>
            <a:r>
              <a:rPr b="1" lang="en-US" sz="1000">
                <a:solidFill>
                  <a:srgbClr val="666666"/>
                </a:solidFill>
              </a:rPr>
              <a:t>entregar os objetivos </a:t>
            </a:r>
            <a:r>
              <a:rPr lang="en-US" sz="1000">
                <a:solidFill>
                  <a:srgbClr val="666666"/>
                </a:solidFill>
              </a:rPr>
              <a:t>que sua Agência terá ao trabalhar o marketing digital dele. Isso pode variar dependendo do que esse prospect quer ou do que o tipo de negócio dele precisa. </a:t>
            </a:r>
            <a:endParaRPr sz="1000">
              <a:solidFill>
                <a:srgbClr val="666666"/>
              </a:solidFill>
            </a:endParaRPr>
          </a:p>
          <a:p>
            <a:pPr indent="-236900" lvl="0" marL="349613" marR="0" rtl="0" algn="l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Noto Sans Symbols"/>
              <a:buChar char="●"/>
            </a:pPr>
            <a:r>
              <a:rPr lang="en-US" sz="1000">
                <a:solidFill>
                  <a:srgbClr val="666666"/>
                </a:solidFill>
              </a:rPr>
              <a:t>Se você chegou até o ponto de fazer uma proposta de serviços, com certeza já conversou sobre as necessidades desse possível futuro cliente. Aqui é o momento de mostrar que </a:t>
            </a:r>
            <a:r>
              <a:rPr b="1" lang="en-US" sz="1000">
                <a:solidFill>
                  <a:srgbClr val="666666"/>
                </a:solidFill>
              </a:rPr>
              <a:t>essa proposta parte das necessidades expressas por ele</a:t>
            </a:r>
            <a:r>
              <a:rPr lang="en-US" sz="1000">
                <a:solidFill>
                  <a:srgbClr val="666666"/>
                </a:solidFill>
              </a:rPr>
              <a:t>. </a:t>
            </a:r>
            <a:endParaRPr sz="1000">
              <a:solidFill>
                <a:srgbClr val="666666"/>
              </a:solidFill>
            </a:endParaRPr>
          </a:p>
          <a:p>
            <a:pPr indent="-236900" lvl="0" marL="349613" marR="0" rtl="0" algn="l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Noto Sans Symbols"/>
              <a:buChar char="●"/>
            </a:pPr>
            <a:r>
              <a:rPr lang="en-US" sz="1000">
                <a:solidFill>
                  <a:srgbClr val="666666"/>
                </a:solidFill>
              </a:rPr>
              <a:t>Se o cliente é um e-commerce procurando por mais conversão e vendas no site, não faz sentido focar a proposta em oferecer mais tráfego apenas. Se é uma empresa de serviços que necessita aumentar o volume de leads no curto prazo para a equipe comercial, não faz sentido sua proposta focar na produção de conteúdos em mídias sociais orgânica, por exemplo</a:t>
            </a:r>
            <a:r>
              <a:rPr b="1" lang="en-US" sz="1000">
                <a:solidFill>
                  <a:srgbClr val="666666"/>
                </a:solidFill>
              </a:rPr>
              <a:t>. Se atenha ao que o cliente precisa.</a:t>
            </a:r>
            <a:endParaRPr b="1" i="0" sz="1000" u="none" cap="none" strike="noStrike">
              <a:solidFill>
                <a:srgbClr val="666666"/>
              </a:solidFill>
            </a:endParaRPr>
          </a:p>
          <a:p>
            <a:pPr indent="-11205" lvl="0" marL="87405" marR="0" rtl="0" algn="l">
              <a:lnSpc>
                <a:spcPct val="93000"/>
              </a:lnSpc>
              <a:spcBef>
                <a:spcPts val="2308"/>
              </a:spcBef>
              <a:spcAft>
                <a:spcPts val="0"/>
              </a:spcAft>
              <a:buClr>
                <a:srgbClr val="000000"/>
              </a:buClr>
              <a:buSzPts val="5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>
            <a:off x="7747800" y="0"/>
            <a:ext cx="1425603" cy="1396200"/>
            <a:chOff x="7747800" y="0"/>
            <a:chExt cx="1425603" cy="1396200"/>
          </a:xfrm>
        </p:grpSpPr>
        <p:sp>
          <p:nvSpPr>
            <p:cNvPr id="109" name="Google Shape;109;p15"/>
            <p:cNvSpPr/>
            <p:nvPr/>
          </p:nvSpPr>
          <p:spPr>
            <a:xfrm rot="10800000">
              <a:off x="7747800" y="0"/>
              <a:ext cx="1396200" cy="1396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 txBox="1"/>
            <p:nvPr/>
          </p:nvSpPr>
          <p:spPr>
            <a:xfrm rot="2700000">
              <a:off x="8254456" y="268096"/>
              <a:ext cx="910895" cy="40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VALIDE!</a:t>
              </a:r>
              <a:endParaRPr b="1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idx="4294967295" type="body"/>
          </p:nvPr>
        </p:nvSpPr>
        <p:spPr>
          <a:xfrm>
            <a:off x="2042698" y="2943000"/>
            <a:ext cx="5172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762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720"/>
              <a:buNone/>
            </a:pPr>
            <a:r>
              <a:rPr lang="en-US" sz="1600"/>
              <a:t>Vamos começar hoje mesmo!</a:t>
            </a:r>
            <a:endParaRPr/>
          </a:p>
          <a:p>
            <a:pPr indent="0" lvl="0" marL="762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b="0" i="0" sz="1600" u="none" cap="none" strike="noStrike">
              <a:solidFill>
                <a:srgbClr val="7A868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0" lvl="0" marL="762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b="0" i="0" sz="1600" u="none" cap="none" strike="noStrike">
              <a:solidFill>
                <a:srgbClr val="7A868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279" name="Google Shape;279;p33"/>
          <p:cNvSpPr txBox="1"/>
          <p:nvPr>
            <p:ph idx="4294967295" type="title"/>
          </p:nvPr>
        </p:nvSpPr>
        <p:spPr>
          <a:xfrm>
            <a:off x="622007" y="2157993"/>
            <a:ext cx="7899983" cy="413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2400"/>
              <a:buFont typeface="Yanone Kaffeesatz"/>
              <a:buNone/>
            </a:pPr>
            <a:r>
              <a:rPr lang="en-US" sz="2700"/>
              <a:t>O que falta para [insira a transformação que sua agência trará]?</a:t>
            </a:r>
            <a:endParaRPr b="0" i="0" sz="2700" u="none" cap="none" strike="noStrike"/>
          </a:p>
        </p:txBody>
      </p:sp>
      <p:sp>
        <p:nvSpPr>
          <p:cNvPr id="280" name="Google Shape;280;p33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/>
          <p:nvPr/>
        </p:nvSpPr>
        <p:spPr>
          <a:xfrm>
            <a:off x="0" y="0"/>
            <a:ext cx="9144000" cy="515217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34"/>
          <p:cNvPicPr preferRelativeResize="0"/>
          <p:nvPr/>
        </p:nvPicPr>
        <p:blipFill rotWithShape="1">
          <a:blip r:embed="rId3">
            <a:alphaModFix amt="10000"/>
          </a:blip>
          <a:srcRect b="16163" l="0" r="0" t="0"/>
          <a:stretch/>
        </p:blipFill>
        <p:spPr>
          <a:xfrm>
            <a:off x="-67056" y="0"/>
            <a:ext cx="9211056" cy="515217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 txBox="1"/>
          <p:nvPr>
            <p:ph idx="4294967295" type="body"/>
          </p:nvPr>
        </p:nvSpPr>
        <p:spPr>
          <a:xfrm>
            <a:off x="467543" y="707737"/>
            <a:ext cx="3319629" cy="3728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1202" lvl="0" marL="87404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Noto Sans Symbols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</a:rPr>
              <a:t>Seu nome</a:t>
            </a:r>
            <a:endParaRPr b="1" i="0" sz="1600" u="none" cap="none" strike="noStrike">
              <a:solidFill>
                <a:schemeClr val="lt1"/>
              </a:solidFill>
            </a:endParaRPr>
          </a:p>
          <a:p>
            <a:pPr indent="-11202" lvl="0" marL="87404" marR="0" rtl="0" algn="r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000000"/>
              </a:buClr>
              <a:buSzPts val="400"/>
              <a:buFont typeface="Noto Sans Symbols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</a:rPr>
              <a:t> (</a:t>
            </a:r>
            <a:r>
              <a:rPr b="1" lang="en-US" sz="1600">
                <a:solidFill>
                  <a:schemeClr val="lt1"/>
                </a:solidFill>
              </a:rPr>
              <a:t>XX</a:t>
            </a:r>
            <a:r>
              <a:rPr b="1" i="0" lang="en-US" sz="1600" u="none" cap="none" strike="noStrike">
                <a:solidFill>
                  <a:schemeClr val="lt1"/>
                </a:solidFill>
              </a:rPr>
              <a:t>) XXXX-XXXX</a:t>
            </a:r>
            <a:br>
              <a:rPr b="1" i="0" lang="en-US" sz="1600" u="none" cap="none" strike="noStrike">
                <a:solidFill>
                  <a:schemeClr val="lt1"/>
                </a:solidFill>
              </a:rPr>
            </a:br>
            <a:r>
              <a:rPr b="1" i="0" lang="en-US" sz="1600" u="none" cap="none" strike="noStrike">
                <a:solidFill>
                  <a:schemeClr val="lt1"/>
                </a:solidFill>
              </a:rPr>
              <a:t>seu@email.com.br</a:t>
            </a:r>
            <a:br>
              <a:rPr b="1" i="0" lang="en-US" sz="1600" u="none" cap="none" strike="noStrike">
                <a:solidFill>
                  <a:schemeClr val="lt1"/>
                </a:solidFill>
              </a:rPr>
            </a:br>
            <a:r>
              <a:rPr b="1" i="0" lang="en-US" sz="1600" u="none" cap="none" strike="noStrike">
                <a:solidFill>
                  <a:schemeClr val="lt1"/>
                </a:solidFill>
              </a:rPr>
              <a:t>www.</a:t>
            </a:r>
            <a:r>
              <a:rPr b="1" lang="en-US" sz="1600">
                <a:solidFill>
                  <a:schemeClr val="lt1"/>
                </a:solidFill>
              </a:rPr>
              <a:t>seusite</a:t>
            </a:r>
            <a:r>
              <a:rPr b="1" i="0" lang="en-US" sz="1600" u="none" cap="none" strike="noStrike">
                <a:solidFill>
                  <a:schemeClr val="lt1"/>
                </a:solidFill>
              </a:rPr>
              <a:t>.com.br</a:t>
            </a:r>
            <a:endParaRPr b="1" i="0" sz="1600" u="none" cap="none" strike="noStrike">
              <a:solidFill>
                <a:schemeClr val="lt1"/>
              </a:solidFill>
            </a:endParaRPr>
          </a:p>
          <a:p>
            <a:pPr indent="-11202" lvl="0" marL="87404" marR="0" rtl="0" algn="r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000000"/>
              </a:buClr>
              <a:buSzPts val="4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</a:endParaRPr>
          </a:p>
          <a:p>
            <a:pPr indent="-11202" lvl="0" marL="87404" marR="0" rtl="0" algn="r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000000"/>
              </a:buClr>
              <a:buSzPts val="400"/>
              <a:buFont typeface="Noto Sans Symbols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</a:rPr>
              <a:t>Nome da rua, 1111</a:t>
            </a:r>
            <a:br>
              <a:rPr b="1" i="0" lang="en-US" sz="1600" u="none" cap="none" strike="noStrike">
                <a:solidFill>
                  <a:schemeClr val="lt1"/>
                </a:solidFill>
              </a:rPr>
            </a:br>
            <a:r>
              <a:rPr b="1" lang="en-US" sz="1600">
                <a:solidFill>
                  <a:schemeClr val="lt1"/>
                </a:solidFill>
              </a:rPr>
              <a:t>bairro </a:t>
            </a:r>
            <a:r>
              <a:rPr b="1" i="0" lang="en-US" sz="1600" u="none" cap="none" strike="noStrike">
                <a:solidFill>
                  <a:schemeClr val="lt1"/>
                </a:solidFill>
              </a:rPr>
              <a:t>– cidade – estado</a:t>
            </a:r>
            <a:br>
              <a:rPr b="1" i="0" lang="en-US" sz="1600" u="none" cap="none" strike="noStrike">
                <a:solidFill>
                  <a:schemeClr val="lt1"/>
                </a:solidFill>
              </a:rPr>
            </a:br>
            <a:endParaRPr b="1" i="0" sz="1600" u="none" cap="none" strike="noStrike">
              <a:solidFill>
                <a:schemeClr val="lt1"/>
              </a:solidFill>
            </a:endParaRPr>
          </a:p>
        </p:txBody>
      </p:sp>
      <p:sp>
        <p:nvSpPr>
          <p:cNvPr id="289" name="Google Shape;289;p34"/>
          <p:cNvSpPr/>
          <p:nvPr/>
        </p:nvSpPr>
        <p:spPr>
          <a:xfrm>
            <a:off x="5061857" y="2144486"/>
            <a:ext cx="2699657" cy="576943"/>
          </a:xfrm>
          <a:prstGeom prst="rect">
            <a:avLst/>
          </a:prstGeom>
          <a:noFill/>
          <a:ln cap="flat" cmpd="sng" w="25400">
            <a:solidFill>
              <a:srgbClr val="82E6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82E678"/>
                </a:solidFill>
                <a:latin typeface="Arial"/>
                <a:ea typeface="Arial"/>
                <a:cs typeface="Arial"/>
                <a:sym typeface="Arial"/>
              </a:rPr>
              <a:t>Sua logo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idx="4294967295" type="title"/>
          </p:nvPr>
        </p:nvSpPr>
        <p:spPr>
          <a:xfrm>
            <a:off x="938549" y="2368200"/>
            <a:ext cx="72669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lang="en-US"/>
              <a:t>[NOME DA SUA AGÊNCIA]</a:t>
            </a:r>
            <a:endParaRPr b="1" i="0" sz="2400" u="none" cap="none" strike="noStrike"/>
          </a:p>
        </p:txBody>
      </p:sp>
      <p:sp>
        <p:nvSpPr>
          <p:cNvPr id="116" name="Google Shape;116;p16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idx="4294967295" type="title"/>
          </p:nvPr>
        </p:nvSpPr>
        <p:spPr>
          <a:xfrm>
            <a:off x="349375" y="638400"/>
            <a:ext cx="29646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b="0" i="0" lang="en-US" sz="2400" u="none" cap="none" strike="noStrike"/>
              <a:t>Sobre</a:t>
            </a:r>
            <a:r>
              <a:rPr i="0" lang="en-US" sz="2400" u="none" cap="none" strike="noStrike"/>
              <a:t> </a:t>
            </a:r>
            <a:endParaRPr i="0" sz="2400" u="none" cap="none" strike="noStrike"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i="0" lang="en-US" sz="2400" u="none" cap="none" strike="noStrike"/>
              <a:t>[Nome da Agência]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3401904" y="1502229"/>
            <a:ext cx="4370496" cy="1786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3620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rPr i="0" lang="en-US" sz="1000" u="none" cap="none" strike="noStrike">
                <a:solidFill>
                  <a:srgbClr val="666666"/>
                </a:solidFill>
              </a:rPr>
              <a:t>Aqui é o momento de mostrar o que sua agência faz. </a:t>
            </a:r>
            <a:endParaRPr sz="1000">
              <a:solidFill>
                <a:srgbClr val="666666"/>
              </a:solidFill>
            </a:endParaRPr>
          </a:p>
          <a:p>
            <a:pPr indent="0" lvl="0" marL="136208" marR="0" rtl="0" algn="l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rPr i="0" lang="en-US" sz="1000" u="none" cap="none" strike="noStrike">
                <a:solidFill>
                  <a:srgbClr val="666666"/>
                </a:solidFill>
              </a:rPr>
              <a:t>Demonstre sua proposta de valor e diferenciais</a:t>
            </a:r>
            <a:endParaRPr sz="1000">
              <a:solidFill>
                <a:srgbClr val="666666"/>
              </a:solidFill>
            </a:endParaRPr>
          </a:p>
          <a:p>
            <a:pPr indent="0" lvl="0" marL="136208" marR="0" rtl="0" algn="l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rPr i="0" lang="en-US" sz="1000" u="none" cap="none" strike="noStrike">
                <a:solidFill>
                  <a:srgbClr val="666666"/>
                </a:solidFill>
              </a:rPr>
              <a:t>Caso existam prêmios, certificações ou conquistas relevantes, insira neste espaço.</a:t>
            </a:r>
            <a:endParaRPr i="0" sz="1000" u="none" cap="none" strike="noStrike">
              <a:solidFill>
                <a:srgbClr val="666666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4294967295" type="title"/>
          </p:nvPr>
        </p:nvSpPr>
        <p:spPr>
          <a:xfrm>
            <a:off x="359764" y="747348"/>
            <a:ext cx="1459892" cy="407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b="0" i="0" lang="en-US" sz="2400" u="none" cap="none" strike="noStrike"/>
              <a:t>Clientes</a:t>
            </a:r>
            <a:endParaRPr b="0" i="0" sz="2400" u="none" cap="none" strike="noStrike"/>
          </a:p>
        </p:txBody>
      </p:sp>
      <p:sp>
        <p:nvSpPr>
          <p:cNvPr id="129" name="Google Shape;129;p18"/>
          <p:cNvSpPr txBox="1"/>
          <p:nvPr/>
        </p:nvSpPr>
        <p:spPr>
          <a:xfrm>
            <a:off x="3401904" y="1502229"/>
            <a:ext cx="4370496" cy="1786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3620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rPr i="0" lang="en-US" sz="1000" u="none" cap="none" strike="noStrike">
                <a:solidFill>
                  <a:srgbClr val="666666"/>
                </a:solidFill>
              </a:rPr>
              <a:t>Esse é o momento de </a:t>
            </a:r>
            <a:r>
              <a:rPr b="1" i="0" lang="en-US" sz="1000" u="none" cap="none" strike="noStrike">
                <a:solidFill>
                  <a:srgbClr val="666666"/>
                </a:solidFill>
              </a:rPr>
              <a:t>listar clientes </a:t>
            </a:r>
            <a:r>
              <a:rPr i="0" lang="en-US" sz="1000" u="none" cap="none" strike="noStrike">
                <a:solidFill>
                  <a:srgbClr val="666666"/>
                </a:solidFill>
              </a:rPr>
              <a:t>que já fecharam com você. </a:t>
            </a:r>
            <a:endParaRPr i="0" sz="1000" u="none" cap="none" strike="noStrike">
              <a:solidFill>
                <a:srgbClr val="666666"/>
              </a:solidFill>
            </a:endParaRPr>
          </a:p>
          <a:p>
            <a:pPr indent="0" lvl="0" marL="13620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13620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rPr b="1" lang="en-US" sz="1000">
                <a:solidFill>
                  <a:srgbClr val="666666"/>
                </a:solidFill>
              </a:rPr>
              <a:t>Se você tem muitos clientes: </a:t>
            </a:r>
            <a:r>
              <a:rPr i="0" lang="en-US" sz="1000" u="none" cap="none" strike="noStrike">
                <a:solidFill>
                  <a:srgbClr val="666666"/>
                </a:solidFill>
              </a:rPr>
              <a:t>cite os principais e mais relevantes</a:t>
            </a:r>
            <a:r>
              <a:rPr lang="en-US" sz="1000">
                <a:solidFill>
                  <a:srgbClr val="666666"/>
                </a:solidFill>
              </a:rPr>
              <a:t> de acordo com segmento e porte.</a:t>
            </a:r>
            <a:endParaRPr i="0" sz="1000" u="none" cap="none" strike="noStrike">
              <a:solidFill>
                <a:srgbClr val="666666"/>
              </a:solidFill>
            </a:endParaRPr>
          </a:p>
          <a:p>
            <a:pPr indent="0" lvl="0" marL="13620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13620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rPr b="1" i="0" lang="en-US" sz="1000" u="none" cap="none" strike="noStrike">
                <a:solidFill>
                  <a:srgbClr val="666666"/>
                </a:solidFill>
              </a:rPr>
              <a:t>Se </a:t>
            </a:r>
            <a:r>
              <a:rPr b="1" lang="en-US" sz="1000">
                <a:solidFill>
                  <a:srgbClr val="666666"/>
                </a:solidFill>
              </a:rPr>
              <a:t>você tem </a:t>
            </a:r>
            <a:r>
              <a:rPr b="1" i="0" lang="en-US" sz="1000" u="none" cap="none" strike="noStrike">
                <a:solidFill>
                  <a:srgbClr val="666666"/>
                </a:solidFill>
              </a:rPr>
              <a:t>poucos clientes:</a:t>
            </a:r>
            <a:r>
              <a:rPr i="0" lang="en-US" sz="1000" u="none" cap="none" strike="noStrike">
                <a:solidFill>
                  <a:srgbClr val="666666"/>
                </a:solidFill>
              </a:rPr>
              <a:t> foque em colocar dois ou três que causem maior impacto.</a:t>
            </a:r>
            <a:endParaRPr i="0" sz="1000" u="none" cap="none" strike="noStrike">
              <a:solidFill>
                <a:srgbClr val="666666"/>
              </a:solidFill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4294967295" type="title"/>
          </p:nvPr>
        </p:nvSpPr>
        <p:spPr>
          <a:xfrm>
            <a:off x="359764" y="747348"/>
            <a:ext cx="14598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b="0" lang="en-US"/>
              <a:t>Cases de Sucesso</a:t>
            </a:r>
            <a:endParaRPr b="0" i="0" sz="2400" u="none" cap="none" strike="noStrike"/>
          </a:p>
        </p:txBody>
      </p:sp>
      <p:sp>
        <p:nvSpPr>
          <p:cNvPr id="136" name="Google Shape;136;p19"/>
          <p:cNvSpPr txBox="1"/>
          <p:nvPr/>
        </p:nvSpPr>
        <p:spPr>
          <a:xfrm>
            <a:off x="3401904" y="1502229"/>
            <a:ext cx="43704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rPr i="0" lang="en-US" sz="1000" u="none" cap="none" strike="noStrike">
                <a:solidFill>
                  <a:srgbClr val="666666"/>
                </a:solidFill>
              </a:rPr>
              <a:t>Aqui também vale citar </a:t>
            </a:r>
            <a:r>
              <a:rPr b="1" i="0" lang="en-US" sz="1000" u="none" cap="none" strike="noStrike">
                <a:solidFill>
                  <a:srgbClr val="666666"/>
                </a:solidFill>
              </a:rPr>
              <a:t>estudos de caso</a:t>
            </a:r>
            <a:r>
              <a:rPr i="0" lang="en-US" sz="1000" u="none" cap="none" strike="noStrike">
                <a:solidFill>
                  <a:srgbClr val="666666"/>
                </a:solidFill>
              </a:rPr>
              <a:t>, se os tiver (se possível, relacionados ao prospect que está negociando).</a:t>
            </a:r>
            <a:endParaRPr sz="10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rPr i="0" lang="en-US" sz="1000" u="none" cap="none" strike="noStrike">
                <a:solidFill>
                  <a:srgbClr val="666666"/>
                </a:solidFill>
              </a:rPr>
              <a:t>Estudos de caso com resultados reais de outros clientes são muito mais impactantes do que apenas logotipos.</a:t>
            </a:r>
            <a:endParaRPr sz="10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rPr b="1" lang="en-US" sz="1000">
                <a:solidFill>
                  <a:srgbClr val="666666"/>
                </a:solidFill>
              </a:rPr>
              <a:t>CUIDADO:</a:t>
            </a:r>
            <a:r>
              <a:rPr lang="en-US" sz="1000">
                <a:solidFill>
                  <a:srgbClr val="666666"/>
                </a:solidFill>
              </a:rPr>
              <a:t> não mostre informações confidenciais de outros clientes. Mostre números relativos e evite mostrar números absolutos.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4294967295" type="title"/>
          </p:nvPr>
        </p:nvSpPr>
        <p:spPr>
          <a:xfrm>
            <a:off x="938549" y="2368200"/>
            <a:ext cx="72669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lang="en-US"/>
              <a:t>ONDE ESTAMOS?</a:t>
            </a:r>
            <a:endParaRPr b="1" i="0" sz="2400" u="none" cap="none" strike="noStrike"/>
          </a:p>
        </p:txBody>
      </p:sp>
      <p:sp>
        <p:nvSpPr>
          <p:cNvPr id="143" name="Google Shape;143;p20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idx="4294967295" type="title"/>
          </p:nvPr>
        </p:nvSpPr>
        <p:spPr>
          <a:xfrm>
            <a:off x="328608" y="808525"/>
            <a:ext cx="24417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b="0" lang="en-US"/>
              <a:t>Quais desafios queremos resolver</a:t>
            </a:r>
            <a:endParaRPr b="0" i="0" sz="2400" u="none" cap="none" strike="noStrike"/>
          </a:p>
        </p:txBody>
      </p:sp>
      <p:sp>
        <p:nvSpPr>
          <p:cNvPr id="149" name="Google Shape;149;p21"/>
          <p:cNvSpPr txBox="1"/>
          <p:nvPr>
            <p:ph idx="4294967295" type="body"/>
          </p:nvPr>
        </p:nvSpPr>
        <p:spPr>
          <a:xfrm>
            <a:off x="3438672" y="808532"/>
            <a:ext cx="4676628" cy="2265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1185" lvl="0" marL="34961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Noto Sans Symbols"/>
              <a:buChar char="●"/>
            </a:pPr>
            <a:r>
              <a:rPr lang="en-US" sz="1000">
                <a:solidFill>
                  <a:srgbClr val="666666"/>
                </a:solidFill>
              </a:rPr>
              <a:t>Neste ponto é essencial reforçar as </a:t>
            </a:r>
            <a:r>
              <a:rPr b="1" lang="en-US" sz="1000">
                <a:solidFill>
                  <a:srgbClr val="666666"/>
                </a:solidFill>
              </a:rPr>
              <a:t>principais “dores”</a:t>
            </a:r>
            <a:r>
              <a:rPr lang="en-US" sz="1000">
                <a:solidFill>
                  <a:srgbClr val="666666"/>
                </a:solidFill>
              </a:rPr>
              <a:t> coletadas na reunião / conversa inicial.</a:t>
            </a:r>
            <a:endParaRPr sz="1000">
              <a:solidFill>
                <a:srgbClr val="666666"/>
              </a:solidFill>
            </a:endParaRPr>
          </a:p>
          <a:p>
            <a:pPr indent="-231185" lvl="0" marL="349613" marR="0" rtl="0" algn="l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Noto Sans Symbols"/>
              <a:buChar char="●"/>
            </a:pPr>
            <a:r>
              <a:rPr i="0" lang="en-US" sz="1000" u="none" cap="none" strike="noStrike">
                <a:solidFill>
                  <a:srgbClr val="666666"/>
                </a:solidFill>
              </a:rPr>
              <a:t>Ex</a:t>
            </a:r>
            <a:r>
              <a:rPr lang="en-US" sz="1000">
                <a:solidFill>
                  <a:srgbClr val="666666"/>
                </a:solidFill>
              </a:rPr>
              <a:t>: Foram identificados 3 pontos principais: </a:t>
            </a:r>
            <a:endParaRPr sz="1000">
              <a:solidFill>
                <a:srgbClr val="666666"/>
              </a:solidFill>
            </a:endParaRPr>
          </a:p>
          <a:p>
            <a:pPr indent="-148363" lvl="1" marL="699226" rtl="0" algn="l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666666"/>
              </a:buClr>
              <a:buSzPts val="1000"/>
              <a:buChar char="−"/>
            </a:pPr>
            <a:r>
              <a:rPr lang="en-US" sz="1000">
                <a:solidFill>
                  <a:srgbClr val="666666"/>
                </a:solidFill>
              </a:rPr>
              <a:t>Baixo volume de geração de Leads</a:t>
            </a:r>
            <a:endParaRPr sz="1000">
              <a:solidFill>
                <a:srgbClr val="666666"/>
              </a:solidFill>
            </a:endParaRPr>
          </a:p>
          <a:p>
            <a:pPr indent="-148363" lvl="1" marL="699226" rtl="0" algn="l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Clr>
                <a:srgbClr val="666666"/>
              </a:buClr>
              <a:buSzPts val="1000"/>
              <a:buChar char="−"/>
            </a:pPr>
            <a:r>
              <a:rPr i="0" lang="en-US" sz="1000" u="none" cap="none" strike="noStrike">
                <a:solidFill>
                  <a:srgbClr val="666666"/>
                </a:solidFill>
              </a:rPr>
              <a:t>Baixa Qualificação dos leads </a:t>
            </a:r>
            <a:r>
              <a:rPr lang="en-US" sz="1000">
                <a:solidFill>
                  <a:srgbClr val="666666"/>
                </a:solidFill>
              </a:rPr>
              <a:t>gerados</a:t>
            </a:r>
            <a:endParaRPr sz="1000">
              <a:solidFill>
                <a:srgbClr val="666666"/>
              </a:solidFill>
            </a:endParaRPr>
          </a:p>
          <a:p>
            <a:pPr indent="-148363" lvl="1" marL="699226" rtl="0" algn="l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Clr>
                <a:srgbClr val="666666"/>
              </a:buClr>
              <a:buSzPts val="1000"/>
              <a:buChar char="−"/>
            </a:pPr>
            <a:r>
              <a:rPr lang="en-US" sz="1000">
                <a:solidFill>
                  <a:srgbClr val="666666"/>
                </a:solidFill>
              </a:rPr>
              <a:t>Dificuldade de metrificar as origens de clientes fechados</a:t>
            </a:r>
            <a:endParaRPr b="1" sz="1800">
              <a:solidFill>
                <a:schemeClr val="dk1"/>
              </a:solidFill>
            </a:endParaRPr>
          </a:p>
          <a:p>
            <a:pPr indent="0" lvl="1" marL="547688" rtl="0" algn="l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1" marL="547688" rtl="0" algn="l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-56288" lvl="1" marL="699226" rtl="0" algn="l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idx="4294967295" type="title"/>
          </p:nvPr>
        </p:nvSpPr>
        <p:spPr>
          <a:xfrm>
            <a:off x="328608" y="808525"/>
            <a:ext cx="24417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2E678"/>
              </a:buClr>
              <a:buSzPts val="600"/>
              <a:buFont typeface="Yanone Kaffeesatz"/>
              <a:buNone/>
            </a:pPr>
            <a:r>
              <a:rPr b="0" lang="en-US"/>
              <a:t>Quais oportunidades vamos aproveitar</a:t>
            </a:r>
            <a:endParaRPr b="0" i="0" sz="2400" u="none" cap="none" strike="noStrike"/>
          </a:p>
        </p:txBody>
      </p:sp>
      <p:sp>
        <p:nvSpPr>
          <p:cNvPr id="156" name="Google Shape;156;p22"/>
          <p:cNvSpPr txBox="1"/>
          <p:nvPr>
            <p:ph idx="4294967295" type="body"/>
          </p:nvPr>
        </p:nvSpPr>
        <p:spPr>
          <a:xfrm>
            <a:off x="3438672" y="808532"/>
            <a:ext cx="4676700" cy="22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1185" lvl="0" marL="34961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Noto Sans Symbols"/>
              <a:buChar char="●"/>
            </a:pPr>
            <a:r>
              <a:rPr lang="en-US" sz="1000">
                <a:solidFill>
                  <a:srgbClr val="666666"/>
                </a:solidFill>
              </a:rPr>
              <a:t>Aqui você deve ressaltar as </a:t>
            </a:r>
            <a:r>
              <a:rPr b="1" lang="en-US" sz="1000">
                <a:solidFill>
                  <a:srgbClr val="666666"/>
                </a:solidFill>
              </a:rPr>
              <a:t>principais oportunidades</a:t>
            </a:r>
            <a:r>
              <a:rPr lang="en-US" sz="1000">
                <a:solidFill>
                  <a:srgbClr val="666666"/>
                </a:solidFill>
              </a:rPr>
              <a:t> que estão em jogo e que devem ser aproveitadas.</a:t>
            </a:r>
            <a:endParaRPr sz="1000">
              <a:solidFill>
                <a:srgbClr val="666666"/>
              </a:solidFill>
            </a:endParaRPr>
          </a:p>
          <a:p>
            <a:pPr indent="-231185" lvl="0" marL="349613" marR="0" rtl="0" algn="l">
              <a:lnSpc>
                <a:spcPct val="93000"/>
              </a:lnSpc>
              <a:spcBef>
                <a:spcPts val="1154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Noto Sans Symbols"/>
              <a:buChar char="●"/>
            </a:pPr>
            <a:r>
              <a:rPr i="0" lang="en-US" sz="1000" u="none" cap="none" strike="noStrike">
                <a:solidFill>
                  <a:srgbClr val="666666"/>
                </a:solidFill>
              </a:rPr>
              <a:t>Ex</a:t>
            </a:r>
            <a:r>
              <a:rPr lang="en-US" sz="1000">
                <a:solidFill>
                  <a:srgbClr val="666666"/>
                </a:solidFill>
              </a:rPr>
              <a:t>: Identificamos 3 oportunidades em seu negócio:</a:t>
            </a:r>
            <a:endParaRPr sz="1000">
              <a:solidFill>
                <a:srgbClr val="666666"/>
              </a:solidFill>
            </a:endParaRPr>
          </a:p>
          <a:p>
            <a:pPr indent="-148363" lvl="1" marL="699226" rtl="0" algn="l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Clr>
                <a:srgbClr val="666666"/>
              </a:buClr>
              <a:buSzPts val="1000"/>
              <a:buChar char="−"/>
            </a:pPr>
            <a:r>
              <a:rPr lang="en-US" sz="1000">
                <a:solidFill>
                  <a:srgbClr val="666666"/>
                </a:solidFill>
              </a:rPr>
              <a:t>Concorrência não investe em SEO, o que abre margem para conquistar mais tráfego orgânico (gratuito) e nos consolidar como referência.</a:t>
            </a:r>
            <a:endParaRPr sz="1000">
              <a:solidFill>
                <a:srgbClr val="666666"/>
              </a:solidFill>
            </a:endParaRPr>
          </a:p>
          <a:p>
            <a:pPr indent="-148363" lvl="1" marL="699226" rtl="0" algn="l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Clr>
                <a:srgbClr val="666666"/>
              </a:buClr>
              <a:buSzPts val="1000"/>
              <a:buChar char="−"/>
            </a:pPr>
            <a:r>
              <a:rPr lang="en-US" sz="1000">
                <a:solidFill>
                  <a:srgbClr val="666666"/>
                </a:solidFill>
              </a:rPr>
              <a:t>Gerar leads qualificados a um custo muito inferior e com resultados duradouros.</a:t>
            </a:r>
            <a:endParaRPr sz="1000">
              <a:solidFill>
                <a:srgbClr val="666666"/>
              </a:solidFill>
            </a:endParaRPr>
          </a:p>
          <a:p>
            <a:pPr indent="-148363" lvl="1" marL="699226" rtl="0" algn="l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Clr>
                <a:srgbClr val="666666"/>
              </a:buClr>
              <a:buSzPts val="1000"/>
              <a:buChar char="−"/>
            </a:pPr>
            <a:r>
              <a:rPr lang="en-US" sz="1000">
                <a:solidFill>
                  <a:srgbClr val="666666"/>
                </a:solidFill>
              </a:rPr>
              <a:t>O volume de pesquisa em seu segmento é muito alto e concorrência é baixa (por enquanto).</a:t>
            </a:r>
            <a:endParaRPr sz="1000">
              <a:solidFill>
                <a:srgbClr val="666666"/>
              </a:solidFill>
            </a:endParaRPr>
          </a:p>
          <a:p>
            <a:pPr indent="0" lvl="1" marL="547687" rtl="0" algn="l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1" marL="547687" rtl="0" algn="l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-56288" lvl="1" marL="699226" rtl="0" algn="l">
              <a:lnSpc>
                <a:spcPct val="93000"/>
              </a:lnSpc>
              <a:spcBef>
                <a:spcPts val="922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7295626" y="4662100"/>
            <a:ext cx="1327500" cy="19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LOGO DA AGÊNCIA</a:t>
            </a:r>
            <a:endParaRPr sz="800">
              <a:solidFill>
                <a:schemeClr val="dk1"/>
              </a:solidFill>
            </a:endParaRPr>
          </a:p>
        </p:txBody>
      </p:sp>
      <p:grpSp>
        <p:nvGrpSpPr>
          <p:cNvPr id="158" name="Google Shape;158;p22"/>
          <p:cNvGrpSpPr/>
          <p:nvPr/>
        </p:nvGrpSpPr>
        <p:grpSpPr>
          <a:xfrm>
            <a:off x="7747800" y="0"/>
            <a:ext cx="1425603" cy="1396200"/>
            <a:chOff x="7747800" y="0"/>
            <a:chExt cx="1425603" cy="1396200"/>
          </a:xfrm>
        </p:grpSpPr>
        <p:sp>
          <p:nvSpPr>
            <p:cNvPr id="159" name="Google Shape;159;p22"/>
            <p:cNvSpPr/>
            <p:nvPr/>
          </p:nvSpPr>
          <p:spPr>
            <a:xfrm rot="10800000">
              <a:off x="7747800" y="0"/>
              <a:ext cx="1396200" cy="1396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2"/>
            <p:cNvSpPr txBox="1"/>
            <p:nvPr/>
          </p:nvSpPr>
          <p:spPr>
            <a:xfrm rot="2700000">
              <a:off x="8254456" y="268096"/>
              <a:ext cx="910895" cy="40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VALIDE!</a:t>
              </a:r>
              <a:endParaRPr b="1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lo - Gestão de Marketing Digital v3">
  <a:themeElements>
    <a:clrScheme name="Personalizada 14">
      <a:dk1>
        <a:srgbClr val="212121"/>
      </a:dk1>
      <a:lt1>
        <a:srgbClr val="FFFFFF"/>
      </a:lt1>
      <a:dk2>
        <a:srgbClr val="000000"/>
      </a:dk2>
      <a:lt2>
        <a:srgbClr val="808080"/>
      </a:lt2>
      <a:accent1>
        <a:srgbClr val="5DFC8A"/>
      </a:accent1>
      <a:accent2>
        <a:srgbClr val="7E54B3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