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5143500" type="screen16x9"/>
  <p:notesSz cx="6858000" cy="9144000"/>
  <p:embeddedFontLs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Raleway" pitchFamily="2" charset="0"/>
      <p:regular r:id="rId28"/>
      <p:bold r:id="rId29"/>
      <p:italic r:id="rId30"/>
      <p:boldItalic r:id="rId31"/>
    </p:embeddedFont>
    <p:embeddedFont>
      <p:font typeface="Source Sans Pro" panose="020B0503030403020204" pitchFamily="34" charset="0"/>
      <p:regular r:id="rId32"/>
      <p:bold r:id="rId33"/>
      <p:italic r:id="rId34"/>
      <p:boldItalic r:id="rId35"/>
    </p:embeddedFont>
    <p:embeddedFont>
      <p:font typeface="Source Sans Pro Black" panose="020B0803030403090204" pitchFamily="34" charset="0"/>
      <p:bold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F34"/>
    <a:srgbClr val="13012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827F4F-FC6D-40CE-8779-B41BCAF830B2}">
  <a:tblStyle styleId="{48827F4F-FC6D-40CE-8779-B41BCAF830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bd1bcc9e1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bd1bcc9e1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ce8ab980b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ce8ab980b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ce8ab980b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ce8ab980b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ce8ab980b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ece8ab980b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ce8ab980b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ece8ab980b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ce8ab980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ece8ab980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ce8ab980b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ce8ab980b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ce8ab980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ece8ab980b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ce8ab980b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ece8ab980b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ce8ab980b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ce8ab980b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ce8ab980b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ece8ab980b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6fc60812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6fc60812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bd1bcc9e1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bd1bcc9e1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ce8ab980b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ece8ab980b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ce8ab980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ce8ab980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ce8ab980b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ce8ab980b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bd1bcc9e1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bd1bcc9e1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ce8ab980b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ce8ab980b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ce8ab980b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ce8ab980b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ce8ab980b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ce8ab980b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ce8ab980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ce8ab980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414550" y="2417105"/>
            <a:ext cx="8261350" cy="1138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latin typeface="Source Sans Pro Black"/>
                <a:ea typeface="Source Sans Pro Black"/>
                <a:cs typeface="Source Sans Pro Black"/>
                <a:sym typeface="Source Sans Pro Black"/>
              </a:rPr>
              <a:t>Apresentação de planejamento.</a:t>
            </a:r>
            <a:endParaRPr sz="3400" dirty="0"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414550" y="3650000"/>
            <a:ext cx="82605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Source Sans Pro"/>
                <a:ea typeface="Source Sans Pro"/>
                <a:cs typeface="Source Sans Pro"/>
                <a:sym typeface="Source Sans Pro"/>
              </a:rPr>
              <a:t>09 de Janeiro de 2022</a:t>
            </a:r>
            <a:br>
              <a:rPr lang="en" sz="2000" b="1" dirty="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2000" b="1" dirty="0">
                <a:latin typeface="Source Sans Pro"/>
                <a:ea typeface="Source Sans Pro"/>
                <a:cs typeface="Source Sans Pro"/>
                <a:sym typeface="Source Sans Pro"/>
              </a:rPr>
              <a:t>Nome da empresa | Nome do decisor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/>
          <p:nvPr/>
        </p:nvSpPr>
        <p:spPr>
          <a:xfrm>
            <a:off x="0" y="0"/>
            <a:ext cx="9144000" cy="732000"/>
          </a:xfrm>
          <a:prstGeom prst="rect">
            <a:avLst/>
          </a:prstGeom>
          <a:solidFill>
            <a:srgbClr val="130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4294967295"/>
          </p:nvPr>
        </p:nvSpPr>
        <p:spPr>
          <a:xfrm>
            <a:off x="387900" y="83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Estratégia</a:t>
            </a:r>
            <a:endParaRPr b="0" dirty="0">
              <a:solidFill>
                <a:schemeClr val="lt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0" y="732000"/>
            <a:ext cx="9144000" cy="11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2"/>
          <p:cNvSpPr/>
          <p:nvPr/>
        </p:nvSpPr>
        <p:spPr>
          <a:xfrm>
            <a:off x="792000" y="1171500"/>
            <a:ext cx="7560000" cy="324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414550" y="2686175"/>
            <a:ext cx="82605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latin typeface="Source Sans Pro Black"/>
                <a:ea typeface="Source Sans Pro Black"/>
                <a:cs typeface="Source Sans Pro Black"/>
                <a:sym typeface="Source Sans Pro Black"/>
              </a:rPr>
              <a:t>Olhamos para metas, priorizamos sistemas.</a:t>
            </a:r>
            <a:endParaRPr sz="3400" dirty="0"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/>
          <p:nvPr/>
        </p:nvSpPr>
        <p:spPr>
          <a:xfrm>
            <a:off x="0" y="0"/>
            <a:ext cx="9144000" cy="732000"/>
          </a:xfrm>
          <a:prstGeom prst="rect">
            <a:avLst/>
          </a:prstGeom>
          <a:solidFill>
            <a:srgbClr val="130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title" idx="4294967295"/>
          </p:nvPr>
        </p:nvSpPr>
        <p:spPr>
          <a:xfrm>
            <a:off x="387900" y="83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Metas e seus respectivos sistemas</a:t>
            </a:r>
            <a:endParaRPr b="0" dirty="0">
              <a:solidFill>
                <a:schemeClr val="lt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4294967295"/>
          </p:nvPr>
        </p:nvSpPr>
        <p:spPr>
          <a:xfrm>
            <a:off x="389125" y="1168350"/>
            <a:ext cx="8439300" cy="3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Proponha metas e os sistemas para alcançá-las.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Metas são objetivos, sistemas são os passos práticos para atingir os objetivos.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Meta é a linha de chegada, sistema é a pista.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ource Sans Pro"/>
              <a:buChar char="●"/>
            </a:pPr>
            <a:r>
              <a:rPr lang="pt-BR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Meta: </a:t>
            </a:r>
            <a:r>
              <a:rPr lang="pt-BR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Alcançar um custo por lead suficiente para gerar ROI positivo e que seja escalável em 60 dias.</a:t>
            </a:r>
            <a:br>
              <a:rPr lang="pt-BR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pt-BR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Sistema: </a:t>
            </a:r>
            <a:r>
              <a:rPr lang="pt-BR" sz="1600" b="1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Exploração e lapidação </a:t>
            </a:r>
            <a:r>
              <a:rPr lang="pt-BR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constantemente nos primeiros 45 dias de projeto, com novas variações toda semana e análise diária das variações em veiculação.</a:t>
            </a: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ource Sans Pro"/>
              <a:buChar char="●"/>
            </a:pPr>
            <a:r>
              <a:rPr lang="en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Meta: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Aumentar a taxa de conversão 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das vendas em 15% nos 3 primeiros meses.</a:t>
            </a:r>
            <a:b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Sistema: 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Análise do discurso atual e propostas práticas de melhoria baseadas na nossa experiência em vendas B2B. </a:t>
            </a: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0" y="732000"/>
            <a:ext cx="9144000" cy="11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414550" y="2686175"/>
            <a:ext cx="82605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latin typeface="Source Sans Pro Black"/>
                <a:ea typeface="Source Sans Pro Black"/>
                <a:cs typeface="Source Sans Pro Black"/>
                <a:sym typeface="Source Sans Pro Black"/>
              </a:rPr>
              <a:t>Entregáveis</a:t>
            </a:r>
            <a:endParaRPr sz="3400" dirty="0"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/>
          <p:nvPr/>
        </p:nvSpPr>
        <p:spPr>
          <a:xfrm>
            <a:off x="0" y="0"/>
            <a:ext cx="9144000" cy="732000"/>
          </a:xfrm>
          <a:prstGeom prst="rect">
            <a:avLst/>
          </a:prstGeom>
          <a:solidFill>
            <a:srgbClr val="130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 idx="4294967295"/>
          </p:nvPr>
        </p:nvSpPr>
        <p:spPr>
          <a:xfrm>
            <a:off x="387900" y="83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dirty="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Entregáveis</a:t>
            </a:r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4294967295"/>
          </p:nvPr>
        </p:nvSpPr>
        <p:spPr>
          <a:xfrm>
            <a:off x="389125" y="1015950"/>
            <a:ext cx="3671700" cy="3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Entregável #1: Criativos.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15 de Janeiro. </a:t>
            </a:r>
            <a:endParaRPr sz="1600" b="1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Conjunto com 10 variações de criativos para promoção nas plataformas da Meta Business.</a:t>
            </a: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0" y="732000"/>
            <a:ext cx="9144000" cy="11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/>
          <p:nvPr/>
        </p:nvSpPr>
        <p:spPr>
          <a:xfrm>
            <a:off x="0" y="0"/>
            <a:ext cx="9144000" cy="732000"/>
          </a:xfrm>
          <a:prstGeom prst="rect">
            <a:avLst/>
          </a:prstGeom>
          <a:solidFill>
            <a:srgbClr val="130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 idx="4294967295"/>
          </p:nvPr>
        </p:nvSpPr>
        <p:spPr>
          <a:xfrm>
            <a:off x="387900" y="83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dirty="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Entregáveis</a:t>
            </a:r>
            <a:endParaRPr b="0" dirty="0">
              <a:solidFill>
                <a:schemeClr val="lt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4294967295"/>
          </p:nvPr>
        </p:nvSpPr>
        <p:spPr>
          <a:xfrm>
            <a:off x="389125" y="1015950"/>
            <a:ext cx="3671700" cy="3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Entregável #2: Pixel e Analytics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 de Janeiro.</a:t>
            </a:r>
            <a:endParaRPr sz="1600" b="1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Implementação de um processo eficiente para medição de resultados com rastreamento em todas as etapas do funil.</a:t>
            </a: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0" y="732000"/>
            <a:ext cx="9144000" cy="11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/>
          <p:nvPr/>
        </p:nvSpPr>
        <p:spPr>
          <a:xfrm>
            <a:off x="0" y="0"/>
            <a:ext cx="9144000" cy="732000"/>
          </a:xfrm>
          <a:prstGeom prst="rect">
            <a:avLst/>
          </a:prstGeom>
          <a:solidFill>
            <a:srgbClr val="130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201;p28"/>
          <p:cNvSpPr txBox="1">
            <a:spLocks noGrp="1"/>
          </p:cNvSpPr>
          <p:nvPr>
            <p:ph type="title" idx="4294967295"/>
          </p:nvPr>
        </p:nvSpPr>
        <p:spPr>
          <a:xfrm>
            <a:off x="387900" y="83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dirty="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Entregáveis</a:t>
            </a:r>
            <a:endParaRPr b="0" dirty="0">
              <a:solidFill>
                <a:schemeClr val="lt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4294967295"/>
          </p:nvPr>
        </p:nvSpPr>
        <p:spPr>
          <a:xfrm>
            <a:off x="389125" y="1015950"/>
            <a:ext cx="3671700" cy="3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Entregável #3: Criação de página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17 de Janeiro.</a:t>
            </a:r>
            <a:endParaRPr sz="1600" b="1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Desenvolvimento da página de vendas com formulário. </a:t>
            </a: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0" y="732000"/>
            <a:ext cx="9144000" cy="11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/>
          <p:nvPr/>
        </p:nvSpPr>
        <p:spPr>
          <a:xfrm>
            <a:off x="0" y="0"/>
            <a:ext cx="9144000" cy="732000"/>
          </a:xfrm>
          <a:prstGeom prst="rect">
            <a:avLst/>
          </a:prstGeom>
          <a:solidFill>
            <a:srgbClr val="130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title" idx="4294967295"/>
          </p:nvPr>
        </p:nvSpPr>
        <p:spPr>
          <a:xfrm>
            <a:off x="387900" y="83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dirty="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Entregáveis</a:t>
            </a:r>
            <a:endParaRPr b="0" dirty="0">
              <a:solidFill>
                <a:schemeClr val="lt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20" name="Google Shape;220;p30"/>
          <p:cNvSpPr txBox="1">
            <a:spLocks noGrp="1"/>
          </p:cNvSpPr>
          <p:nvPr>
            <p:ph type="body" idx="4294967295"/>
          </p:nvPr>
        </p:nvSpPr>
        <p:spPr>
          <a:xfrm>
            <a:off x="389125" y="1015950"/>
            <a:ext cx="3671700" cy="3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Entregável #4: Gestão de tráfego</a:t>
            </a:r>
            <a:endParaRPr sz="1600" b="1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Configuração e otimização dos anúncios nas plataformas de mídia escolhidas para o projeto. </a:t>
            </a: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0" y="732000"/>
            <a:ext cx="9144000" cy="11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/>
          <p:nvPr/>
        </p:nvSpPr>
        <p:spPr>
          <a:xfrm>
            <a:off x="0" y="0"/>
            <a:ext cx="9144000" cy="732000"/>
          </a:xfrm>
          <a:prstGeom prst="rect">
            <a:avLst/>
          </a:prstGeom>
          <a:solidFill>
            <a:srgbClr val="130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title" idx="4294967295"/>
          </p:nvPr>
        </p:nvSpPr>
        <p:spPr>
          <a:xfrm>
            <a:off x="387900" y="83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dirty="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Entregáveis</a:t>
            </a:r>
            <a:endParaRPr b="0" dirty="0">
              <a:solidFill>
                <a:schemeClr val="lt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4294967295"/>
          </p:nvPr>
        </p:nvSpPr>
        <p:spPr>
          <a:xfrm>
            <a:off x="389125" y="1015950"/>
            <a:ext cx="3671700" cy="3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Entregável #5: Relatórios</a:t>
            </a:r>
            <a:endParaRPr sz="1600" b="1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Atualização diária dos principais números do funil.</a:t>
            </a: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0" name="Google Shape;230;p31"/>
          <p:cNvSpPr/>
          <p:nvPr/>
        </p:nvSpPr>
        <p:spPr>
          <a:xfrm>
            <a:off x="0" y="732000"/>
            <a:ext cx="9144000" cy="11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414550" y="2686175"/>
            <a:ext cx="82605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latin typeface="Source Sans Pro Black"/>
                <a:ea typeface="Source Sans Pro Black"/>
                <a:cs typeface="Source Sans Pro Black"/>
                <a:sym typeface="Source Sans Pro Black"/>
              </a:rPr>
              <a:t>Linha do tempo</a:t>
            </a:r>
            <a:endParaRPr sz="3400" dirty="0"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0" y="-60125"/>
            <a:ext cx="9144000" cy="732000"/>
          </a:xfrm>
          <a:prstGeom prst="rect">
            <a:avLst/>
          </a:prstGeom>
          <a:solidFill>
            <a:srgbClr val="130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294967295"/>
          </p:nvPr>
        </p:nvSpPr>
        <p:spPr>
          <a:xfrm>
            <a:off x="159300" y="19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Sumário</a:t>
            </a:r>
            <a:endParaRPr b="0" dirty="0">
              <a:solidFill>
                <a:schemeClr val="lt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4294967295"/>
          </p:nvPr>
        </p:nvSpPr>
        <p:spPr>
          <a:xfrm>
            <a:off x="389125" y="1396950"/>
            <a:ext cx="7590000" cy="27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101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None/>
            </a:pPr>
            <a:r>
              <a:rPr lang="pt-BR" sz="2000" u="sng" dirty="0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 action="ppaction://hlinksldjump"/>
              </a:rPr>
              <a:t>Visão geral</a:t>
            </a:r>
            <a:endParaRPr sz="2000" dirty="0">
              <a:solidFill>
                <a:srgbClr val="4A86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None/>
            </a:pPr>
            <a:r>
              <a:rPr lang="pt-BR" sz="2000" u="sng" dirty="0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 action="ppaction://hlinksldjump"/>
              </a:rPr>
              <a:t>Análise</a:t>
            </a:r>
            <a:r>
              <a:rPr lang="en" sz="2000" dirty="0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2000" dirty="0">
              <a:solidFill>
                <a:srgbClr val="4A86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None/>
            </a:pPr>
            <a:r>
              <a:rPr lang="pt-BR" sz="2000" u="sng" dirty="0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 action="ppaction://hlinksldjump"/>
              </a:rPr>
              <a:t>Estratégia</a:t>
            </a:r>
            <a:endParaRPr sz="2000" dirty="0">
              <a:solidFill>
                <a:srgbClr val="4A86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None/>
            </a:pPr>
            <a:r>
              <a:rPr lang="pt-BR" sz="2000" u="sng" dirty="0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 action="ppaction://hlinksldjump"/>
              </a:rPr>
              <a:t>Metas e sistemas</a:t>
            </a:r>
            <a:endParaRPr sz="2000" dirty="0">
              <a:solidFill>
                <a:srgbClr val="4A86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None/>
            </a:pPr>
            <a:r>
              <a:rPr lang="pt-BR" sz="2000" u="sng" dirty="0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7" action="ppaction://hlinksldjump"/>
              </a:rPr>
              <a:t>Entregáveis</a:t>
            </a:r>
            <a:endParaRPr sz="2000" dirty="0">
              <a:solidFill>
                <a:srgbClr val="4A86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None/>
            </a:pPr>
            <a:r>
              <a:rPr lang="pt-BR" sz="2000" u="sng" dirty="0">
                <a:solidFill>
                  <a:srgbClr val="4A86E8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8" action="ppaction://hlinksldjump"/>
              </a:rPr>
              <a:t>Linha do tempo</a:t>
            </a:r>
            <a:endParaRPr sz="2000" dirty="0">
              <a:solidFill>
                <a:srgbClr val="4A86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/>
          <p:nvPr/>
        </p:nvSpPr>
        <p:spPr>
          <a:xfrm>
            <a:off x="0" y="0"/>
            <a:ext cx="9144000" cy="732000"/>
          </a:xfrm>
          <a:prstGeom prst="rect">
            <a:avLst/>
          </a:prstGeom>
          <a:solidFill>
            <a:srgbClr val="130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title" idx="4294967295"/>
          </p:nvPr>
        </p:nvSpPr>
        <p:spPr>
          <a:xfrm>
            <a:off x="387900" y="83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Linha do tempo</a:t>
            </a:r>
            <a:endParaRPr b="0" dirty="0">
              <a:solidFill>
                <a:schemeClr val="lt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0" y="732000"/>
            <a:ext cx="9144000" cy="11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5" name="Google Shape;245;p33"/>
          <p:cNvCxnSpPr>
            <a:cxnSpLocks/>
          </p:cNvCxnSpPr>
          <p:nvPr/>
        </p:nvCxnSpPr>
        <p:spPr>
          <a:xfrm rot="10800000">
            <a:off x="646625" y="1598690"/>
            <a:ext cx="0" cy="8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46" name="Google Shape;246;p33"/>
          <p:cNvSpPr txBox="1">
            <a:spLocks noGrp="1"/>
          </p:cNvSpPr>
          <p:nvPr>
            <p:ph type="title" idx="4294967295"/>
          </p:nvPr>
        </p:nvSpPr>
        <p:spPr>
          <a:xfrm>
            <a:off x="812125" y="1437180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301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Janeiro de 2022</a:t>
            </a:r>
            <a:endParaRPr sz="1800" dirty="0">
              <a:solidFill>
                <a:srgbClr val="13012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48" name="Google Shape;248;p33"/>
          <p:cNvCxnSpPr/>
          <p:nvPr/>
        </p:nvCxnSpPr>
        <p:spPr>
          <a:xfrm>
            <a:off x="2080725" y="2821229"/>
            <a:ext cx="0" cy="8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49" name="Google Shape;249;p33"/>
          <p:cNvSpPr txBox="1">
            <a:spLocks noGrp="1"/>
          </p:cNvSpPr>
          <p:nvPr>
            <p:ph type="title" idx="4294967295"/>
          </p:nvPr>
        </p:nvSpPr>
        <p:spPr>
          <a:xfrm>
            <a:off x="2127787" y="3420416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301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Março de 2022</a:t>
            </a:r>
            <a:endParaRPr sz="1800" dirty="0">
              <a:solidFill>
                <a:srgbClr val="13012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0" name="Google Shape;250;p33"/>
          <p:cNvSpPr txBox="1">
            <a:spLocks noGrp="1"/>
          </p:cNvSpPr>
          <p:nvPr>
            <p:ph type="body" idx="4294967295"/>
          </p:nvPr>
        </p:nvSpPr>
        <p:spPr>
          <a:xfrm>
            <a:off x="2127787" y="3710442"/>
            <a:ext cx="18141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t-BR" sz="1240" dirty="0">
                <a:latin typeface="Source Sans Pro"/>
                <a:ea typeface="Source Sans Pro"/>
                <a:cs typeface="Source Sans Pro"/>
                <a:sym typeface="Source Sans Pro"/>
              </a:rPr>
              <a:t>Time comercial interno maduro e independente.</a:t>
            </a: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124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51" name="Google Shape;251;p33"/>
          <p:cNvCxnSpPr/>
          <p:nvPr/>
        </p:nvCxnSpPr>
        <p:spPr>
          <a:xfrm rot="10800000">
            <a:off x="4199400" y="1591590"/>
            <a:ext cx="0" cy="8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52" name="Google Shape;252;p33"/>
          <p:cNvSpPr txBox="1">
            <a:spLocks noGrp="1"/>
          </p:cNvSpPr>
          <p:nvPr>
            <p:ph type="title" idx="4294967295"/>
          </p:nvPr>
        </p:nvSpPr>
        <p:spPr>
          <a:xfrm>
            <a:off x="4246462" y="1442136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301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Junho de 2022</a:t>
            </a:r>
            <a:endParaRPr sz="1800" dirty="0">
              <a:solidFill>
                <a:srgbClr val="13012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3" name="Google Shape;253;p33"/>
          <p:cNvSpPr txBox="1">
            <a:spLocks noGrp="1"/>
          </p:cNvSpPr>
          <p:nvPr>
            <p:ph type="body" idx="4294967295"/>
          </p:nvPr>
        </p:nvSpPr>
        <p:spPr>
          <a:xfrm>
            <a:off x="4246461" y="1648690"/>
            <a:ext cx="1932533" cy="6621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t-BR" sz="1200" dirty="0">
                <a:latin typeface="Source Sans Pro"/>
                <a:ea typeface="Source Sans Pro"/>
                <a:cs typeface="Source Sans Pro"/>
                <a:sym typeface="Source Sans Pro"/>
              </a:rPr>
              <a:t>Sistema replicável para contratação e capacitação de novos vendedores.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endParaRPr sz="124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124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54" name="Google Shape;254;p33"/>
          <p:cNvCxnSpPr/>
          <p:nvPr/>
        </p:nvCxnSpPr>
        <p:spPr>
          <a:xfrm>
            <a:off x="4924050" y="2821246"/>
            <a:ext cx="0" cy="8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55" name="Google Shape;255;p33"/>
          <p:cNvSpPr txBox="1">
            <a:spLocks noGrp="1"/>
          </p:cNvSpPr>
          <p:nvPr>
            <p:ph type="title" idx="4294967295"/>
          </p:nvPr>
        </p:nvSpPr>
        <p:spPr>
          <a:xfrm>
            <a:off x="4971112" y="3417141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5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Julho de 2022</a:t>
            </a:r>
            <a:endParaRPr sz="1800" dirty="0">
              <a:solidFill>
                <a:schemeClr val="accent5">
                  <a:lumMod val="50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6" name="Google Shape;256;p33"/>
          <p:cNvSpPr txBox="1">
            <a:spLocks noGrp="1"/>
          </p:cNvSpPr>
          <p:nvPr>
            <p:ph type="body" idx="4294967295"/>
          </p:nvPr>
        </p:nvSpPr>
        <p:spPr>
          <a:xfrm>
            <a:off x="4971112" y="3707167"/>
            <a:ext cx="18141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95000"/>
              </a:lnSpc>
              <a:buClr>
                <a:schemeClr val="dk1"/>
              </a:buClr>
              <a:buSzPts val="770"/>
              <a:buNone/>
            </a:pPr>
            <a:r>
              <a:rPr lang="pt-BR" sz="1240" dirty="0">
                <a:latin typeface="Source Sans Pro"/>
                <a:ea typeface="Source Sans Pro"/>
                <a:cs typeface="Source Sans Pro"/>
                <a:sym typeface="Source Sans Pro"/>
              </a:rPr>
              <a:t>Fluxo pronto para escala em diferentes canais.</a:t>
            </a: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124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57" name="Google Shape;257;p33"/>
          <p:cNvCxnSpPr/>
          <p:nvPr/>
        </p:nvCxnSpPr>
        <p:spPr>
          <a:xfrm rot="10800000">
            <a:off x="7047356" y="1591590"/>
            <a:ext cx="0" cy="83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58" name="Google Shape;258;p33"/>
          <p:cNvSpPr txBox="1">
            <a:spLocks noGrp="1"/>
          </p:cNvSpPr>
          <p:nvPr>
            <p:ph type="title" idx="4294967295"/>
          </p:nvPr>
        </p:nvSpPr>
        <p:spPr>
          <a:xfrm>
            <a:off x="7094412" y="1442136"/>
            <a:ext cx="18141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301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Outubro de 2022</a:t>
            </a:r>
            <a:endParaRPr sz="1800" dirty="0">
              <a:solidFill>
                <a:srgbClr val="13012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9" name="Google Shape;259;p33"/>
          <p:cNvSpPr txBox="1">
            <a:spLocks noGrp="1"/>
          </p:cNvSpPr>
          <p:nvPr>
            <p:ph type="body" idx="4294967295"/>
          </p:nvPr>
        </p:nvSpPr>
        <p:spPr>
          <a:xfrm>
            <a:off x="7094411" y="1732162"/>
            <a:ext cx="1932527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pt-BR" sz="1240" dirty="0">
                <a:solidFill>
                  <a:schemeClr val="bg2">
                    <a:lumMod val="75000"/>
                    <a:lumOff val="2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Otimizações necessárias para garantir sustentabilidade a escala.</a:t>
            </a:r>
            <a:endParaRPr sz="1240" dirty="0">
              <a:solidFill>
                <a:schemeClr val="bg2">
                  <a:lumMod val="75000"/>
                  <a:lumOff val="2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124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260" name="Google Shape;260;p33"/>
          <p:cNvGraphicFramePr/>
          <p:nvPr>
            <p:extLst>
              <p:ext uri="{D42A27DB-BD31-4B8C-83A1-F6EECF244321}">
                <p14:modId xmlns:p14="http://schemas.microsoft.com/office/powerpoint/2010/main" val="2639887923"/>
              </p:ext>
            </p:extLst>
          </p:nvPr>
        </p:nvGraphicFramePr>
        <p:xfrm>
          <a:off x="289675" y="2429490"/>
          <a:ext cx="8522700" cy="396210"/>
        </p:xfrm>
        <a:graphic>
          <a:graphicData uri="http://schemas.openxmlformats.org/drawingml/2006/table">
            <a:tbl>
              <a:tblPr>
                <a:noFill/>
                <a:tableStyleId>{48827F4F-FC6D-40CE-8779-B41BCAF830B2}</a:tableStyleId>
              </a:tblPr>
              <a:tblGrid>
                <a:gridCol w="71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Jan</a:t>
                      </a: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01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Fev</a:t>
                      </a: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01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Mar</a:t>
                      </a: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01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Abr</a:t>
                      </a: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01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Mai</a:t>
                      </a: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01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Jun</a:t>
                      </a: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01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Jul</a:t>
                      </a: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01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Ago</a:t>
                      </a: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01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Set</a:t>
                      </a: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01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Out</a:t>
                      </a: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01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Nov</a:t>
                      </a: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012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FFFF"/>
                          </a:solidFill>
                        </a:rPr>
                        <a:t>Dez</a:t>
                      </a: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01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Google Shape;259;p33">
            <a:extLst>
              <a:ext uri="{FF2B5EF4-FFF2-40B4-BE49-F238E27FC236}">
                <a16:creationId xmlns:a16="http://schemas.microsoft.com/office/drawing/2014/main" id="{C914B990-573D-9237-4885-6556CFF1E754}"/>
              </a:ext>
            </a:extLst>
          </p:cNvPr>
          <p:cNvSpPr txBox="1">
            <a:spLocks/>
          </p:cNvSpPr>
          <p:nvPr/>
        </p:nvSpPr>
        <p:spPr>
          <a:xfrm>
            <a:off x="812125" y="1721190"/>
            <a:ext cx="18141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95000"/>
              </a:lnSpc>
              <a:buClr>
                <a:schemeClr val="dk1"/>
              </a:buClr>
              <a:buSzPts val="770"/>
              <a:buFont typeface="Arial"/>
              <a:buNone/>
            </a:pPr>
            <a:r>
              <a:rPr lang="pt-BR" sz="1240" dirty="0">
                <a:latin typeface="Source Sans Pro"/>
                <a:ea typeface="Source Sans Pro"/>
                <a:cs typeface="Source Sans Pro"/>
                <a:sym typeface="Source Sans Pro"/>
              </a:rPr>
              <a:t>Alto volume de testes para encontrar um fluxo que funcione.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Font typeface="Lato"/>
              <a:buNone/>
            </a:pPr>
            <a:endParaRPr lang="pt-BR" sz="124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>
            <a:spLocks noGrp="1"/>
          </p:cNvSpPr>
          <p:nvPr>
            <p:ph type="title"/>
          </p:nvPr>
        </p:nvSpPr>
        <p:spPr>
          <a:xfrm>
            <a:off x="414550" y="2686175"/>
            <a:ext cx="82605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latin typeface="Source Sans Pro Black"/>
                <a:ea typeface="Source Sans Pro Black"/>
                <a:cs typeface="Source Sans Pro Black"/>
                <a:sym typeface="Source Sans Pro Black"/>
              </a:rPr>
              <a:t>Obrigado</a:t>
            </a:r>
            <a:endParaRPr sz="3400" dirty="0"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0" y="-60125"/>
            <a:ext cx="9144000" cy="732000"/>
          </a:xfrm>
          <a:prstGeom prst="rect">
            <a:avLst/>
          </a:prstGeom>
          <a:solidFill>
            <a:srgbClr val="130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 idx="4294967295"/>
          </p:nvPr>
        </p:nvSpPr>
        <p:spPr>
          <a:xfrm>
            <a:off x="159300" y="19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Visão geral</a:t>
            </a:r>
            <a:endParaRPr b="0" dirty="0">
              <a:solidFill>
                <a:schemeClr val="lt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4294967295"/>
          </p:nvPr>
        </p:nvSpPr>
        <p:spPr>
          <a:xfrm>
            <a:off x="389125" y="1110025"/>
            <a:ext cx="7590000" cy="40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Nosso time fez uma completa revisão do seu fluxo de vendas atual, conta de anúncios e principais concorrentes no setor de </a:t>
            </a:r>
            <a:r>
              <a:rPr lang="en" sz="1600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registro de marcas. </a:t>
            </a:r>
            <a:endParaRPr sz="1600" dirty="0">
              <a:solidFill>
                <a:schemeClr val="accent3">
                  <a:lumMod val="7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Essas são algumas das áreas em que identificamos oportunidades de melhoria: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ource Sans Pro"/>
              <a:buChar char="-"/>
            </a:pPr>
            <a:r>
              <a:rPr lang="pt-BR" sz="1600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 de prospecção ativa.</a:t>
            </a:r>
            <a:endParaRPr sz="1600" dirty="0">
              <a:solidFill>
                <a:schemeClr val="accent3">
                  <a:lumMod val="7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ource Sans Pro"/>
              <a:buChar char="-"/>
            </a:pPr>
            <a:r>
              <a:rPr lang="en" sz="1600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Geração de receita com atuais clientes, explorando a esteira de produtos.</a:t>
            </a:r>
            <a:endParaRPr sz="1600" dirty="0">
              <a:solidFill>
                <a:schemeClr val="accent3">
                  <a:lumMod val="7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ource Sans Pro"/>
              <a:buChar char="-"/>
            </a:pPr>
            <a:r>
              <a:rPr lang="pt-BR" sz="1600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Aquisição de clientes com tráfego direto em plataformas de atenção.</a:t>
            </a:r>
            <a:endParaRPr sz="1600" dirty="0">
              <a:solidFill>
                <a:schemeClr val="accent3">
                  <a:lumMod val="7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>
              <a:buClr>
                <a:srgbClr val="000000"/>
              </a:buClr>
              <a:buSzPts val="1600"/>
              <a:buFont typeface="Source Sans Pro"/>
              <a:buChar char="-"/>
            </a:pPr>
            <a:r>
              <a:rPr lang="pt-BR" sz="1600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Aquisição de clientes com tráfego direto em plataformas de intenção.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 próximos slides são uma análise detalhada do que descobrimos e as ações práticas que realizaremos para explorar cada descoberta.</a:t>
            </a: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14550" y="2686175"/>
            <a:ext cx="82605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latin typeface="Source Sans Pro Black"/>
                <a:ea typeface="Source Sans Pro Black"/>
                <a:cs typeface="Source Sans Pro Black"/>
                <a:sym typeface="Source Sans Pro Black"/>
              </a:rPr>
              <a:t>Análise</a:t>
            </a:r>
            <a:endParaRPr sz="3400" dirty="0"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>
          <a:xfrm>
            <a:off x="0" y="0"/>
            <a:ext cx="9144000" cy="732000"/>
          </a:xfrm>
          <a:prstGeom prst="rect">
            <a:avLst/>
          </a:prstGeom>
          <a:solidFill>
            <a:srgbClr val="130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 idx="4294967295"/>
          </p:nvPr>
        </p:nvSpPr>
        <p:spPr>
          <a:xfrm>
            <a:off x="387900" y="83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Hipótese 1.</a:t>
            </a:r>
            <a:endParaRPr b="0" dirty="0">
              <a:solidFill>
                <a:schemeClr val="lt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4294967295"/>
          </p:nvPr>
        </p:nvSpPr>
        <p:spPr>
          <a:xfrm>
            <a:off x="389125" y="1015950"/>
            <a:ext cx="3671700" cy="3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Problema: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Anúncios em mídias de atenção podem </a:t>
            </a:r>
            <a:r>
              <a:rPr lang="pt-BR" sz="1600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despertar a consciência do lead</a:t>
            </a:r>
            <a:r>
              <a:rPr lang="pt-BR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 conduzi-lo </a:t>
            </a:r>
            <a:r>
              <a:rPr lang="pt-BR" sz="1600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a próxima etapa do processo</a:t>
            </a:r>
            <a:r>
              <a:rPr lang="en" sz="1600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Não temos anúncios ativos e esse é o </a:t>
            </a:r>
            <a:r>
              <a:rPr lang="en" sz="1600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principal ponto de partida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olhando pra escalabilidade da fonte.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Solução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Implementar desde o dia 1 do projeto uma prática constante de </a:t>
            </a:r>
            <a:r>
              <a:rPr lang="en" sz="1600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exploração e lapidação de anúncios e fluxos.</a:t>
            </a:r>
            <a:endParaRPr sz="1600" dirty="0">
              <a:solidFill>
                <a:schemeClr val="accent3">
                  <a:lumMod val="7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0" y="732000"/>
            <a:ext cx="9144000" cy="11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/>
        </p:nvSpPr>
        <p:spPr>
          <a:xfrm>
            <a:off x="0" y="0"/>
            <a:ext cx="9144000" cy="732000"/>
          </a:xfrm>
          <a:prstGeom prst="rect">
            <a:avLst/>
          </a:prstGeom>
          <a:solidFill>
            <a:srgbClr val="130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 idx="4294967295"/>
          </p:nvPr>
        </p:nvSpPr>
        <p:spPr>
          <a:xfrm>
            <a:off x="387900" y="83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Hipótese 2.</a:t>
            </a:r>
            <a:endParaRPr b="0" dirty="0">
              <a:solidFill>
                <a:schemeClr val="lt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4294967295"/>
          </p:nvPr>
        </p:nvSpPr>
        <p:spPr>
          <a:xfrm>
            <a:off x="389125" y="1015950"/>
            <a:ext cx="3671700" cy="3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Oportunidade: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Anúncios em mídias de intenção como o Google podem ser decisivos e tendem a ter uma curva de conversão menor, </a:t>
            </a:r>
            <a:r>
              <a:rPr lang="pt-BR" sz="1600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pelo nível de consciência e intenção do lead serem mais elevados.</a:t>
            </a:r>
            <a:endParaRPr sz="1600" dirty="0">
              <a:solidFill>
                <a:schemeClr val="accent3">
                  <a:lumMod val="7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Solução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Anúnciar para palavras chave relacionadas ao registro de marcas, “como registrar minha marca”, “plágio de marca” entre outros termos.</a:t>
            </a: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0" y="732000"/>
            <a:ext cx="9144000" cy="11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0" y="0"/>
            <a:ext cx="9144000" cy="732000"/>
          </a:xfrm>
          <a:prstGeom prst="rect">
            <a:avLst/>
          </a:prstGeom>
          <a:solidFill>
            <a:srgbClr val="130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 idx="4294967295"/>
          </p:nvPr>
        </p:nvSpPr>
        <p:spPr>
          <a:xfrm>
            <a:off x="387900" y="83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Hipótese 3.</a:t>
            </a:r>
            <a:endParaRPr b="0" dirty="0">
              <a:solidFill>
                <a:schemeClr val="lt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4294967295"/>
          </p:nvPr>
        </p:nvSpPr>
        <p:spPr>
          <a:xfrm>
            <a:off x="389125" y="1015950"/>
            <a:ext cx="3671700" cy="3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Oportunidade: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Diversas pessoas tentam registrar marcas por conta própria e acabam tendo seu processo indeferido, esses processos podem ser buscados livremente no INPI, bem como os dados dos solicitantes, abrindo margem para prospectarmos ativamente ofertando um recurso contra o indeferimento ou um novo registro feito com respaldo profissional.</a:t>
            </a: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Solução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Implementar uma rotina de pesquisa e prospecção contratando uma pessoa, delegando pra alguém do comercial ou terceirizando esse departamento com o nosso time.</a:t>
            </a: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0" y="732000"/>
            <a:ext cx="9144000" cy="11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414550" y="2686175"/>
            <a:ext cx="82605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latin typeface="Source Sans Pro Black"/>
                <a:ea typeface="Source Sans Pro Black"/>
                <a:cs typeface="Source Sans Pro Black"/>
                <a:sym typeface="Source Sans Pro Black"/>
              </a:rPr>
              <a:t>Estratégia</a:t>
            </a:r>
            <a:endParaRPr sz="3400" dirty="0"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0" y="0"/>
            <a:ext cx="9144000" cy="732000"/>
          </a:xfrm>
          <a:prstGeom prst="rect">
            <a:avLst/>
          </a:prstGeom>
          <a:solidFill>
            <a:srgbClr val="130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4294967295"/>
          </p:nvPr>
        </p:nvSpPr>
        <p:spPr>
          <a:xfrm>
            <a:off x="387900" y="83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Estratégia</a:t>
            </a:r>
            <a:endParaRPr b="0" dirty="0">
              <a:solidFill>
                <a:schemeClr val="lt1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4294967295"/>
          </p:nvPr>
        </p:nvSpPr>
        <p:spPr>
          <a:xfrm>
            <a:off x="389125" y="1168350"/>
            <a:ext cx="8439300" cy="3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Responda essas perguntas para detalhar a estratégia que será utilizada.</a:t>
            </a:r>
            <a:endParaRPr sz="1600" b="1" dirty="0">
              <a:solidFill>
                <a:schemeClr val="accent3">
                  <a:lumMod val="7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Quais páginas vamos testar? 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Página de vendas curta com VSL, página de vendas longa com VSL e página de vendas longa sem VSL. 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Quais ideias de criativos vamos utilizar? </a:t>
            </a:r>
            <a:endParaRPr sz="1600" dirty="0">
              <a:solidFill>
                <a:schemeClr val="accent3">
                  <a:lumMod val="7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Vamos usar alguma isca digital? </a:t>
            </a:r>
            <a:r>
              <a:rPr lang="en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Guia para criação de uma boa marca.</a:t>
            </a:r>
            <a:endParaRPr sz="1600" dirty="0">
              <a:solidFill>
                <a:schemeClr val="accent5">
                  <a:lumMod val="60000"/>
                  <a:lumOff val="40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Qual o nosso público alvo? 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Donos de empresas e quem está prestes a abrir uma.</a:t>
            </a: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Como vamos rastrear a jornada do consumidor? 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Vamos avaliar percentuais de conversão em cada etapa do funil, em ordem: Anúncio &gt; página &gt; formulário &gt; venda. </a:t>
            </a: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Como vamos chegar nos consumidores do topo, meio e fundo de funil? </a:t>
            </a:r>
            <a:r>
              <a:rPr lang="en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Topo de funil no facebook ads, meio de funil no google ads e fundo de funil no INPI.</a:t>
            </a: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accent3">
                    <a:lumMod val="7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Como vamos distribuir a verba de anúncios? </a:t>
            </a:r>
            <a:r>
              <a:rPr lang="pt-BR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1.200,00 de verba de mídia no Facebook </a:t>
            </a:r>
            <a:r>
              <a:rPr lang="pt-BR" sz="1600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Ads</a:t>
            </a:r>
            <a:r>
              <a:rPr lang="pt-BR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1.800,00 no google </a:t>
            </a:r>
            <a:r>
              <a:rPr lang="pt-BR" sz="1600" dirty="0" err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Ads</a:t>
            </a:r>
            <a:r>
              <a:rPr lang="pt-BR" sz="1600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0" y="732000"/>
            <a:ext cx="9144000" cy="11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TM03457515[[fn=Exibir]]</Template>
  <TotalTime>5126</TotalTime>
  <Words>827</Words>
  <Application>Microsoft Office PowerPoint</Application>
  <PresentationFormat>Apresentação na tela (16:9)</PresentationFormat>
  <Paragraphs>96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Source Sans Pro Black</vt:lpstr>
      <vt:lpstr>Lato</vt:lpstr>
      <vt:lpstr>Source Sans Pro</vt:lpstr>
      <vt:lpstr>Raleway</vt:lpstr>
      <vt:lpstr>Arial</vt:lpstr>
      <vt:lpstr>Streamline</vt:lpstr>
      <vt:lpstr>Apresentação de planejamento.</vt:lpstr>
      <vt:lpstr>Sumário</vt:lpstr>
      <vt:lpstr>Visão geral</vt:lpstr>
      <vt:lpstr>Análise</vt:lpstr>
      <vt:lpstr>Hipótese 1.</vt:lpstr>
      <vt:lpstr>Hipótese 2.</vt:lpstr>
      <vt:lpstr>Hipótese 3.</vt:lpstr>
      <vt:lpstr>Estratégia</vt:lpstr>
      <vt:lpstr>Estratégia</vt:lpstr>
      <vt:lpstr>Estratégia</vt:lpstr>
      <vt:lpstr>Olhamos para metas, priorizamos sistemas.</vt:lpstr>
      <vt:lpstr>Metas e seus respectivos sistemas</vt:lpstr>
      <vt:lpstr>Entregáveis</vt:lpstr>
      <vt:lpstr>Entregáveis</vt:lpstr>
      <vt:lpstr>Entregáveis</vt:lpstr>
      <vt:lpstr>Entregáveis</vt:lpstr>
      <vt:lpstr>Entregáveis</vt:lpstr>
      <vt:lpstr>Entregáveis</vt:lpstr>
      <vt:lpstr>Linha do tempo</vt:lpstr>
      <vt:lpstr>Linha do tempo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Contact/email</dc:title>
  <dc:creator>Rugio</dc:creator>
  <cp:lastModifiedBy>Lucas Felix</cp:lastModifiedBy>
  <cp:revision>7</cp:revision>
  <dcterms:modified xsi:type="dcterms:W3CDTF">2022-06-30T15:03:43Z</dcterms:modified>
</cp:coreProperties>
</file>