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88" r:id="rId1"/>
  </p:sldMasterIdLst>
  <p:notesMasterIdLst>
    <p:notesMasterId r:id="rId75"/>
  </p:notesMasterIdLst>
  <p:sldIdLst>
    <p:sldId id="498" r:id="rId2"/>
    <p:sldId id="610" r:id="rId3"/>
    <p:sldId id="658" r:id="rId4"/>
    <p:sldId id="659" r:id="rId5"/>
    <p:sldId id="530" r:id="rId6"/>
    <p:sldId id="535" r:id="rId7"/>
    <p:sldId id="499" r:id="rId8"/>
    <p:sldId id="501" r:id="rId9"/>
    <p:sldId id="503" r:id="rId10"/>
    <p:sldId id="504" r:id="rId11"/>
    <p:sldId id="500" r:id="rId12"/>
    <p:sldId id="502" r:id="rId13"/>
    <p:sldId id="664" r:id="rId14"/>
    <p:sldId id="645" r:id="rId15"/>
    <p:sldId id="696" r:id="rId16"/>
    <p:sldId id="697" r:id="rId17"/>
    <p:sldId id="675" r:id="rId18"/>
    <p:sldId id="694" r:id="rId19"/>
    <p:sldId id="695" r:id="rId20"/>
    <p:sldId id="674" r:id="rId21"/>
    <p:sldId id="680" r:id="rId22"/>
    <p:sldId id="681" r:id="rId23"/>
    <p:sldId id="682" r:id="rId24"/>
    <p:sldId id="686" r:id="rId25"/>
    <p:sldId id="688" r:id="rId26"/>
    <p:sldId id="689" r:id="rId27"/>
    <p:sldId id="691" r:id="rId28"/>
    <p:sldId id="692" r:id="rId29"/>
    <p:sldId id="693" r:id="rId30"/>
    <p:sldId id="599" r:id="rId31"/>
    <p:sldId id="596" r:id="rId32"/>
    <p:sldId id="597" r:id="rId33"/>
    <p:sldId id="598" r:id="rId34"/>
    <p:sldId id="594" r:id="rId35"/>
    <p:sldId id="657" r:id="rId36"/>
    <p:sldId id="690" r:id="rId37"/>
    <p:sldId id="653" r:id="rId38"/>
    <p:sldId id="609" r:id="rId39"/>
    <p:sldId id="623" r:id="rId40"/>
    <p:sldId id="625" r:id="rId41"/>
    <p:sldId id="634" r:id="rId42"/>
    <p:sldId id="543" r:id="rId43"/>
    <p:sldId id="617" r:id="rId44"/>
    <p:sldId id="618" r:id="rId45"/>
    <p:sldId id="621" r:id="rId46"/>
    <p:sldId id="624" r:id="rId47"/>
    <p:sldId id="628" r:id="rId48"/>
    <p:sldId id="639" r:id="rId49"/>
    <p:sldId id="650" r:id="rId50"/>
    <p:sldId id="652" r:id="rId51"/>
    <p:sldId id="604" r:id="rId52"/>
    <p:sldId id="605" r:id="rId53"/>
    <p:sldId id="666" r:id="rId54"/>
    <p:sldId id="667" r:id="rId55"/>
    <p:sldId id="492" r:id="rId56"/>
    <p:sldId id="490" r:id="rId57"/>
    <p:sldId id="443" r:id="rId58"/>
    <p:sldId id="393" r:id="rId59"/>
    <p:sldId id="488" r:id="rId60"/>
    <p:sldId id="467" r:id="rId61"/>
    <p:sldId id="469" r:id="rId62"/>
    <p:sldId id="470" r:id="rId63"/>
    <p:sldId id="455" r:id="rId64"/>
    <p:sldId id="452" r:id="rId65"/>
    <p:sldId id="466" r:id="rId66"/>
    <p:sldId id="453" r:id="rId67"/>
    <p:sldId id="611" r:id="rId68"/>
    <p:sldId id="638" r:id="rId69"/>
    <p:sldId id="640" r:id="rId70"/>
    <p:sldId id="477" r:id="rId71"/>
    <p:sldId id="607" r:id="rId72"/>
    <p:sldId id="614" r:id="rId73"/>
    <p:sldId id="602" r:id="rId74"/>
  </p:sldIdLst>
  <p:sldSz cx="9144000" cy="6858000" type="screen4x3"/>
  <p:notesSz cx="6669088" cy="9753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A0E9"/>
    <a:srgbClr val="F771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92529" autoAdjust="0"/>
  </p:normalViewPr>
  <p:slideViewPr>
    <p:cSldViewPr snapToGrid="0">
      <p:cViewPr varScale="1">
        <p:scale>
          <a:sx n="90" d="100"/>
          <a:sy n="90" d="100"/>
        </p:scale>
        <p:origin x="106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889250" cy="48895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778250" y="0"/>
            <a:ext cx="2889250" cy="488950"/>
          </a:xfrm>
          <a:prstGeom prst="rect">
            <a:avLst/>
          </a:prstGeom>
        </p:spPr>
        <p:txBody>
          <a:bodyPr vert="horz" lIns="91440" tIns="45720" rIns="91440" bIns="45720" rtlCol="0"/>
          <a:lstStyle>
            <a:lvl1pPr algn="r">
              <a:defRPr sz="1200"/>
            </a:lvl1pPr>
          </a:lstStyle>
          <a:p>
            <a:fld id="{B4660002-F5B9-4AB3-BCC8-FD380632D577}" type="datetimeFigureOut">
              <a:rPr lang="pt-BR" smtClean="0"/>
              <a:t>18/07/2022</a:t>
            </a:fld>
            <a:endParaRPr lang="pt-BR"/>
          </a:p>
        </p:txBody>
      </p:sp>
      <p:sp>
        <p:nvSpPr>
          <p:cNvPr id="4" name="Espaço Reservado para Imagem de Slide 3"/>
          <p:cNvSpPr>
            <a:spLocks noGrp="1" noRot="1" noChangeAspect="1"/>
          </p:cNvSpPr>
          <p:nvPr>
            <p:ph type="sldImg" idx="2"/>
          </p:nvPr>
        </p:nvSpPr>
        <p:spPr>
          <a:xfrm>
            <a:off x="1139825" y="1219200"/>
            <a:ext cx="4389438" cy="329247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66750" y="4694238"/>
            <a:ext cx="5335588" cy="3840162"/>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264650"/>
            <a:ext cx="2889250" cy="48895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778250" y="9264650"/>
            <a:ext cx="2889250" cy="488950"/>
          </a:xfrm>
          <a:prstGeom prst="rect">
            <a:avLst/>
          </a:prstGeom>
        </p:spPr>
        <p:txBody>
          <a:bodyPr vert="horz" lIns="91440" tIns="45720" rIns="91440" bIns="45720" rtlCol="0" anchor="b"/>
          <a:lstStyle>
            <a:lvl1pPr algn="r">
              <a:defRPr sz="1200"/>
            </a:lvl1pPr>
          </a:lstStyle>
          <a:p>
            <a:fld id="{49D56320-2128-4950-84B1-17C0145E6D4C}" type="slidenum">
              <a:rPr lang="pt-BR" smtClean="0"/>
              <a:t>‹nº›</a:t>
            </a:fld>
            <a:endParaRPr lang="pt-BR"/>
          </a:p>
        </p:txBody>
      </p:sp>
    </p:spTree>
    <p:extLst>
      <p:ext uri="{BB962C8B-B14F-4D97-AF65-F5344CB8AC3E}">
        <p14:creationId xmlns:p14="http://schemas.microsoft.com/office/powerpoint/2010/main" val="30082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44699EC6-5792-4A34-8843-DF032E8E46CE}" type="slidenum">
              <a:rPr lang="pt-BR" smtClean="0"/>
              <a:t>21</a:t>
            </a:fld>
            <a:endParaRPr lang="pt-BR"/>
          </a:p>
        </p:txBody>
      </p:sp>
    </p:spTree>
    <p:extLst>
      <p:ext uri="{BB962C8B-B14F-4D97-AF65-F5344CB8AC3E}">
        <p14:creationId xmlns:p14="http://schemas.microsoft.com/office/powerpoint/2010/main" val="4227997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44699EC6-5792-4A34-8843-DF032E8E46CE}" type="slidenum">
              <a:rPr lang="pt-BR" smtClean="0"/>
              <a:t>22</a:t>
            </a:fld>
            <a:endParaRPr lang="pt-BR"/>
          </a:p>
        </p:txBody>
      </p:sp>
    </p:spTree>
    <p:extLst>
      <p:ext uri="{BB962C8B-B14F-4D97-AF65-F5344CB8AC3E}">
        <p14:creationId xmlns:p14="http://schemas.microsoft.com/office/powerpoint/2010/main" val="3981126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FC7CD7A9-261F-4E6A-8429-273932E8A24B}" type="datetimeFigureOut">
              <a:rPr lang="pt-BR" smtClean="0"/>
              <a:pPr/>
              <a:t>18/07/2022</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9038B5D8-AD2A-4F74-B4D6-B806671ED980}"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38163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988558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96156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988234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314346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698392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4190817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46323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FC7CD7A9-261F-4E6A-8429-273932E8A24B}" type="datetimeFigureOut">
              <a:rPr lang="pt-BR" smtClean="0"/>
              <a:pPr/>
              <a:t>18/07/2022</a:t>
            </a:fld>
            <a:endParaRPr lang="pt-BR"/>
          </a:p>
        </p:txBody>
      </p:sp>
      <p:sp>
        <p:nvSpPr>
          <p:cNvPr id="9" name="Espaço Reservado para Número de Slide 8"/>
          <p:cNvSpPr>
            <a:spLocks noGrp="1"/>
          </p:cNvSpPr>
          <p:nvPr>
            <p:ph type="sldNum" sz="quarter" idx="15"/>
          </p:nvPr>
        </p:nvSpPr>
        <p:spPr/>
        <p:txBody>
          <a:bodyPr rtlCol="0"/>
          <a:lstStyle/>
          <a:p>
            <a:fld id="{9038B5D8-AD2A-4F74-B4D6-B806671ED980}" type="slidenum">
              <a:rPr lang="pt-BR" smtClean="0"/>
              <a:pPr/>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89666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005481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1941036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203954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9785051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1166100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8488318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741140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0272955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6693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9038B5D8-AD2A-4F74-B4D6-B806671ED980}"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493174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818783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30304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0394189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94445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160252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0345992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2401481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3119944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502140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038B5D8-AD2A-4F74-B4D6-B806671ED980}" type="slidenum">
              <a:rPr lang="pt-BR" smtClean="0"/>
              <a:pPr/>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41579249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5228202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632830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8959334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5214550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8829300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214366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49779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0256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estilo do título mestre</a:t>
            </a:r>
            <a:endParaRPr kumimoji="0" lang="en-US"/>
          </a:p>
        </p:txBody>
      </p:sp>
      <p:sp>
        <p:nvSpPr>
          <p:cNvPr id="7" name="Espaço Reservado para Data 6"/>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038B5D8-AD2A-4F74-B4D6-B806671ED980}" type="slidenum">
              <a:rPr lang="pt-BR" smtClean="0"/>
              <a:pPr/>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6" name="Espaço Reservado para Data 5"/>
          <p:cNvSpPr>
            <a:spLocks noGrp="1"/>
          </p:cNvSpPr>
          <p:nvPr>
            <p:ph type="dt" sz="half" idx="10"/>
          </p:nvPr>
        </p:nvSpPr>
        <p:spPr/>
        <p:txBody>
          <a:bodyPr rtlCol="0"/>
          <a:lstStyle/>
          <a:p>
            <a:fld id="{FC7CD7A9-261F-4E6A-8429-273932E8A24B}" type="datetimeFigureOut">
              <a:rPr lang="pt-BR" smtClean="0"/>
              <a:pPr/>
              <a:t>18/07/2022</a:t>
            </a:fld>
            <a:endParaRPr lang="pt-BR"/>
          </a:p>
        </p:txBody>
      </p:sp>
      <p:sp>
        <p:nvSpPr>
          <p:cNvPr id="7" name="Espaço Reservado para Número de Slide 6"/>
          <p:cNvSpPr>
            <a:spLocks noGrp="1"/>
          </p:cNvSpPr>
          <p:nvPr>
            <p:ph type="sldNum" sz="quarter" idx="11"/>
          </p:nvPr>
        </p:nvSpPr>
        <p:spPr/>
        <p:txBody>
          <a:bodyPr rtlCol="0"/>
          <a:lstStyle/>
          <a:p>
            <a:fld id="{9038B5D8-AD2A-4F74-B4D6-B806671ED980}" type="slidenum">
              <a:rPr lang="pt-BR" smtClean="0"/>
              <a:pPr/>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FC7CD7A9-261F-4E6A-8429-273932E8A24B}" type="datetimeFigureOut">
              <a:rPr lang="pt-BR" smtClean="0"/>
              <a:pPr/>
              <a:t>18/07/2022</a:t>
            </a:fld>
            <a:endParaRPr lang="pt-BR"/>
          </a:p>
        </p:txBody>
      </p:sp>
      <p:sp>
        <p:nvSpPr>
          <p:cNvPr id="22" name="Espaço Reservado para Número de Slide 21"/>
          <p:cNvSpPr>
            <a:spLocks noGrp="1"/>
          </p:cNvSpPr>
          <p:nvPr>
            <p:ph type="sldNum" sz="quarter" idx="15"/>
          </p:nvPr>
        </p:nvSpPr>
        <p:spPr/>
        <p:txBody>
          <a:bodyPr rtlCol="0"/>
          <a:lstStyle/>
          <a:p>
            <a:fld id="{9038B5D8-AD2A-4F74-B4D6-B806671ED980}" type="slidenum">
              <a:rPr lang="pt-BR" smtClean="0"/>
              <a:pPr/>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FC7CD7A9-261F-4E6A-8429-273932E8A24B}" type="datetimeFigureOut">
              <a:rPr lang="pt-BR" smtClean="0"/>
              <a:pPr/>
              <a:t>18/07/2022</a:t>
            </a:fld>
            <a:endParaRPr lang="pt-BR"/>
          </a:p>
        </p:txBody>
      </p:sp>
      <p:sp>
        <p:nvSpPr>
          <p:cNvPr id="18" name="Espaço Reservado para Número de Slide 17"/>
          <p:cNvSpPr>
            <a:spLocks noGrp="1"/>
          </p:cNvSpPr>
          <p:nvPr>
            <p:ph type="sldNum" sz="quarter" idx="11"/>
          </p:nvPr>
        </p:nvSpPr>
        <p:spPr/>
        <p:txBody>
          <a:bodyPr rtlCol="0"/>
          <a:lstStyle/>
          <a:p>
            <a:fld id="{9038B5D8-AD2A-4F74-B4D6-B806671ED980}" type="slidenum">
              <a:rPr lang="pt-BR" smtClean="0"/>
              <a:pPr/>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C7CD7A9-261F-4E6A-8429-273932E8A24B}" type="datetimeFigureOut">
              <a:rPr lang="pt-BR" smtClean="0"/>
              <a:pPr/>
              <a:t>18/07/2022</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038B5D8-AD2A-4F74-B4D6-B806671ED98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 id="2147483805" r:id="rId17"/>
    <p:sldLayoutId id="2147483806" r:id="rId18"/>
    <p:sldLayoutId id="2147483807" r:id="rId19"/>
    <p:sldLayoutId id="2147483808" r:id="rId20"/>
    <p:sldLayoutId id="2147483809" r:id="rId21"/>
    <p:sldLayoutId id="2147483810" r:id="rId22"/>
    <p:sldLayoutId id="2147483811" r:id="rId23"/>
    <p:sldLayoutId id="2147483812" r:id="rId24"/>
    <p:sldLayoutId id="2147483813" r:id="rId25"/>
    <p:sldLayoutId id="2147483814" r:id="rId26"/>
    <p:sldLayoutId id="2147483815" r:id="rId27"/>
    <p:sldLayoutId id="2147483816" r:id="rId28"/>
    <p:sldLayoutId id="2147483817" r:id="rId29"/>
    <p:sldLayoutId id="2147483818" r:id="rId30"/>
    <p:sldLayoutId id="2147483819" r:id="rId31"/>
    <p:sldLayoutId id="2147483820" r:id="rId32"/>
    <p:sldLayoutId id="2147483821" r:id="rId33"/>
    <p:sldLayoutId id="2147483822" r:id="rId34"/>
    <p:sldLayoutId id="2147483823" r:id="rId35"/>
    <p:sldLayoutId id="2147483824" r:id="rId36"/>
    <p:sldLayoutId id="2147483825" r:id="rId37"/>
    <p:sldLayoutId id="2147483826" r:id="rId38"/>
    <p:sldLayoutId id="2147483827" r:id="rId39"/>
    <p:sldLayoutId id="2147483828" r:id="rId40"/>
    <p:sldLayoutId id="2147483829" r:id="rId41"/>
    <p:sldLayoutId id="2147483830" r:id="rId42"/>
    <p:sldLayoutId id="2147483831" r:id="rId43"/>
    <p:sldLayoutId id="2147483832" r:id="rId44"/>
    <p:sldLayoutId id="2147483833" r:id="rId45"/>
    <p:sldLayoutId id="2147483834" r:id="rId46"/>
    <p:sldLayoutId id="2147483835" r:id="rId47"/>
    <p:sldLayoutId id="2147483836" r:id="rId48"/>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planalto.gov.br/ccivil_03/constituicao/Constituicao.htm#art142" TargetMode="External"/><Relationship Id="rId2" Type="http://schemas.openxmlformats.org/officeDocument/2006/relationships/hyperlink" Target="http://www.planalto.gov.br/ccivil_03/constituicao/Constituicao.htm#art42"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planalto.gov.br/ccivil_03/constituicao/Constituicao.htm#art201iv."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planalto.gov.br/ccivil_03/_Ato2015-2018/2017/Lei/L13457.htm#art1" TargetMode="External"/><Relationship Id="rId2" Type="http://schemas.openxmlformats.org/officeDocument/2006/relationships/hyperlink" Target="http://www.planalto.gov.br/ccivil_03/_Ato2015-2018/2015/Lei/L13135.htm#art1" TargetMode="External"/><Relationship Id="rId1" Type="http://schemas.openxmlformats.org/officeDocument/2006/relationships/slideLayout" Target="../slideLayouts/slideLayout2.xml"/><Relationship Id="rId4" Type="http://schemas.openxmlformats.org/officeDocument/2006/relationships/hyperlink" Target="http://www.planalto.gov.br/ccivil_03/_Ato2019-2022/2022/Mpv/mpv1113.htm#art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planalto.gov.br/ccivil_03/_Ato2019-2022/2020/Decreto/D10410.htm#art1" TargetMode="Externa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planalto.gov.br/ccivil_03/_Ato2019-2022/2019/Lei/L13846.htm#art24" TargetMode="External"/><Relationship Id="rId2" Type="http://schemas.openxmlformats.org/officeDocument/2006/relationships/hyperlink" Target="http://www.planalto.gov.br/ccivil_03/leis/L6830.htm"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www.planalto.gov.br/ccivil_03/Constituicao/Emendas/Emc/emc114.htm#art1"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doi.org/10.1590/1413-81232020252.30002017" TargetMode="External"/><Relationship Id="rId2" Type="http://schemas.openxmlformats.org/officeDocument/2006/relationships/hyperlink" Target="http://www.planalto.gov.br/ccivil_03/_Ato2019-2022/2021/Lei/L14176.htm#art1"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planalto.gov.br/ccivil_03/_Ato2019-2022/2020/Lei/L13982.htm#art1"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www.planalto.gov.br/ccivil_03/LEIS/L8742.htm#art20b" TargetMode="External"/><Relationship Id="rId2" Type="http://schemas.openxmlformats.org/officeDocument/2006/relationships/hyperlink" Target="http://www.planalto.gov.br/ccivil_03/LEIS/L8742.htm#art20%C2%A711a"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8" Type="http://schemas.openxmlformats.org/officeDocument/2006/relationships/hyperlink" Target="http://www.planalto.gov.br/ccivil_03/LEIS/L8742.htm#art20b" TargetMode="External"/><Relationship Id="rId3" Type="http://schemas.openxmlformats.org/officeDocument/2006/relationships/hyperlink" Target="http://www.planalto.gov.br/ccivil_03/LEIS/L8742.htm#art20%C2%A76..." TargetMode="External"/><Relationship Id="rId7" Type="http://schemas.openxmlformats.org/officeDocument/2006/relationships/hyperlink" Target="http://www.planalto.gov.br/ccivil_03/LEIS/L8742.htm#art20%C2%A711a" TargetMode="External"/><Relationship Id="rId2" Type="http://schemas.openxmlformats.org/officeDocument/2006/relationships/hyperlink" Target="http://www.planalto.gov.br/ccivil_03/LEIS/L8742.htm#art20." TargetMode="External"/><Relationship Id="rId1" Type="http://schemas.openxmlformats.org/officeDocument/2006/relationships/slideLayout" Target="../slideLayouts/slideLayout2.xml"/><Relationship Id="rId6" Type="http://schemas.openxmlformats.org/officeDocument/2006/relationships/hyperlink" Target="http://www.planalto.gov.br/ccivil_03/_Ato2019-2022/2021/Lei/L14176.htm#art2" TargetMode="External"/><Relationship Id="rId5" Type="http://schemas.openxmlformats.org/officeDocument/2006/relationships/hyperlink" Target="http://www.planalto.gov.br/ccivil_03/_Ato2019-2022/2021/Lei/L14176.htm#art1" TargetMode="External"/><Relationship Id="rId4" Type="http://schemas.openxmlformats.org/officeDocument/2006/relationships/hyperlink" Target="http://www.planalto.gov.br/ccivil_03/LEIS/L8742.htm#art40b" TargetMode="External"/></Relationships>
</file>

<file path=ppt/slides/_rels/slide66.xml.rels><?xml version="1.0" encoding="UTF-8" standalone="yes"?>
<Relationships xmlns="http://schemas.openxmlformats.org/package/2006/relationships"><Relationship Id="rId2" Type="http://schemas.openxmlformats.org/officeDocument/2006/relationships/hyperlink" Target="http://www.planalto.gov.br/ccivil_03/_Ato2015-2018/2015/Lei/L13135.htm#art1"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planalto.gov.br/ccivil_03/_Ato2019-2022/2020/Decreto/D10410.htm#art1" TargetMode="Externa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292608"/>
            <a:ext cx="8092440" cy="6278642"/>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Distinção entre categorias de segurados. Alterações relevantes do Decreto 10.410/2020:</a:t>
            </a:r>
            <a:endParaRPr lang="en-US" b="1" u="sng" dirty="0"/>
          </a:p>
          <a:p>
            <a:r>
              <a:rPr lang="en-US" u="sng" dirty="0" err="1">
                <a:solidFill>
                  <a:srgbClr val="C00000"/>
                </a:solidFill>
              </a:rPr>
              <a:t>Segurado</a:t>
            </a:r>
            <a:r>
              <a:rPr lang="en-US" u="sng" dirty="0">
                <a:solidFill>
                  <a:srgbClr val="C00000"/>
                </a:solidFill>
              </a:rPr>
              <a:t> </a:t>
            </a:r>
            <a:r>
              <a:rPr lang="en-US" u="sng" dirty="0" err="1">
                <a:solidFill>
                  <a:srgbClr val="C00000"/>
                </a:solidFill>
              </a:rPr>
              <a:t>empregado</a:t>
            </a:r>
            <a:r>
              <a:rPr lang="en-US" u="sng" dirty="0">
                <a:solidFill>
                  <a:srgbClr val="C00000"/>
                </a:solidFill>
              </a:rPr>
              <a:t>:</a:t>
            </a:r>
          </a:p>
          <a:p>
            <a:pPr marL="285750" indent="-285750">
              <a:buFont typeface="Arial" panose="020B0604020202020204" pitchFamily="34" charset="0"/>
              <a:buChar char="•"/>
            </a:pPr>
            <a:r>
              <a:rPr lang="pt-BR" dirty="0">
                <a:solidFill>
                  <a:srgbClr val="C00000"/>
                </a:solidFill>
              </a:rPr>
              <a:t>Contratos temporários: de 90 para 180 dias (Lei 13.429/2017), prorrogáveis por 90 dias;</a:t>
            </a:r>
          </a:p>
          <a:p>
            <a:pPr marL="285750" indent="-285750">
              <a:buFont typeface="Arial" panose="020B0604020202020204" pitchFamily="34" charset="0"/>
              <a:buChar char="•"/>
            </a:pPr>
            <a:r>
              <a:rPr lang="pt-BR" dirty="0">
                <a:solidFill>
                  <a:srgbClr val="C00000"/>
                </a:solidFill>
              </a:rPr>
              <a:t>Inclusão dos trabalhadores em contratos intermitentes (art. 443, §3º, da CLT);</a:t>
            </a:r>
          </a:p>
          <a:p>
            <a:r>
              <a:rPr lang="pt-BR" u="sng" dirty="0">
                <a:solidFill>
                  <a:srgbClr val="C00000"/>
                </a:solidFill>
              </a:rPr>
              <a:t>Aprimoramento do conceito de empregado doméstico:</a:t>
            </a:r>
            <a:r>
              <a:rPr lang="pt-BR" dirty="0">
                <a:solidFill>
                  <a:srgbClr val="C00000"/>
                </a:solidFill>
              </a:rPr>
              <a:t> prestação de serviços de forma contínua, subordinada, onerosa e pessoal a pessoa ou família, no âmbito residencial desta, em atividade sem fins lucrativos, </a:t>
            </a:r>
            <a:r>
              <a:rPr lang="pt-BR" u="sng" dirty="0">
                <a:solidFill>
                  <a:srgbClr val="C00000"/>
                </a:solidFill>
              </a:rPr>
              <a:t>por mais de dois dias por semana;</a:t>
            </a:r>
          </a:p>
          <a:p>
            <a:r>
              <a:rPr lang="pt-BR" u="sng" dirty="0">
                <a:solidFill>
                  <a:srgbClr val="C00000"/>
                </a:solidFill>
              </a:rPr>
              <a:t>Novos exemplos de contribuintes individuais:</a:t>
            </a:r>
            <a:r>
              <a:rPr lang="pt-BR" dirty="0">
                <a:solidFill>
                  <a:srgbClr val="C00000"/>
                </a:solidFill>
              </a:rPr>
              <a:t> motorista, </a:t>
            </a:r>
            <a:r>
              <a:rPr lang="pt-BR" dirty="0" err="1">
                <a:solidFill>
                  <a:srgbClr val="C00000"/>
                </a:solidFill>
              </a:rPr>
              <a:t>uberista</a:t>
            </a:r>
            <a:r>
              <a:rPr lang="pt-BR" dirty="0">
                <a:solidFill>
                  <a:srgbClr val="C00000"/>
                </a:solidFill>
              </a:rPr>
              <a:t>, tratorista; diaristas; interventores, liquidantes e administradores de instituições financeiras; transportador autônomo de cargas; repentistas e cordelistas; artesãos.</a:t>
            </a:r>
          </a:p>
          <a:p>
            <a:r>
              <a:rPr lang="pt-BR" u="sng" dirty="0">
                <a:solidFill>
                  <a:srgbClr val="C00000"/>
                </a:solidFill>
              </a:rPr>
              <a:t>Segurado facultativo:</a:t>
            </a:r>
          </a:p>
          <a:p>
            <a:pPr marL="285750" indent="-285750">
              <a:buFont typeface="Arial" panose="020B0604020202020204" pitchFamily="34" charset="0"/>
              <a:buChar char="•"/>
            </a:pPr>
            <a:r>
              <a:rPr lang="pt-BR" dirty="0">
                <a:solidFill>
                  <a:srgbClr val="C00000"/>
                </a:solidFill>
              </a:rPr>
              <a:t>Em vez de dona-de-casa, pessoa “que se dedique exclusivamente ao trabalho doméstico no âmbito de sua residência”;</a:t>
            </a:r>
          </a:p>
          <a:p>
            <a:pPr marL="285750" indent="-285750">
              <a:buFont typeface="Arial" panose="020B0604020202020204" pitchFamily="34" charset="0"/>
              <a:buChar char="•"/>
            </a:pPr>
            <a:r>
              <a:rPr lang="pt-BR" dirty="0">
                <a:solidFill>
                  <a:srgbClr val="C00000"/>
                </a:solidFill>
              </a:rPr>
              <a:t>A contribuição como facultativo deverá ser contabilizada, em períodos de afastamento ou inatividade, desde que não haja remuneração ou outra atividade em outro regime.</a:t>
            </a:r>
          </a:p>
          <a:p>
            <a:r>
              <a:rPr lang="pt-BR" sz="2400" b="1" dirty="0">
                <a:solidFill>
                  <a:srgbClr val="C00000"/>
                </a:solidFill>
              </a:rPr>
              <a:t>CONSULTA DE MEI: https://mei.receita.economia.gov.br/certificado/login</a:t>
            </a:r>
          </a:p>
        </p:txBody>
      </p:sp>
    </p:spTree>
    <p:extLst>
      <p:ext uri="{BB962C8B-B14F-4D97-AF65-F5344CB8AC3E}">
        <p14:creationId xmlns:p14="http://schemas.microsoft.com/office/powerpoint/2010/main" val="364648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760" y="466344"/>
            <a:ext cx="8138160" cy="3570208"/>
          </a:xfrm>
          <a:prstGeom prst="rect">
            <a:avLst/>
          </a:prstGeom>
        </p:spPr>
        <p:txBody>
          <a:bodyPr wrap="square">
            <a:spAutoFit/>
          </a:bodyPr>
          <a:lstStyle/>
          <a:p>
            <a:r>
              <a:rPr lang="pt-BR" sz="2800" b="1" dirty="0">
                <a:solidFill>
                  <a:schemeClr val="accent1">
                    <a:lumMod val="75000"/>
                  </a:schemeClr>
                </a:solidFill>
                <a:ea typeface="Times New Roman" panose="02020603050405020304" pitchFamily="18" charset="0"/>
                <a:cs typeface="Times New Roman" panose="02020603050405020304" pitchFamily="18" charset="0"/>
              </a:rPr>
              <a:t>A IN 128/2022 DO INSS E O DECRETO 10410/2020:</a:t>
            </a:r>
          </a:p>
          <a:p>
            <a:endParaRPr lang="pt-BR" b="1" i="1" dirty="0">
              <a:solidFill>
                <a:schemeClr val="accent1">
                  <a:lumMod val="75000"/>
                </a:schemeClr>
              </a:solidFill>
              <a:cs typeface="Times New Roman" panose="02020603050405020304" pitchFamily="18" charset="0"/>
            </a:endParaRPr>
          </a:p>
          <a:p>
            <a:pPr marL="285750" indent="-285750">
              <a:buFontTx/>
              <a:buChar char="-"/>
            </a:pPr>
            <a:r>
              <a:rPr lang="pt-BR" b="1" dirty="0">
                <a:solidFill>
                  <a:schemeClr val="accent1">
                    <a:lumMod val="75000"/>
                  </a:schemeClr>
                </a:solidFill>
                <a:cs typeface="Times New Roman" panose="02020603050405020304" pitchFamily="18" charset="0"/>
              </a:rPr>
              <a:t>A autorização para ajustes automáticos, art. 124, § 4º</a:t>
            </a:r>
          </a:p>
          <a:p>
            <a:endParaRPr lang="pt-BR" b="1" dirty="0">
              <a:solidFill>
                <a:schemeClr val="accent1">
                  <a:lumMod val="75000"/>
                </a:schemeClr>
              </a:solidFill>
              <a:cs typeface="Times New Roman" panose="02020603050405020304" pitchFamily="18" charset="0"/>
            </a:endParaRPr>
          </a:p>
          <a:p>
            <a:r>
              <a:rPr lang="pt-BR" b="1" dirty="0">
                <a:solidFill>
                  <a:schemeClr val="accent1">
                    <a:lumMod val="75000"/>
                  </a:schemeClr>
                </a:solidFill>
                <a:cs typeface="Times New Roman" panose="02020603050405020304" pitchFamily="18" charset="0"/>
              </a:rPr>
              <a:t>- O art. 124, §14.: </a:t>
            </a:r>
            <a:r>
              <a:rPr lang="pt-BR" b="1" i="1" dirty="0">
                <a:solidFill>
                  <a:schemeClr val="accent1">
                    <a:lumMod val="75000"/>
                  </a:schemeClr>
                </a:solidFill>
                <a:cs typeface="Times New Roman" panose="02020603050405020304" pitchFamily="18" charset="0"/>
              </a:rPr>
              <a:t>“</a:t>
            </a:r>
            <a:r>
              <a:rPr lang="pt-BR" b="1" i="1" u="sng" dirty="0">
                <a:solidFill>
                  <a:schemeClr val="accent1">
                    <a:lumMod val="75000"/>
                  </a:schemeClr>
                </a:solidFill>
              </a:rPr>
              <a:t>Os ajustes a que se referem os incisos I, II e III do caput não se aplicam ao segurado facultativo, segurado especial e contribuinte individual de que trata o inciso I do caput e o inciso I do § 1º, ambos do art. 199-A do RPS.”</a:t>
            </a:r>
            <a:endParaRPr lang="pt-BR" i="1" dirty="0">
              <a:solidFill>
                <a:schemeClr val="accent1">
                  <a:lumMod val="75000"/>
                </a:schemeClr>
              </a:solidFill>
            </a:endParaRPr>
          </a:p>
          <a:p>
            <a:endParaRPr lang="pt-BR" b="1" i="1" dirty="0">
              <a:solidFill>
                <a:schemeClr val="accent1">
                  <a:lumMod val="75000"/>
                </a:schemeClr>
              </a:solidFill>
              <a:cs typeface="Times New Roman" panose="02020603050405020304" pitchFamily="18" charset="0"/>
            </a:endParaRPr>
          </a:p>
          <a:p>
            <a:r>
              <a:rPr lang="pt-BR" b="1" i="1" dirty="0">
                <a:solidFill>
                  <a:schemeClr val="accent1">
                    <a:lumMod val="75000"/>
                  </a:schemeClr>
                </a:solidFill>
                <a:cs typeface="Times New Roman" panose="02020603050405020304" pitchFamily="18" charset="0"/>
              </a:rPr>
              <a:t>- </a:t>
            </a:r>
            <a:r>
              <a:rPr lang="pt-BR" b="1" dirty="0">
                <a:solidFill>
                  <a:schemeClr val="accent1">
                    <a:lumMod val="75000"/>
                  </a:schemeClr>
                </a:solidFill>
                <a:cs typeface="Times New Roman" panose="02020603050405020304" pitchFamily="18" charset="0"/>
              </a:rPr>
              <a:t>A garantia da complementação quando, mesmo com o agrupamento ou utilização de excedente, a contribuição favorecida continuar inferior: </a:t>
            </a:r>
            <a:r>
              <a:rPr lang="pt-BR" b="1" i="1" dirty="0">
                <a:solidFill>
                  <a:schemeClr val="accent1">
                    <a:lumMod val="75000"/>
                  </a:schemeClr>
                </a:solidFill>
                <a:cs typeface="Times New Roman" panose="02020603050405020304" pitchFamily="18" charset="0"/>
              </a:rPr>
              <a:t>art. 130, §§1º e 2º</a:t>
            </a:r>
          </a:p>
          <a:p>
            <a:endParaRPr lang="pt-BR" b="1" i="1" dirty="0">
              <a:solidFill>
                <a:schemeClr val="accent1">
                  <a:lumMod val="75000"/>
                </a:schemeClr>
              </a:solidFill>
              <a:cs typeface="Times New Roman" panose="02020603050405020304" pitchFamily="18" charset="0"/>
            </a:endParaRPr>
          </a:p>
          <a:p>
            <a:endParaRPr lang="pt-BR" i="1" dirty="0">
              <a:solidFill>
                <a:schemeClr val="accent1">
                  <a:lumMod val="75000"/>
                </a:schemeClr>
              </a:solidFill>
            </a:endParaRPr>
          </a:p>
        </p:txBody>
      </p:sp>
    </p:spTree>
    <p:extLst>
      <p:ext uri="{BB962C8B-B14F-4D97-AF65-F5344CB8AC3E}">
        <p14:creationId xmlns:p14="http://schemas.microsoft.com/office/powerpoint/2010/main" val="3795703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66344" y="228600"/>
            <a:ext cx="8092440" cy="5693866"/>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O descarte de contribuições:</a:t>
            </a:r>
          </a:p>
          <a:p>
            <a:pPr algn="just"/>
            <a:endParaRPr lang="pt-BR" sz="2000" dirty="0">
              <a:solidFill>
                <a:schemeClr val="accent1">
                  <a:lumMod val="75000"/>
                </a:schemeClr>
              </a:solidFill>
              <a:ea typeface="Times New Roman" panose="02020603050405020304" pitchFamily="18" charset="0"/>
              <a:cs typeface="Times New Roman" panose="02020603050405020304" pitchFamily="18" charset="0"/>
            </a:endParaRPr>
          </a:p>
          <a:p>
            <a:pPr marL="342900" indent="-342900" algn="just">
              <a:buFontTx/>
              <a:buChar char="-"/>
            </a:pPr>
            <a:r>
              <a:rPr lang="pt-BR" sz="2000" dirty="0">
                <a:solidFill>
                  <a:schemeClr val="accent1">
                    <a:lumMod val="75000"/>
                  </a:schemeClr>
                </a:solidFill>
                <a:cs typeface="Times New Roman" panose="02020603050405020304" pitchFamily="18" charset="0"/>
              </a:rPr>
              <a:t>Art. 26, </a:t>
            </a:r>
            <a:r>
              <a:rPr lang="pt-BR" sz="2000" dirty="0">
                <a:solidFill>
                  <a:schemeClr val="accent1">
                    <a:lumMod val="75000"/>
                  </a:schemeClr>
                </a:solidFill>
              </a:rPr>
              <a:t>§ 6º, EC 103/2019: </a:t>
            </a:r>
          </a:p>
          <a:p>
            <a:pPr algn="just"/>
            <a:r>
              <a:rPr lang="pt-BR" sz="2000" i="1" dirty="0">
                <a:solidFill>
                  <a:schemeClr val="accent1">
                    <a:lumMod val="75000"/>
                  </a:schemeClr>
                </a:solidFill>
              </a:rPr>
              <a:t>“Poderão ser excluídas da média as contribuições que resultem em redução do valor do benefício, desde que mantido o tempo mínimo de contribuição exigido, vedada a utilização do tempo excluído para qualquer finalidade, inclusive para o acréscimo a que se referem os §§ 2º e 5º, para a averbação em outro regime previdenciário ou para a obtenção dos proventos de inatividade das atividades de que tratam os</a:t>
            </a:r>
            <a:r>
              <a:rPr lang="pt-BR" sz="2000" i="1" dirty="0">
                <a:solidFill>
                  <a:schemeClr val="accent1">
                    <a:lumMod val="75000"/>
                  </a:schemeClr>
                </a:solidFill>
                <a:hlinkClick r:id="rId2"/>
              </a:rPr>
              <a:t> </a:t>
            </a:r>
            <a:r>
              <a:rPr lang="pt-BR" sz="2000" i="1" dirty="0" err="1">
                <a:solidFill>
                  <a:schemeClr val="accent1">
                    <a:lumMod val="75000"/>
                  </a:schemeClr>
                </a:solidFill>
                <a:hlinkClick r:id="rId2"/>
              </a:rPr>
              <a:t>arts</a:t>
            </a:r>
            <a:r>
              <a:rPr lang="pt-BR" sz="2000" i="1" dirty="0">
                <a:solidFill>
                  <a:schemeClr val="accent1">
                    <a:lumMod val="75000"/>
                  </a:schemeClr>
                </a:solidFill>
                <a:hlinkClick r:id="rId2"/>
              </a:rPr>
              <a:t>. 42</a:t>
            </a:r>
            <a:r>
              <a:rPr lang="pt-BR" sz="2000" i="1" dirty="0">
                <a:solidFill>
                  <a:schemeClr val="accent1">
                    <a:lumMod val="75000"/>
                  </a:schemeClr>
                </a:solidFill>
              </a:rPr>
              <a:t> e </a:t>
            </a:r>
            <a:r>
              <a:rPr lang="pt-BR" sz="2000" i="1" dirty="0">
                <a:solidFill>
                  <a:schemeClr val="accent1">
                    <a:lumMod val="75000"/>
                  </a:schemeClr>
                </a:solidFill>
                <a:hlinkClick r:id="rId3"/>
              </a:rPr>
              <a:t>142 da Constituição Federal</a:t>
            </a:r>
            <a:r>
              <a:rPr lang="pt-BR" sz="2000" i="1" dirty="0">
                <a:solidFill>
                  <a:schemeClr val="accent1">
                    <a:lumMod val="75000"/>
                  </a:schemeClr>
                </a:solidFill>
              </a:rPr>
              <a:t>.”</a:t>
            </a:r>
            <a:r>
              <a:rPr lang="pt-BR" sz="2000" i="1" dirty="0">
                <a:solidFill>
                  <a:schemeClr val="accent1">
                    <a:lumMod val="75000"/>
                  </a:schemeClr>
                </a:solidFill>
                <a:cs typeface="Times New Roman" panose="02020603050405020304" pitchFamily="18" charset="0"/>
              </a:rPr>
              <a:t> </a:t>
            </a:r>
          </a:p>
          <a:p>
            <a:pPr algn="just"/>
            <a:endParaRPr lang="pt-BR" sz="2000" i="1" dirty="0">
              <a:solidFill>
                <a:schemeClr val="accent1">
                  <a:lumMod val="75000"/>
                </a:schemeClr>
              </a:solidFill>
              <a:cs typeface="Times New Roman" panose="02020603050405020304" pitchFamily="18" charset="0"/>
            </a:endParaRPr>
          </a:p>
          <a:p>
            <a:pPr algn="just"/>
            <a:r>
              <a:rPr lang="pt-BR" sz="2000" i="1" dirty="0">
                <a:solidFill>
                  <a:schemeClr val="accent1">
                    <a:lumMod val="75000"/>
                  </a:schemeClr>
                </a:solidFill>
                <a:cs typeface="Times New Roman" panose="02020603050405020304" pitchFamily="18" charset="0"/>
              </a:rPr>
              <a:t>-</a:t>
            </a:r>
            <a:r>
              <a:rPr lang="pt-BR" sz="2000" dirty="0">
                <a:solidFill>
                  <a:schemeClr val="accent1">
                    <a:lumMod val="75000"/>
                  </a:schemeClr>
                </a:solidFill>
              </a:rPr>
              <a:t> É vedada a utilização das contribuições excluídas para qualquer finalidade, inclusive para: acréscimo do percentual da </a:t>
            </a:r>
            <a:r>
              <a:rPr lang="pt-BR" sz="2000">
                <a:solidFill>
                  <a:schemeClr val="accent1">
                    <a:lumMod val="75000"/>
                  </a:schemeClr>
                </a:solidFill>
              </a:rPr>
              <a:t>renda mensal,</a:t>
            </a:r>
            <a:r>
              <a:rPr lang="pt-BR" sz="2000" dirty="0">
                <a:solidFill>
                  <a:schemeClr val="accent1">
                    <a:lumMod val="75000"/>
                  </a:schemeClr>
                </a:solidFill>
              </a:rPr>
              <a:t> somatório de pontos de aposentadorias por tempo de contribuição </a:t>
            </a:r>
            <a:r>
              <a:rPr lang="pt-BR" sz="2000">
                <a:solidFill>
                  <a:schemeClr val="accent1">
                    <a:lumMod val="75000"/>
                  </a:schemeClr>
                </a:solidFill>
              </a:rPr>
              <a:t>e especial e </a:t>
            </a:r>
            <a:r>
              <a:rPr lang="pt-BR" sz="2000" dirty="0">
                <a:solidFill>
                  <a:schemeClr val="accent1">
                    <a:lumMod val="75000"/>
                  </a:schemeClr>
                </a:solidFill>
              </a:rPr>
              <a:t>cumprimento de pedágio exigido para as aposentadorias por tempo </a:t>
            </a:r>
            <a:r>
              <a:rPr lang="pt-BR" sz="2000">
                <a:solidFill>
                  <a:schemeClr val="accent1">
                    <a:lumMod val="75000"/>
                  </a:schemeClr>
                </a:solidFill>
              </a:rPr>
              <a:t>de contribuição.</a:t>
            </a:r>
            <a:r>
              <a:rPr lang="pt-BR" sz="2000" dirty="0">
                <a:solidFill>
                  <a:schemeClr val="accent1">
                    <a:lumMod val="75000"/>
                  </a:schemeClr>
                </a:solidFill>
              </a:rPr>
              <a:t>  </a:t>
            </a:r>
            <a:endParaRPr lang="pt-BR" sz="2000" i="1" dirty="0">
              <a:solidFill>
                <a:schemeClr val="accent1">
                  <a:lumMod val="75000"/>
                </a:schemeClr>
              </a:solidFill>
              <a:cs typeface="Times New Roman" panose="02020603050405020304" pitchFamily="18" charset="0"/>
            </a:endParaRPr>
          </a:p>
          <a:p>
            <a:pPr algn="just"/>
            <a:endParaRPr lang="pt-BR" sz="2000" i="1" dirty="0">
              <a:solidFill>
                <a:schemeClr val="accent1">
                  <a:lumMod val="75000"/>
                </a:schemeClr>
              </a:solidFill>
            </a:endParaRPr>
          </a:p>
          <a:p>
            <a:pPr algn="just"/>
            <a:r>
              <a:rPr lang="pt-BR" sz="2000" i="1" dirty="0">
                <a:solidFill>
                  <a:schemeClr val="accent1">
                    <a:lumMod val="75000"/>
                  </a:schemeClr>
                </a:solidFill>
              </a:rPr>
              <a:t>- </a:t>
            </a:r>
            <a:r>
              <a:rPr lang="pt-BR" sz="2000" dirty="0">
                <a:solidFill>
                  <a:schemeClr val="accent1">
                    <a:lumMod val="75000"/>
                  </a:schemeClr>
                </a:solidFill>
              </a:rPr>
              <a:t>A revisão da única contribuição...</a:t>
            </a:r>
            <a:endParaRPr lang="pt-BR" sz="2000" i="1" dirty="0">
              <a:solidFill>
                <a:schemeClr val="accent1">
                  <a:lumMod val="75000"/>
                </a:schemeClr>
              </a:solidFill>
            </a:endParaRPr>
          </a:p>
        </p:txBody>
      </p:sp>
    </p:spTree>
    <p:extLst>
      <p:ext uri="{BB962C8B-B14F-4D97-AF65-F5344CB8AC3E}">
        <p14:creationId xmlns:p14="http://schemas.microsoft.com/office/powerpoint/2010/main" val="2194237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2954655"/>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O descarte de contribuições:</a:t>
            </a:r>
          </a:p>
          <a:p>
            <a:endParaRPr lang="pt-BR" i="1" dirty="0">
              <a:solidFill>
                <a:schemeClr val="accent1">
                  <a:lumMod val="75000"/>
                </a:schemeClr>
              </a:solidFill>
            </a:endParaRPr>
          </a:p>
          <a:p>
            <a:pPr marL="285750" indent="-285750">
              <a:buFontTx/>
              <a:buChar char="-"/>
            </a:pPr>
            <a:r>
              <a:rPr lang="pt-BR" dirty="0">
                <a:solidFill>
                  <a:schemeClr val="accent1">
                    <a:lumMod val="75000"/>
                  </a:schemeClr>
                </a:solidFill>
              </a:rPr>
              <a:t>A revisão da única contribuição e o divisor mínimo:</a:t>
            </a:r>
          </a:p>
          <a:p>
            <a:pPr marL="285750" indent="-285750">
              <a:buFontTx/>
              <a:buChar char="-"/>
            </a:pPr>
            <a:endParaRPr lang="pt-BR" dirty="0">
              <a:solidFill>
                <a:schemeClr val="accent1">
                  <a:lumMod val="75000"/>
                </a:schemeClr>
              </a:solidFill>
            </a:endParaRPr>
          </a:p>
          <a:p>
            <a:r>
              <a:rPr lang="pt-BR" dirty="0">
                <a:solidFill>
                  <a:schemeClr val="accent1">
                    <a:lumMod val="75000"/>
                  </a:schemeClr>
                </a:solidFill>
              </a:rPr>
              <a:t>Lei 14.331/2022 e Art. 135-A da Lei 8.213/91:</a:t>
            </a:r>
          </a:p>
          <a:p>
            <a:endParaRPr lang="pt-BR" dirty="0">
              <a:solidFill>
                <a:schemeClr val="accent1">
                  <a:lumMod val="75000"/>
                </a:schemeClr>
              </a:solidFill>
            </a:endParaRPr>
          </a:p>
          <a:p>
            <a:r>
              <a:rPr lang="pt-BR" i="1" dirty="0">
                <a:solidFill>
                  <a:schemeClr val="accent1">
                    <a:lumMod val="75000"/>
                  </a:schemeClr>
                </a:solidFill>
              </a:rPr>
              <a:t>“</a:t>
            </a:r>
            <a:r>
              <a:rPr lang="pt-BR" i="1" u="sng" dirty="0">
                <a:solidFill>
                  <a:schemeClr val="accent1">
                    <a:lumMod val="75000"/>
                  </a:schemeClr>
                </a:solidFill>
              </a:rPr>
              <a:t>Para o segurado filiado à Previdência Social até julho de 1994</a:t>
            </a:r>
            <a:r>
              <a:rPr lang="pt-BR" i="1" dirty="0">
                <a:solidFill>
                  <a:schemeClr val="accent1">
                    <a:lumMod val="75000"/>
                  </a:schemeClr>
                </a:solidFill>
              </a:rPr>
              <a:t>, no cálculo do salário de benefício das aposentadorias, exceto a aposentadoria por incapacidade permanente, o divisor considerado no cálculo da média dos salários de contribuição não poderá ser inferior a 108 (cento e oito) meses.”</a:t>
            </a:r>
          </a:p>
        </p:txBody>
      </p:sp>
    </p:spTree>
    <p:extLst>
      <p:ext uri="{BB962C8B-B14F-4D97-AF65-F5344CB8AC3E}">
        <p14:creationId xmlns:p14="http://schemas.microsoft.com/office/powerpoint/2010/main" val="4270012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0040" y="411480"/>
            <a:ext cx="8092440" cy="6032421"/>
          </a:xfrm>
          <a:prstGeom prst="rect">
            <a:avLst/>
          </a:prstGeom>
        </p:spPr>
        <p:txBody>
          <a:bodyPr wrap="square">
            <a:spAutoFit/>
          </a:bodyPr>
          <a:lstStyle/>
          <a:p>
            <a:pPr lvl="0"/>
            <a:r>
              <a:rPr lang="pt-BR" sz="2400" b="1" dirty="0">
                <a:solidFill>
                  <a:srgbClr val="C00000"/>
                </a:solidFill>
              </a:rPr>
              <a:t>O AUXÍLIO-RECLUSÃO E AS MODIFICAÇÕES DA LEI 13.846/2019 E DA EC 103/2019.</a:t>
            </a:r>
          </a:p>
          <a:p>
            <a:endParaRPr lang="pt-BR" dirty="0"/>
          </a:p>
          <a:p>
            <a:r>
              <a:rPr lang="pt-BR" sz="1600" b="1" dirty="0">
                <a:solidFill>
                  <a:srgbClr val="C00000"/>
                </a:solidFill>
              </a:rPr>
              <a:t>Lei 8.213/91: Art. 80.</a:t>
            </a:r>
            <a:r>
              <a:rPr lang="pt-BR" sz="1600" dirty="0">
                <a:solidFill>
                  <a:srgbClr val="C00000"/>
                </a:solidFill>
              </a:rPr>
              <a:t> O auxílio-reclusão, cumprida a carência prevista no inciso IV do </a:t>
            </a:r>
            <a:r>
              <a:rPr lang="pt-BR" sz="1600" b="1" dirty="0">
                <a:solidFill>
                  <a:srgbClr val="C00000"/>
                </a:solidFill>
              </a:rPr>
              <a:t>caput</a:t>
            </a:r>
            <a:r>
              <a:rPr lang="pt-BR" sz="1600" dirty="0">
                <a:solidFill>
                  <a:srgbClr val="C00000"/>
                </a:solidFill>
              </a:rPr>
              <a:t> do art. 25 desta Lei, será devido, nas condições da pensão por morte, aos dependentes do segurado de baixa renda recolhido à prisão em regime fechado que não receber remuneração da empresa nem estiver em gozo de auxílio-doença, de pensão por morte, de salário-maternidade, de aposentadoria ou de abono de permanência em serviço.   </a:t>
            </a:r>
          </a:p>
          <a:p>
            <a:r>
              <a:rPr lang="pt-BR" sz="1600" dirty="0">
                <a:solidFill>
                  <a:srgbClr val="C00000"/>
                </a:solidFill>
              </a:rPr>
              <a:t>§ 1º O requerimento do auxílio-reclusão será instruído com certidão judicial que ateste o recolhimento efetivo à prisão, e será obrigatória a apresentação de prova de permanência na condição de presidiário para a manutenção do benefício.   [...]</a:t>
            </a:r>
          </a:p>
          <a:p>
            <a:r>
              <a:rPr lang="pt-BR" sz="1600" dirty="0">
                <a:solidFill>
                  <a:srgbClr val="C00000"/>
                </a:solidFill>
              </a:rPr>
              <a:t>§ 4º A aferição da renda mensal bruta para enquadramento do segurado como de baixa renda ocorrerá pela média dos salários de contribuição apurados no período de 12 (doze) meses anteriores ao mês do recolhimento à prisão.</a:t>
            </a:r>
          </a:p>
          <a:p>
            <a:r>
              <a:rPr lang="pt-BR" sz="1600" i="1" dirty="0">
                <a:solidFill>
                  <a:srgbClr val="C00000"/>
                </a:solidFill>
              </a:rPr>
              <a:t>[...]</a:t>
            </a:r>
          </a:p>
          <a:p>
            <a:r>
              <a:rPr lang="pt-BR" sz="1600" b="1" dirty="0">
                <a:solidFill>
                  <a:srgbClr val="C00000"/>
                </a:solidFill>
              </a:rPr>
              <a:t>EC 103/2019: Art. 27</a:t>
            </a:r>
            <a:r>
              <a:rPr lang="pt-BR" sz="1600" dirty="0">
                <a:solidFill>
                  <a:srgbClr val="C00000"/>
                </a:solidFill>
              </a:rPr>
              <a:t>. Até que lei discipline o acesso ao salário-família e ao auxílio-reclusão de que trata o </a:t>
            </a:r>
            <a:r>
              <a:rPr lang="pt-BR" sz="1600" dirty="0">
                <a:solidFill>
                  <a:srgbClr val="C00000"/>
                </a:solidFill>
                <a:hlinkClick r:id="rId2"/>
              </a:rPr>
              <a:t>inciso IV do art. 201 da Constituição Federal</a:t>
            </a:r>
            <a:r>
              <a:rPr lang="pt-BR" sz="1600" dirty="0">
                <a:solidFill>
                  <a:srgbClr val="C00000"/>
                </a:solidFill>
              </a:rPr>
              <a:t>, esses benefícios serão concedidos apenas àqueles que tenham renda bruta mensal igual ou inferior a R$ 1.364,43 (mil, trezentos e sessenta e quatro reais e quarenta e três centavos), que serão corrigidos pelos mesmos índices aplicados aos benefícios do Regime Geral de Previdência Social.</a:t>
            </a:r>
          </a:p>
          <a:p>
            <a:r>
              <a:rPr lang="pt-BR" sz="1600" dirty="0">
                <a:solidFill>
                  <a:srgbClr val="C00000"/>
                </a:solidFill>
              </a:rPr>
              <a:t>§ 1º Até que lei discipline o valor do auxílio-reclusão, de que trata o </a:t>
            </a:r>
            <a:r>
              <a:rPr lang="pt-BR" sz="1600" dirty="0">
                <a:solidFill>
                  <a:srgbClr val="C00000"/>
                </a:solidFill>
                <a:hlinkClick r:id="rId2"/>
              </a:rPr>
              <a:t>inciso IV do art. 201 da Constituição Federal</a:t>
            </a:r>
            <a:r>
              <a:rPr lang="pt-BR" sz="1600" dirty="0">
                <a:solidFill>
                  <a:srgbClr val="C00000"/>
                </a:solidFill>
              </a:rPr>
              <a:t>, seu cálculo será realizado na forma daquele aplicável à pensão por morte, não podendo exceder o valor de 1 (um) salário-mínimo.</a:t>
            </a:r>
            <a:endParaRPr lang="en-US" sz="1600" b="1" u="sng" dirty="0">
              <a:solidFill>
                <a:srgbClr val="C00000"/>
              </a:solidFill>
            </a:endParaRPr>
          </a:p>
        </p:txBody>
      </p:sp>
    </p:spTree>
    <p:extLst>
      <p:ext uri="{BB962C8B-B14F-4D97-AF65-F5344CB8AC3E}">
        <p14:creationId xmlns:p14="http://schemas.microsoft.com/office/powerpoint/2010/main" val="1130077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74320" y="228600"/>
            <a:ext cx="8092440" cy="6370975"/>
          </a:xfrm>
          <a:prstGeom prst="rect">
            <a:avLst/>
          </a:prstGeom>
        </p:spPr>
        <p:txBody>
          <a:bodyPr wrap="square">
            <a:spAutoFit/>
          </a:bodyPr>
          <a:lstStyle/>
          <a:p>
            <a:r>
              <a:rPr lang="en-US" sz="2400" b="1" u="sng" dirty="0">
                <a:solidFill>
                  <a:schemeClr val="accent1">
                    <a:lumMod val="75000"/>
                  </a:schemeClr>
                </a:solidFill>
              </a:rPr>
              <a:t>(PARÊNTESIS): CAUTELAS PROCESSUAIS PÓS PANDEMIA NO DIREITO PREVIDENCIÁRIO</a:t>
            </a:r>
          </a:p>
          <a:p>
            <a:endParaRPr lang="en-US" sz="2400" b="1" u="sng" dirty="0">
              <a:solidFill>
                <a:schemeClr val="accent1">
                  <a:lumMod val="75000"/>
                </a:schemeClr>
              </a:solidFill>
            </a:endParaRPr>
          </a:p>
          <a:p>
            <a:pPr>
              <a:buFontTx/>
              <a:buChar char="-"/>
            </a:pPr>
            <a:r>
              <a:rPr lang="pt-BR" sz="2400" dirty="0">
                <a:solidFill>
                  <a:srgbClr val="C00000"/>
                </a:solidFill>
              </a:rPr>
              <a:t> A </a:t>
            </a:r>
            <a:r>
              <a:rPr lang="pt-BR" sz="2400" dirty="0" err="1">
                <a:solidFill>
                  <a:srgbClr val="C00000"/>
                </a:solidFill>
              </a:rPr>
              <a:t>autodeclaração</a:t>
            </a:r>
            <a:r>
              <a:rPr lang="pt-BR" sz="2400" dirty="0">
                <a:solidFill>
                  <a:srgbClr val="C00000"/>
                </a:solidFill>
              </a:rPr>
              <a:t>, em substituição a provas por mandado de justiça ou perícias sociais. O uso do </a:t>
            </a:r>
            <a:r>
              <a:rPr lang="pt-BR" sz="2400" dirty="0" err="1">
                <a:solidFill>
                  <a:srgbClr val="C00000"/>
                </a:solidFill>
              </a:rPr>
              <a:t>CadÚnico</a:t>
            </a:r>
            <a:r>
              <a:rPr lang="pt-BR" sz="2400" dirty="0">
                <a:solidFill>
                  <a:srgbClr val="C00000"/>
                </a:solidFill>
              </a:rPr>
              <a:t>. Requisitos.</a:t>
            </a:r>
          </a:p>
          <a:p>
            <a:pPr>
              <a:buFontTx/>
              <a:buChar char="-"/>
            </a:pPr>
            <a:r>
              <a:rPr lang="pt-BR" sz="2400" dirty="0">
                <a:solidFill>
                  <a:srgbClr val="C00000"/>
                </a:solidFill>
              </a:rPr>
              <a:t> A prova de vida no Poder Judiciário</a:t>
            </a:r>
          </a:p>
          <a:p>
            <a:pPr>
              <a:buFontTx/>
              <a:buChar char="-"/>
            </a:pPr>
            <a:r>
              <a:rPr lang="pt-BR" sz="2400" dirty="0">
                <a:solidFill>
                  <a:srgbClr val="C00000"/>
                </a:solidFill>
              </a:rPr>
              <a:t> A dispensa de perícias médicas para incapacidade e deficiência. Tema 288 da TNU: </a:t>
            </a:r>
            <a:r>
              <a:rPr lang="pt-BR" sz="2400" i="1" dirty="0">
                <a:solidFill>
                  <a:srgbClr val="C00000"/>
                </a:solidFill>
              </a:rPr>
              <a:t>“Saber se durante a pandemia provocada pelo </a:t>
            </a:r>
            <a:r>
              <a:rPr lang="pt-BR" sz="2400" i="1" dirty="0" err="1">
                <a:solidFill>
                  <a:srgbClr val="C00000"/>
                </a:solidFill>
              </a:rPr>
              <a:t>Coronavírus</a:t>
            </a:r>
            <a:r>
              <a:rPr lang="pt-BR" sz="2400" i="1" dirty="0">
                <a:solidFill>
                  <a:srgbClr val="C00000"/>
                </a:solidFill>
              </a:rPr>
              <a:t> (Sars-Cov-2), excepcionalmente é possível dispensar-se a produção de perícia médica.”</a:t>
            </a:r>
          </a:p>
          <a:p>
            <a:pPr>
              <a:buFontTx/>
              <a:buChar char="-"/>
            </a:pPr>
            <a:r>
              <a:rPr lang="pt-BR" sz="2400" dirty="0">
                <a:solidFill>
                  <a:srgbClr val="C00000"/>
                </a:solidFill>
              </a:rPr>
              <a:t> A avaliação a respeito da real necessidade de audiências de conciliação e de instrução;</a:t>
            </a:r>
          </a:p>
          <a:p>
            <a:pPr>
              <a:buFontTx/>
              <a:buChar char="-"/>
            </a:pPr>
            <a:r>
              <a:rPr lang="pt-BR" sz="2400" dirty="0">
                <a:solidFill>
                  <a:srgbClr val="C00000"/>
                </a:solidFill>
              </a:rPr>
              <a:t> A realização de audiências por videoconferência ou de modo híbrido;</a:t>
            </a:r>
          </a:p>
          <a:p>
            <a:pPr>
              <a:buFontTx/>
              <a:buChar char="-"/>
            </a:pPr>
            <a:r>
              <a:rPr lang="pt-BR" sz="2400" dirty="0">
                <a:solidFill>
                  <a:srgbClr val="C00000"/>
                </a:solidFill>
              </a:rPr>
              <a:t> A atenção a provas emprestadas, à economia processual, ao uso da citação como DIB e à reafirmação da DER</a:t>
            </a:r>
          </a:p>
          <a:p>
            <a:pPr>
              <a:buFontTx/>
              <a:buChar char="-"/>
            </a:pPr>
            <a:r>
              <a:rPr lang="pt-BR" sz="2400" dirty="0">
                <a:solidFill>
                  <a:srgbClr val="C00000"/>
                </a:solidFill>
              </a:rPr>
              <a:t> A escolha de ordens de prioridade de julgamento</a:t>
            </a:r>
            <a:endParaRPr lang="pt-BR" sz="2800" dirty="0">
              <a:solidFill>
                <a:srgbClr val="C00000"/>
              </a:solidFill>
            </a:endParaRPr>
          </a:p>
        </p:txBody>
      </p:sp>
    </p:spTree>
    <p:extLst>
      <p:ext uri="{BB962C8B-B14F-4D97-AF65-F5344CB8AC3E}">
        <p14:creationId xmlns:p14="http://schemas.microsoft.com/office/powerpoint/2010/main" val="2925584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497" y="345195"/>
            <a:ext cx="6136641" cy="762000"/>
          </a:xfrm>
        </p:spPr>
        <p:txBody>
          <a:bodyPr>
            <a:normAutofit/>
          </a:bodyPr>
          <a:lstStyle/>
          <a:p>
            <a:r>
              <a:rPr lang="pt-BR" b="1" dirty="0">
                <a:solidFill>
                  <a:srgbClr val="C00000"/>
                </a:solidFill>
              </a:rPr>
              <a:t>INCAPACIDADE LABORATIVA - provas</a:t>
            </a:r>
          </a:p>
        </p:txBody>
      </p:sp>
      <p:sp>
        <p:nvSpPr>
          <p:cNvPr id="3" name="Espaço Reservado para Conteúdo 2"/>
          <p:cNvSpPr>
            <a:spLocks noGrp="1"/>
          </p:cNvSpPr>
          <p:nvPr>
            <p:ph idx="1"/>
          </p:nvPr>
        </p:nvSpPr>
        <p:spPr>
          <a:xfrm>
            <a:off x="297455" y="875841"/>
            <a:ext cx="7668909" cy="5379414"/>
          </a:xfrm>
        </p:spPr>
        <p:txBody>
          <a:bodyPr>
            <a:noAutofit/>
          </a:bodyPr>
          <a:lstStyle/>
          <a:p>
            <a:endParaRPr lang="pt-BR" sz="1900" b="1" dirty="0">
              <a:solidFill>
                <a:schemeClr val="tx1"/>
              </a:solidFill>
            </a:endParaRPr>
          </a:p>
          <a:p>
            <a:r>
              <a:rPr lang="pt-BR" b="1" dirty="0">
                <a:solidFill>
                  <a:srgbClr val="C00000"/>
                </a:solidFill>
              </a:rPr>
              <a:t>Elementos probatórios auxiliares: Dados clínicos, exames complementares, internações, atestados de tratamentos ambulatoriais, receituários, PCMSO (</a:t>
            </a:r>
            <a:r>
              <a:rPr lang="pt-BR" dirty="0">
                <a:solidFill>
                  <a:srgbClr val="C00000"/>
                </a:solidFill>
              </a:rPr>
              <a:t>Programa de Controle Médico de Saúde Ocupacional)</a:t>
            </a:r>
            <a:r>
              <a:rPr lang="pt-BR" b="1" dirty="0">
                <a:solidFill>
                  <a:srgbClr val="C00000"/>
                </a:solidFill>
              </a:rPr>
              <a:t>.</a:t>
            </a:r>
          </a:p>
          <a:p>
            <a:r>
              <a:rPr lang="pt-BR" b="1" dirty="0">
                <a:solidFill>
                  <a:srgbClr val="C00000"/>
                </a:solidFill>
              </a:rPr>
              <a:t>A existência de laudos periciais judiciais e administrativos anteriores. A coerência e a coisa julgada.</a:t>
            </a:r>
            <a:endParaRPr lang="pt-BR" sz="1600" b="1" dirty="0">
              <a:solidFill>
                <a:srgbClr val="C00000"/>
              </a:solidFill>
            </a:endParaRPr>
          </a:p>
          <a:p>
            <a:r>
              <a:rPr lang="pt-BR" b="1" dirty="0">
                <a:solidFill>
                  <a:srgbClr val="C00000"/>
                </a:solidFill>
              </a:rPr>
              <a:t>Perícia judicial prévia. O momento e o tempo processual da perícia.</a:t>
            </a:r>
          </a:p>
          <a:p>
            <a:r>
              <a:rPr lang="pt-BR" b="1" dirty="0">
                <a:solidFill>
                  <a:srgbClr val="C00000"/>
                </a:solidFill>
              </a:rPr>
              <a:t>O direito fundamental à razoável duração do processo.</a:t>
            </a:r>
          </a:p>
          <a:p>
            <a:r>
              <a:rPr lang="pt-BR" b="1" dirty="0">
                <a:solidFill>
                  <a:srgbClr val="C00000"/>
                </a:solidFill>
              </a:rPr>
              <a:t>O contraditório.</a:t>
            </a:r>
            <a:endParaRPr lang="pt-BR" sz="3200" b="1" dirty="0">
              <a:solidFill>
                <a:srgbClr val="C00000"/>
              </a:solidFill>
            </a:endParaRPr>
          </a:p>
          <a:p>
            <a:endParaRPr lang="pt-BR" sz="3200" b="1" dirty="0">
              <a:solidFill>
                <a:srgbClr val="C00000"/>
              </a:solidFill>
            </a:endParaRPr>
          </a:p>
          <a:p>
            <a:endParaRPr lang="pt-BR" sz="3200" b="1" dirty="0">
              <a:solidFill>
                <a:schemeClr val="tx1"/>
              </a:solidFill>
            </a:endParaRPr>
          </a:p>
          <a:p>
            <a:endParaRPr lang="pt-BR" sz="1900" b="1" dirty="0">
              <a:solidFill>
                <a:schemeClr val="tx1"/>
              </a:solidFill>
            </a:endParaRPr>
          </a:p>
        </p:txBody>
      </p:sp>
    </p:spTree>
    <p:extLst>
      <p:ext uri="{BB962C8B-B14F-4D97-AF65-F5344CB8AC3E}">
        <p14:creationId xmlns:p14="http://schemas.microsoft.com/office/powerpoint/2010/main" val="64025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8905" y="0"/>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221673" y="875841"/>
            <a:ext cx="8631382" cy="5379414"/>
          </a:xfrm>
        </p:spPr>
        <p:txBody>
          <a:bodyPr>
            <a:noAutofit/>
          </a:bodyPr>
          <a:lstStyle/>
          <a:p>
            <a:r>
              <a:rPr lang="pt-BR" sz="3200" b="1" dirty="0">
                <a:solidFill>
                  <a:srgbClr val="C00000"/>
                </a:solidFill>
              </a:rPr>
              <a:t>O médico especialista.</a:t>
            </a:r>
          </a:p>
          <a:p>
            <a:r>
              <a:rPr lang="pt-BR" sz="1800" b="1" dirty="0">
                <a:solidFill>
                  <a:srgbClr val="C00000"/>
                </a:solidFill>
              </a:rPr>
              <a:t>CPC, art. 156: </a:t>
            </a:r>
            <a:r>
              <a:rPr lang="pt-BR" sz="1800" dirty="0">
                <a:solidFill>
                  <a:srgbClr val="C00000"/>
                </a:solidFill>
              </a:rPr>
              <a:t>“O juiz será assistido por perito quando a prova do fato depender de conhecimento técnico ou científico. </a:t>
            </a:r>
          </a:p>
          <a:p>
            <a:r>
              <a:rPr lang="pt-BR" sz="1800" dirty="0">
                <a:solidFill>
                  <a:srgbClr val="C00000"/>
                </a:solidFill>
              </a:rPr>
              <a:t>§ 1º Os peritos serão nomeados entre os profissionais legalmente habilitados e os órgãos técnicos ou científicos devidamente inscritos em cadastro mantido pelo tribunal ao qual o juiz está vinculado. [...]</a:t>
            </a:r>
          </a:p>
          <a:p>
            <a:r>
              <a:rPr lang="pt-BR" sz="1800" dirty="0">
                <a:solidFill>
                  <a:srgbClr val="C00000"/>
                </a:solidFill>
              </a:rPr>
              <a:t>§ 5º Na localidade onde não houver inscrito no cadastro disponibilizado pelo tribunal, a nomeação do perito é de livre escolha pelo juiz e deverá recair sobre profissional ou órgão técnico ou científico comprovadamente detentor do conhecimento necessário à realização da perícia. </a:t>
            </a:r>
            <a:endParaRPr lang="pt-BR" dirty="0">
              <a:solidFill>
                <a:srgbClr val="C00000"/>
              </a:solidFill>
            </a:endParaRPr>
          </a:p>
          <a:p>
            <a:r>
              <a:rPr lang="pt-BR" sz="2000" b="1" dirty="0">
                <a:solidFill>
                  <a:srgbClr val="C00000"/>
                </a:solidFill>
              </a:rPr>
              <a:t>TNU</a:t>
            </a:r>
            <a:r>
              <a:rPr lang="pt-BR" sz="2000" dirty="0">
                <a:solidFill>
                  <a:srgbClr val="C00000"/>
                </a:solidFill>
              </a:rPr>
              <a:t>: “PEDIDO DE UNIFORMIZAÇÃO DE INTERPRETAÇÃO DE LEI FEDERAL. PREVIDENCIÁRIO. BENEFÍCIO POR INCAPACIDADE. </a:t>
            </a:r>
            <a:r>
              <a:rPr lang="pt-BR" sz="2000" u="sng" dirty="0">
                <a:solidFill>
                  <a:srgbClr val="C00000"/>
                </a:solidFill>
              </a:rPr>
              <a:t>NECESSIDADE DE REALIZAÇÃO DE PERÍCIA POR MÉDICO ESPECIALISTA APENAS EM HIPÓTESES EXCEPCIONALÍSSIMAS, A CRITÉRIO DA TURMA DE ORIGEM, SEGUNDO O EXAME DAS PROVAS DOS AUTOS</a:t>
            </a:r>
            <a:r>
              <a:rPr lang="pt-BR" sz="2000" dirty="0">
                <a:solidFill>
                  <a:srgbClr val="C00000"/>
                </a:solidFill>
              </a:rPr>
              <a:t>. SÚMULA 42 DA TNU. TERMO INICIAL DO BENEFÍCIO. MATÉRIA QUE NÃO FOI DEVIDAMENTE PREQUESTIONADA. QUESTÃO DE ORDEM N.º 10. INCIDENTE NÃO ADMITIDO.” (PUIL 00009406620164036310, DE 22/10/2021)</a:t>
            </a:r>
            <a:endParaRPr lang="pt-BR" dirty="0">
              <a:solidFill>
                <a:srgbClr val="C00000"/>
              </a:solidFill>
            </a:endParaRPr>
          </a:p>
          <a:p>
            <a:endParaRPr lang="pt-BR" sz="3200" b="1" dirty="0">
              <a:solidFill>
                <a:schemeClr val="tx1"/>
              </a:solidFill>
            </a:endParaRPr>
          </a:p>
          <a:p>
            <a:endParaRPr lang="pt-BR" sz="1900" b="1" dirty="0">
              <a:solidFill>
                <a:schemeClr val="tx1"/>
              </a:solidFill>
            </a:endParaRPr>
          </a:p>
        </p:txBody>
      </p:sp>
    </p:spTree>
    <p:extLst>
      <p:ext uri="{BB962C8B-B14F-4D97-AF65-F5344CB8AC3E}">
        <p14:creationId xmlns:p14="http://schemas.microsoft.com/office/powerpoint/2010/main" val="337121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6649" y="-66285"/>
            <a:ext cx="6136641" cy="762000"/>
          </a:xfrm>
        </p:spPr>
        <p:txBody>
          <a:bodyPr>
            <a:normAutofit/>
          </a:bodyPr>
          <a:lstStyle/>
          <a:p>
            <a:r>
              <a:rPr lang="pt-BR" b="1" dirty="0">
                <a:solidFill>
                  <a:srgbClr val="C00000"/>
                </a:solidFill>
              </a:rPr>
              <a:t>O AUXÍLIO-DOENÇA</a:t>
            </a:r>
          </a:p>
        </p:txBody>
      </p:sp>
      <p:sp>
        <p:nvSpPr>
          <p:cNvPr id="3" name="Espaço Reservado para Conteúdo 2"/>
          <p:cNvSpPr>
            <a:spLocks noGrp="1"/>
          </p:cNvSpPr>
          <p:nvPr>
            <p:ph idx="1"/>
          </p:nvPr>
        </p:nvSpPr>
        <p:spPr>
          <a:xfrm>
            <a:off x="274179" y="695715"/>
            <a:ext cx="7890582" cy="4661982"/>
          </a:xfrm>
        </p:spPr>
        <p:txBody>
          <a:bodyPr>
            <a:noAutofit/>
          </a:bodyPr>
          <a:lstStyle/>
          <a:p>
            <a:r>
              <a:rPr lang="pt-BR" sz="1800" b="1" dirty="0">
                <a:solidFill>
                  <a:srgbClr val="C00000"/>
                </a:solidFill>
              </a:rPr>
              <a:t>Lei 8.213/91: “Art. 59. </a:t>
            </a:r>
            <a:r>
              <a:rPr lang="pt-BR" sz="1800" dirty="0">
                <a:solidFill>
                  <a:srgbClr val="C00000"/>
                </a:solidFill>
              </a:rPr>
              <a:t>O auxílio-doença será devido ao segurado que, havendo cumprido, quando for o caso, o período de carência exigido nesta Lei, ficar incapacitado para o seu trabalho ou para a sua atividade habitual por mais de 15 (quinze) dias consecutivos.</a:t>
            </a:r>
          </a:p>
          <a:p>
            <a:r>
              <a:rPr lang="pt-BR" sz="1800" dirty="0">
                <a:solidFill>
                  <a:srgbClr val="C00000"/>
                </a:solidFill>
              </a:rPr>
              <a:t>§ 1º Não será devido o auxílio-doença ao segurado </a:t>
            </a:r>
            <a:r>
              <a:rPr lang="pt-BR" sz="1800" u="sng" dirty="0">
                <a:solidFill>
                  <a:srgbClr val="C00000"/>
                </a:solidFill>
              </a:rPr>
              <a:t>que se filiar ao Regime Geral de Previdência Social já portador da doença ou da lesão invocada como causa para o benefício, exceto </a:t>
            </a:r>
            <a:r>
              <a:rPr lang="pt-BR" sz="1800" dirty="0">
                <a:solidFill>
                  <a:srgbClr val="C00000"/>
                </a:solidFill>
              </a:rPr>
              <a:t>quando a incapacidade sobrevier por motivo de progressão ou agravamento da doença ou da lesão. </a:t>
            </a:r>
          </a:p>
          <a:p>
            <a:r>
              <a:rPr lang="pt-BR" sz="1800" b="1" dirty="0">
                <a:solidFill>
                  <a:srgbClr val="C00000"/>
                </a:solidFill>
              </a:rPr>
              <a:t>Art. 60. </a:t>
            </a:r>
            <a:r>
              <a:rPr lang="pt-BR" sz="1800" dirty="0">
                <a:solidFill>
                  <a:srgbClr val="C00000"/>
                </a:solidFill>
              </a:rPr>
              <a:t>O auxílio-doença será devido ao segurado empregado a contar do décimo sexto dia do afastamento da atividade, e, no caso dos demais segurados, a contar da data do início da incapacidade </a:t>
            </a:r>
            <a:r>
              <a:rPr lang="pt-BR" sz="1800" u="sng" dirty="0">
                <a:solidFill>
                  <a:srgbClr val="C00000"/>
                </a:solidFill>
              </a:rPr>
              <a:t>e enquanto ele permanecer incapaz.  </a:t>
            </a:r>
            <a:r>
              <a:rPr lang="pt-BR" sz="1800" dirty="0">
                <a:solidFill>
                  <a:srgbClr val="C00000"/>
                </a:solidFill>
              </a:rPr>
              <a:t>                </a:t>
            </a:r>
          </a:p>
          <a:p>
            <a:r>
              <a:rPr lang="pt-BR" sz="1800" dirty="0">
                <a:solidFill>
                  <a:srgbClr val="C00000"/>
                </a:solidFill>
              </a:rPr>
              <a:t>§ 1º Quando requerido por segurado afastado da atividade por mais de 30 (trinta) dias, o auxílio-doença será devido a contar da data da entrada do requerimento.</a:t>
            </a:r>
          </a:p>
          <a:p>
            <a:r>
              <a:rPr lang="pt-BR" sz="1800" dirty="0">
                <a:solidFill>
                  <a:srgbClr val="C00000"/>
                </a:solidFill>
              </a:rPr>
              <a:t>§ 3</a:t>
            </a:r>
            <a:r>
              <a:rPr lang="pt-BR" sz="1800" u="sng" baseline="30000" dirty="0">
                <a:solidFill>
                  <a:srgbClr val="C00000"/>
                </a:solidFill>
              </a:rPr>
              <a:t>o</a:t>
            </a:r>
            <a:r>
              <a:rPr lang="pt-BR" sz="1800" dirty="0">
                <a:solidFill>
                  <a:srgbClr val="C00000"/>
                </a:solidFill>
              </a:rPr>
              <a:t> Durante os primeiros quinze dias consecutivos ao do afastamento da atividade por motivo de doença, incumbirá à empresa pagar ao segurado empregado o seu salário integral.      </a:t>
            </a:r>
          </a:p>
          <a:p>
            <a:r>
              <a:rPr lang="pt-BR" sz="1800" dirty="0">
                <a:solidFill>
                  <a:srgbClr val="C00000"/>
                </a:solidFill>
              </a:rPr>
              <a:t>....</a:t>
            </a:r>
          </a:p>
          <a:p>
            <a:endParaRPr lang="pt-BR" sz="2000" dirty="0"/>
          </a:p>
          <a:p>
            <a:endParaRPr lang="pt-BR" sz="1900" b="1" dirty="0">
              <a:solidFill>
                <a:schemeClr val="tx1"/>
              </a:solidFill>
            </a:endParaRPr>
          </a:p>
        </p:txBody>
      </p:sp>
    </p:spTree>
    <p:extLst>
      <p:ext uri="{BB962C8B-B14F-4D97-AF65-F5344CB8AC3E}">
        <p14:creationId xmlns:p14="http://schemas.microsoft.com/office/powerpoint/2010/main" val="1821708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6649" y="-66285"/>
            <a:ext cx="6136641" cy="762000"/>
          </a:xfrm>
        </p:spPr>
        <p:txBody>
          <a:bodyPr>
            <a:normAutofit/>
          </a:bodyPr>
          <a:lstStyle/>
          <a:p>
            <a:r>
              <a:rPr lang="pt-BR" b="1" dirty="0">
                <a:solidFill>
                  <a:srgbClr val="C00000"/>
                </a:solidFill>
              </a:rPr>
              <a:t>O AUXÍLIO-DOENÇA</a:t>
            </a:r>
          </a:p>
        </p:txBody>
      </p:sp>
      <p:sp>
        <p:nvSpPr>
          <p:cNvPr id="3" name="Espaço Reservado para Conteúdo 2"/>
          <p:cNvSpPr>
            <a:spLocks noGrp="1"/>
          </p:cNvSpPr>
          <p:nvPr>
            <p:ph idx="1"/>
          </p:nvPr>
        </p:nvSpPr>
        <p:spPr>
          <a:xfrm>
            <a:off x="274179" y="695715"/>
            <a:ext cx="7890582" cy="4661982"/>
          </a:xfrm>
        </p:spPr>
        <p:txBody>
          <a:bodyPr>
            <a:noAutofit/>
          </a:bodyPr>
          <a:lstStyle/>
          <a:p>
            <a:r>
              <a:rPr lang="pt-BR" sz="1600" dirty="0">
                <a:solidFill>
                  <a:srgbClr val="C00000"/>
                </a:solidFill>
              </a:rPr>
              <a:t>§ 6</a:t>
            </a:r>
            <a:r>
              <a:rPr lang="pt-BR" sz="1600" u="sng" baseline="30000" dirty="0">
                <a:solidFill>
                  <a:srgbClr val="C00000"/>
                </a:solidFill>
              </a:rPr>
              <a:t>o</a:t>
            </a:r>
            <a:r>
              <a:rPr lang="pt-BR" sz="1600" dirty="0">
                <a:solidFill>
                  <a:srgbClr val="C00000"/>
                </a:solidFill>
              </a:rPr>
              <a:t>  O segurado que durante o gozo do auxílio-doença vier a exercer atividade que lhe garanta subsistência poderá ter o benefício cancelado a partir do retorno à atividade.                 </a:t>
            </a:r>
            <a:r>
              <a:rPr lang="pt-BR" sz="1600" dirty="0">
                <a:solidFill>
                  <a:srgbClr val="C00000"/>
                </a:solidFill>
                <a:hlinkClick r:id="rId2"/>
              </a:rPr>
              <a:t>(Incluído pela Lei nº 13.135, de 2015)</a:t>
            </a:r>
            <a:r>
              <a:rPr lang="pt-BR" sz="1600" dirty="0">
                <a:solidFill>
                  <a:srgbClr val="C00000"/>
                </a:solidFill>
              </a:rPr>
              <a:t> </a:t>
            </a:r>
          </a:p>
          <a:p>
            <a:r>
              <a:rPr lang="pt-BR" sz="1600" dirty="0">
                <a:solidFill>
                  <a:srgbClr val="C00000"/>
                </a:solidFill>
              </a:rPr>
              <a:t>§ 7º  Na hipótese do § 6</a:t>
            </a:r>
            <a:r>
              <a:rPr lang="pt-BR" sz="1600" u="sng" baseline="30000" dirty="0">
                <a:solidFill>
                  <a:srgbClr val="C00000"/>
                </a:solidFill>
              </a:rPr>
              <a:t>o</a:t>
            </a:r>
            <a:r>
              <a:rPr lang="pt-BR" sz="1600" dirty="0">
                <a:solidFill>
                  <a:srgbClr val="C00000"/>
                </a:solidFill>
              </a:rPr>
              <a:t>, caso o segurado, durante o gozo do auxílio-doença, venha a exercer atividade diversa daquela que gerou o benefício, deverá ser verificada a incapacidade para cada uma das atividades exercidas. </a:t>
            </a:r>
          </a:p>
          <a:p>
            <a:r>
              <a:rPr lang="pt-BR" sz="1600" dirty="0">
                <a:solidFill>
                  <a:srgbClr val="C00000"/>
                </a:solidFill>
              </a:rPr>
              <a:t>§ 8</a:t>
            </a:r>
            <a:r>
              <a:rPr lang="pt-BR" sz="1600" u="sng" baseline="30000" dirty="0">
                <a:solidFill>
                  <a:srgbClr val="C00000"/>
                </a:solidFill>
              </a:rPr>
              <a:t>o</a:t>
            </a:r>
            <a:r>
              <a:rPr lang="pt-BR" sz="1600" dirty="0">
                <a:solidFill>
                  <a:srgbClr val="C00000"/>
                </a:solidFill>
              </a:rPr>
              <a:t>  Sempre que possível, o ato de concessão ou de reativação de auxílio-doença, judicial ou administrativo, deverá fixar o prazo estimado para a duração do benefício.  </a:t>
            </a:r>
            <a:r>
              <a:rPr lang="pt-BR" sz="1600" dirty="0">
                <a:solidFill>
                  <a:srgbClr val="C00000"/>
                </a:solidFill>
                <a:hlinkClick r:id="rId3"/>
              </a:rPr>
              <a:t>(Incluído pela Lei nº 13.457, de 2017)</a:t>
            </a:r>
            <a:r>
              <a:rPr lang="pt-BR" sz="1600" dirty="0">
                <a:solidFill>
                  <a:srgbClr val="C00000"/>
                </a:solidFill>
              </a:rPr>
              <a:t>  </a:t>
            </a:r>
          </a:p>
          <a:p>
            <a:r>
              <a:rPr lang="pt-BR" sz="1600" dirty="0">
                <a:solidFill>
                  <a:srgbClr val="C00000"/>
                </a:solidFill>
              </a:rPr>
              <a:t>§ 9</a:t>
            </a:r>
            <a:r>
              <a:rPr lang="pt-BR" sz="1600" u="sng" baseline="30000" dirty="0">
                <a:solidFill>
                  <a:srgbClr val="C00000"/>
                </a:solidFill>
              </a:rPr>
              <a:t>o</a:t>
            </a:r>
            <a:r>
              <a:rPr lang="pt-BR" sz="1600" dirty="0">
                <a:solidFill>
                  <a:srgbClr val="C00000"/>
                </a:solidFill>
              </a:rPr>
              <a:t>  Na ausência de fixação do prazo de que trata o § 8</a:t>
            </a:r>
            <a:r>
              <a:rPr lang="pt-BR" sz="1600" u="sng" baseline="30000" dirty="0">
                <a:solidFill>
                  <a:srgbClr val="C00000"/>
                </a:solidFill>
              </a:rPr>
              <a:t>o</a:t>
            </a:r>
            <a:r>
              <a:rPr lang="pt-BR" sz="1600" dirty="0">
                <a:solidFill>
                  <a:srgbClr val="C00000"/>
                </a:solidFill>
              </a:rPr>
              <a:t> deste artigo, o benefício cessará após o prazo de cento e vinte dias, contado da data de concessão ou de reativação do auxílio-doença, exceto se o segurado requerer a sua prorrogação perante o INSS, na forma do regulamento, observado o disposto no art. 62 desta Lei. [tema 277 da TNU]</a:t>
            </a:r>
          </a:p>
          <a:p>
            <a:r>
              <a:rPr lang="pt-BR" sz="1600" dirty="0">
                <a:solidFill>
                  <a:srgbClr val="C00000"/>
                </a:solidFill>
              </a:rPr>
              <a:t>§ 10.  O segurado em gozo de auxílio-doença, concedido judicial ou administrativamente, poderá ser convocado a qualquer momento para avaliação das condições que ensejaram sua concessão ou manutenção, observado o disposto no art. 101 desta Lei. </a:t>
            </a:r>
          </a:p>
          <a:p>
            <a:r>
              <a:rPr lang="pt-BR" sz="1600" dirty="0">
                <a:solidFill>
                  <a:srgbClr val="C00000"/>
                </a:solidFill>
              </a:rPr>
              <a:t>§ 14.  Ato do Ministro de Estado do Trabalho e Previdência poderá estabelecer as condições de dispensa da emissão de parecer conclusivo da perícia médica federal quanto à incapacidade laboral, hipótese na qual a concessão do benefício de que trata este artigo será feita por meio de análise documental, incluídos atestados ou laudos médicos, realizada pelo INSS.        </a:t>
            </a:r>
            <a:r>
              <a:rPr lang="pt-BR" sz="1600" dirty="0">
                <a:solidFill>
                  <a:srgbClr val="C00000"/>
                </a:solidFill>
                <a:hlinkClick r:id="rId4"/>
              </a:rPr>
              <a:t>(Redação dada pela Medida Provisória nº 1.113, de 2022)</a:t>
            </a:r>
            <a:r>
              <a:rPr lang="pt-BR" sz="1600" dirty="0">
                <a:solidFill>
                  <a:srgbClr val="C00000"/>
                </a:solidFill>
              </a:rPr>
              <a:t>.</a:t>
            </a:r>
            <a:endParaRPr lang="pt-BR" sz="1800" dirty="0">
              <a:solidFill>
                <a:srgbClr val="C00000"/>
              </a:solidFill>
            </a:endParaRPr>
          </a:p>
          <a:p>
            <a:endParaRPr lang="pt-BR" sz="2000" dirty="0"/>
          </a:p>
          <a:p>
            <a:endParaRPr lang="pt-BR" sz="1900" b="1" dirty="0">
              <a:solidFill>
                <a:schemeClr val="tx1"/>
              </a:solidFill>
            </a:endParaRPr>
          </a:p>
        </p:txBody>
      </p:sp>
    </p:spTree>
    <p:extLst>
      <p:ext uri="{BB962C8B-B14F-4D97-AF65-F5344CB8AC3E}">
        <p14:creationId xmlns:p14="http://schemas.microsoft.com/office/powerpoint/2010/main" val="662429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10896" y="210026"/>
            <a:ext cx="8092440" cy="6647974"/>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chemeClr val="accent1">
                  <a:lumMod val="75000"/>
                </a:schemeClr>
              </a:solidFill>
            </a:endParaRPr>
          </a:p>
          <a:p>
            <a:pPr marL="342900" indent="-342900">
              <a:buFontTx/>
              <a:buChar char="-"/>
            </a:pPr>
            <a:r>
              <a:rPr lang="pt-BR" sz="2200" dirty="0">
                <a:solidFill>
                  <a:srgbClr val="C00000"/>
                </a:solidFill>
              </a:rPr>
              <a:t>A aposentadoria por incapacidade permanente é benefício não programável (art. 325, I, da IN 128/2022)</a:t>
            </a:r>
          </a:p>
          <a:p>
            <a:pPr marL="342900" indent="-342900">
              <a:buFontTx/>
              <a:buChar char="-"/>
            </a:pPr>
            <a:r>
              <a:rPr lang="pt-BR" sz="2200" dirty="0">
                <a:solidFill>
                  <a:srgbClr val="C00000"/>
                </a:solidFill>
              </a:rPr>
              <a:t>É devida ao segurado incapaz de exercer qualquer atividade laborativa e que não possa ser reabilitado em outra profissão, depois de cumprida a carência exigida, quando for o caso, sendo devido enquanto permanecer nesta condição.</a:t>
            </a:r>
          </a:p>
          <a:p>
            <a:pPr marL="342900" indent="-342900">
              <a:buFontTx/>
              <a:buChar char="-"/>
            </a:pPr>
            <a:endParaRPr lang="pt-BR" sz="2200" dirty="0">
              <a:solidFill>
                <a:srgbClr val="C00000"/>
              </a:solidFill>
            </a:endParaRPr>
          </a:p>
          <a:p>
            <a:r>
              <a:rPr lang="en-US" sz="2200" b="1" u="sng" dirty="0" err="1">
                <a:solidFill>
                  <a:srgbClr val="C00000"/>
                </a:solidFill>
              </a:rPr>
              <a:t>Dispensa</a:t>
            </a:r>
            <a:r>
              <a:rPr lang="en-US" sz="2200" b="1" u="sng" dirty="0">
                <a:solidFill>
                  <a:srgbClr val="C00000"/>
                </a:solidFill>
              </a:rPr>
              <a:t> de </a:t>
            </a:r>
            <a:r>
              <a:rPr lang="en-US" sz="2200" b="1" u="sng" dirty="0" err="1">
                <a:solidFill>
                  <a:srgbClr val="C00000"/>
                </a:solidFill>
              </a:rPr>
              <a:t>perícia</a:t>
            </a:r>
            <a:r>
              <a:rPr lang="en-US" sz="2200" b="1" u="sng" dirty="0">
                <a:solidFill>
                  <a:srgbClr val="C00000"/>
                </a:solidFill>
              </a:rPr>
              <a:t> de </a:t>
            </a:r>
            <a:r>
              <a:rPr lang="en-US" sz="2200" b="1" u="sng" dirty="0" err="1">
                <a:solidFill>
                  <a:srgbClr val="C00000"/>
                </a:solidFill>
              </a:rPr>
              <a:t>manutenção</a:t>
            </a:r>
            <a:r>
              <a:rPr lang="en-US" sz="2200" b="1" u="sng" dirty="0">
                <a:solidFill>
                  <a:srgbClr val="C00000"/>
                </a:solidFill>
              </a:rPr>
              <a:t>: </a:t>
            </a:r>
            <a:r>
              <a:rPr lang="pt-BR" sz="2200" dirty="0">
                <a:solidFill>
                  <a:srgbClr val="C00000"/>
                </a:solidFill>
              </a:rPr>
              <a:t>I - com HIV/AIDS;</a:t>
            </a:r>
          </a:p>
          <a:p>
            <a:r>
              <a:rPr lang="pt-BR" sz="2200" dirty="0">
                <a:solidFill>
                  <a:srgbClr val="C00000"/>
                </a:solidFill>
              </a:rPr>
              <a:t>II - após completarem 60 (sessenta) anos de idade; e</a:t>
            </a:r>
          </a:p>
          <a:p>
            <a:r>
              <a:rPr lang="pt-BR" sz="2200" dirty="0">
                <a:solidFill>
                  <a:srgbClr val="C00000"/>
                </a:solidFill>
              </a:rPr>
              <a:t>III - após completarem 55 (cinquenta e cinco) anos ou mais de idade, tendo decorridos 15 (quinze) anos da data da concessão da aposentadoria por incapacidade permanente ou auxílio por incapacidade temporária que a precedeu.</a:t>
            </a:r>
          </a:p>
          <a:p>
            <a:endParaRPr lang="pt-BR" sz="2200" dirty="0">
              <a:solidFill>
                <a:srgbClr val="C00000"/>
              </a:solidFill>
            </a:endParaRPr>
          </a:p>
          <a:p>
            <a:r>
              <a:rPr lang="pt-BR" sz="2200" dirty="0">
                <a:solidFill>
                  <a:srgbClr val="C00000"/>
                </a:solidFill>
              </a:rPr>
              <a:t>A dispensa de perícia da MP 1113/2022 se aplica?</a:t>
            </a:r>
          </a:p>
          <a:p>
            <a:pPr marL="342900" indent="-342900">
              <a:buFontTx/>
              <a:buChar char="-"/>
            </a:pPr>
            <a:endParaRPr lang="en-US" sz="2400" b="1" u="sng" dirty="0">
              <a:solidFill>
                <a:schemeClr val="accent1">
                  <a:lumMod val="75000"/>
                </a:schemeClr>
              </a:solidFill>
            </a:endParaRPr>
          </a:p>
        </p:txBody>
      </p:sp>
    </p:spTree>
    <p:extLst>
      <p:ext uri="{BB962C8B-B14F-4D97-AF65-F5344CB8AC3E}">
        <p14:creationId xmlns:p14="http://schemas.microsoft.com/office/powerpoint/2010/main" val="426571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46888" y="182880"/>
            <a:ext cx="8092440" cy="7140416"/>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MANUTENÇÃO E PERDA DA QUALIDADE DE SEGURADO</a:t>
            </a:r>
          </a:p>
          <a:p>
            <a:endParaRPr lang="pt-BR" sz="2400" b="1" dirty="0">
              <a:solidFill>
                <a:schemeClr val="accent1">
                  <a:lumMod val="75000"/>
                </a:schemeClr>
              </a:solidFill>
              <a:cs typeface="Times New Roman" panose="02020603050405020304" pitchFamily="18" charset="0"/>
            </a:endParaRPr>
          </a:p>
          <a:p>
            <a:r>
              <a:rPr lang="pt-BR" sz="1700" dirty="0">
                <a:solidFill>
                  <a:srgbClr val="C00000"/>
                </a:solidFill>
              </a:rPr>
              <a:t>Art. 15: I - sem limite de prazo, quem está em gozo de benefício, exceto do auxílio-acidente;  II - até 12 (doze) meses após a cessação das contribuições, o segurado que deixar de exercer atividade remunerada abrangida pela Previdência Social ou estiver suspenso ou licenciado sem remuneração; III - até 12 (doze) meses após cessar a segregação, o segurado acometido de doença de segregação compulsória; IV - até 12 (doze) meses após o livramento, o segurado retido ou recluso; V - até 3 (três) meses após o licenciamento, o segurado incorporado às Forças Armadas para prestar serviço militar; VI - até 6 (seis) meses após a cessação das contribuições, o segurado facultativo.</a:t>
            </a:r>
          </a:p>
          <a:p>
            <a:r>
              <a:rPr lang="pt-BR" sz="1700" b="1" u="sng" dirty="0">
                <a:solidFill>
                  <a:srgbClr val="C00000"/>
                </a:solidFill>
              </a:rPr>
              <a:t>§ 1º O prazo do inciso II será prorrogado para até 24 (vinte e quatro) meses se o segurado já tiver pago mais de 120 (cento e vinte) contribuições mensais sem interrupção que acarrete a perda da qualidade de segurado.  [TEMA 255 DA TNU] § 2º Os prazos do inciso II ou do § 1º serão acrescidos de 12 (doze) meses para o segurado desempregado, desde que comprovada essa situação pelo registro no órgão próprio do Ministério do Trabalho e da Previdência Social.</a:t>
            </a:r>
            <a:r>
              <a:rPr lang="pt-BR" sz="1700" dirty="0">
                <a:solidFill>
                  <a:srgbClr val="C00000"/>
                </a:solidFill>
              </a:rPr>
              <a:t> § 3º Durante os prazos deste artigo, o segurado conserva todos os seus direitos perante a Previdência Social. § 4º A perda da qualidade de segurado ocorrerá no dia seguinte ao do término do prazo fixado no Plano de Custeio da Seguridade Social para recolhimento da contribuição referente ao mês imediatamente posterior ao do final dos prazos fixados neste artigo e seus parágrafos.</a:t>
            </a:r>
          </a:p>
          <a:p>
            <a:endParaRPr lang="pt-BR" sz="2000" dirty="0"/>
          </a:p>
          <a:p>
            <a:r>
              <a:rPr lang="pt-BR" sz="2000" b="1" dirty="0">
                <a:solidFill>
                  <a:schemeClr val="accent1">
                    <a:lumMod val="75000"/>
                  </a:schemeClr>
                </a:solidFill>
                <a:cs typeface="Times New Roman" panose="02020603050405020304" pitchFamily="18" charset="0"/>
              </a:rPr>
              <a:t>CONSULTA SEGURO-DESEMPREGO: https://transparencia.sd.mte.gov.br/bgsdtransparencia/pages/consultaPorBeneficiario.xhtml</a:t>
            </a:r>
          </a:p>
          <a:p>
            <a:endParaRPr lang="pt-BR" sz="2400" b="1" dirty="0">
              <a:solidFill>
                <a:srgbClr val="C00000"/>
              </a:solidFill>
            </a:endParaRPr>
          </a:p>
        </p:txBody>
      </p:sp>
    </p:spTree>
    <p:extLst>
      <p:ext uri="{BB962C8B-B14F-4D97-AF65-F5344CB8AC3E}">
        <p14:creationId xmlns:p14="http://schemas.microsoft.com/office/powerpoint/2010/main" val="3803894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497" y="345195"/>
            <a:ext cx="8006143" cy="762000"/>
          </a:xfrm>
        </p:spPr>
        <p:txBody>
          <a:bodyPr>
            <a:normAutofit fontScale="90000"/>
          </a:bodyPr>
          <a:lstStyle/>
          <a:p>
            <a:r>
              <a:rPr lang="pt-BR" b="1" dirty="0">
                <a:solidFill>
                  <a:srgbClr val="C00000"/>
                </a:solidFill>
              </a:rPr>
              <a:t>A APOSENTADORIA POR INCAPACIDADE PERMANENTE</a:t>
            </a:r>
          </a:p>
        </p:txBody>
      </p:sp>
      <p:sp>
        <p:nvSpPr>
          <p:cNvPr id="3" name="Espaço Reservado para Conteúdo 2"/>
          <p:cNvSpPr>
            <a:spLocks noGrp="1"/>
          </p:cNvSpPr>
          <p:nvPr>
            <p:ph idx="1"/>
          </p:nvPr>
        </p:nvSpPr>
        <p:spPr>
          <a:xfrm>
            <a:off x="255891" y="1537855"/>
            <a:ext cx="7890582" cy="4661982"/>
          </a:xfrm>
        </p:spPr>
        <p:txBody>
          <a:bodyPr>
            <a:noAutofit/>
          </a:bodyPr>
          <a:lstStyle/>
          <a:p>
            <a:r>
              <a:rPr lang="pt-BR" sz="2000" b="1" dirty="0">
                <a:solidFill>
                  <a:srgbClr val="C00000"/>
                </a:solidFill>
              </a:rPr>
              <a:t>Lei 8.213/91: “</a:t>
            </a:r>
            <a:r>
              <a:rPr lang="pt-BR" sz="2000" dirty="0">
                <a:solidFill>
                  <a:srgbClr val="C00000"/>
                </a:solidFill>
              </a:rPr>
              <a:t>Art. 42. A aposentadoria por invalidez, uma vez cumprida, quando for o caso, a carência exigida, será devida ao segurado que, estando ou não em gozo de auxílio-doença, for considerado incapaz e insusceptível de reabilitação para o exercício de atividade que lhe garanta a subsistência, e ser-lhe-á paga enquanto permanecer nesta condição.</a:t>
            </a:r>
          </a:p>
          <a:p>
            <a:r>
              <a:rPr lang="pt-BR" sz="2000" dirty="0">
                <a:solidFill>
                  <a:srgbClr val="C00000"/>
                </a:solidFill>
              </a:rPr>
              <a:t>§ 1º A concessão de aposentadoria por invalidez dependerá da verificação da condição de incapacidade mediante exame médico-pericial a cargo da Previdência Social, podendo o segurado, às suas expensas, fazer-se acompanhar de médico de sua confiança. </a:t>
            </a:r>
          </a:p>
          <a:p>
            <a:r>
              <a:rPr lang="pt-BR" sz="2000" dirty="0">
                <a:solidFill>
                  <a:srgbClr val="C00000"/>
                </a:solidFill>
              </a:rPr>
              <a:t>§ 2º A doença ou lesão de que o segurado já era portador ao filiar-se ao Regime Geral de Previdência Social não lhe conferirá direito à aposentadoria por invalidez, salvo quando a incapacidade sobrevier por motivo de progressão ou agravamento dessa doença ou lesão.</a:t>
            </a:r>
          </a:p>
          <a:p>
            <a:endParaRPr lang="pt-BR" sz="2000" dirty="0"/>
          </a:p>
          <a:p>
            <a:endParaRPr lang="pt-BR" sz="2000" dirty="0"/>
          </a:p>
          <a:p>
            <a:endParaRPr lang="pt-BR" sz="1900" b="1" dirty="0">
              <a:solidFill>
                <a:schemeClr val="tx1"/>
              </a:solidFill>
            </a:endParaRPr>
          </a:p>
        </p:txBody>
      </p:sp>
    </p:spTree>
    <p:extLst>
      <p:ext uri="{BB962C8B-B14F-4D97-AF65-F5344CB8AC3E}">
        <p14:creationId xmlns:p14="http://schemas.microsoft.com/office/powerpoint/2010/main" val="1052202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497" y="113841"/>
            <a:ext cx="6136641" cy="762000"/>
          </a:xfrm>
        </p:spPr>
        <p:txBody>
          <a:bodyPr>
            <a:normAutofit/>
          </a:bodyPr>
          <a:lstStyle/>
          <a:p>
            <a:r>
              <a:rPr lang="pt-BR" b="1" dirty="0">
                <a:solidFill>
                  <a:srgbClr val="C00000"/>
                </a:solidFill>
              </a:rPr>
              <a:t>INCAPACIDADE LABORATIVA - DATAS</a:t>
            </a:r>
          </a:p>
        </p:txBody>
      </p:sp>
      <p:sp>
        <p:nvSpPr>
          <p:cNvPr id="3" name="Espaço Reservado para Conteúdo 2"/>
          <p:cNvSpPr>
            <a:spLocks noGrp="1"/>
          </p:cNvSpPr>
          <p:nvPr>
            <p:ph idx="1"/>
          </p:nvPr>
        </p:nvSpPr>
        <p:spPr>
          <a:xfrm>
            <a:off x="124692" y="875841"/>
            <a:ext cx="8866908" cy="5379414"/>
          </a:xfrm>
        </p:spPr>
        <p:txBody>
          <a:bodyPr>
            <a:noAutofit/>
          </a:bodyPr>
          <a:lstStyle/>
          <a:p>
            <a:r>
              <a:rPr lang="pt-BR" b="1" dirty="0">
                <a:solidFill>
                  <a:srgbClr val="C00000"/>
                </a:solidFill>
              </a:rPr>
              <a:t>Prova médico-pericial. Fixação de DID, DII, DIB e DCB. </a:t>
            </a:r>
          </a:p>
          <a:p>
            <a:r>
              <a:rPr lang="pt-BR" b="1" dirty="0">
                <a:solidFill>
                  <a:srgbClr val="C00000"/>
                </a:solidFill>
              </a:rPr>
              <a:t>IN 128/2022: </a:t>
            </a:r>
            <a:r>
              <a:rPr lang="pt-BR" sz="2000" dirty="0">
                <a:solidFill>
                  <a:srgbClr val="C00000"/>
                </a:solidFill>
              </a:rPr>
              <a:t>Art. 336. A DIB será fixada:</a:t>
            </a:r>
          </a:p>
          <a:p>
            <a:r>
              <a:rPr lang="pt-BR" sz="2000" dirty="0">
                <a:solidFill>
                  <a:srgbClr val="C00000"/>
                </a:solidFill>
              </a:rPr>
              <a:t>I - para o segurado empregado, exceto doméstico:</a:t>
            </a:r>
          </a:p>
          <a:p>
            <a:r>
              <a:rPr lang="pt-BR" sz="2000" dirty="0">
                <a:solidFill>
                  <a:srgbClr val="C00000"/>
                </a:solidFill>
              </a:rPr>
              <a:t>a) no 16º (décimo sexto) dia do afastamento da atividade, quando requerido até o 30º (trigésimo) dia da DAT, observado que, caso a DII seja posterior ao 16º (décimo sexto) dia do afastamento, deverá ser na DII; ou</a:t>
            </a:r>
          </a:p>
          <a:p>
            <a:r>
              <a:rPr lang="pt-BR" sz="2000" dirty="0">
                <a:solidFill>
                  <a:srgbClr val="C00000"/>
                </a:solidFill>
              </a:rPr>
              <a:t>b) na DER, quando o benefício for requerido após 30 (trinta) dias da DAT, observado que, caso a DII seja posterior à DER, deverá ser na DII;</a:t>
            </a:r>
          </a:p>
          <a:p>
            <a:r>
              <a:rPr lang="pt-BR" sz="2000" dirty="0">
                <a:solidFill>
                  <a:srgbClr val="C00000"/>
                </a:solidFill>
              </a:rPr>
              <a:t>II - para os demais segurados:</a:t>
            </a:r>
          </a:p>
          <a:p>
            <a:r>
              <a:rPr lang="pt-BR" sz="2000" dirty="0">
                <a:solidFill>
                  <a:srgbClr val="C00000"/>
                </a:solidFill>
              </a:rPr>
              <a:t>a) na DII, quando o benefício for requerido até 30 (trinta) dias da DAT ou da cessação das contribuições; ou</a:t>
            </a:r>
          </a:p>
          <a:p>
            <a:r>
              <a:rPr lang="pt-BR" sz="2000" dirty="0">
                <a:solidFill>
                  <a:srgbClr val="C00000"/>
                </a:solidFill>
              </a:rPr>
              <a:t>b) na DER, quando o benefício for requerido após 30 (trinta) dias da DAT ou da cessação das contribuições, observado que, caso a DII seja posterior à DER, deverá ser na DII.</a:t>
            </a:r>
            <a:endParaRPr lang="pt-BR" dirty="0">
              <a:solidFill>
                <a:srgbClr val="C00000"/>
              </a:solidFill>
            </a:endParaRPr>
          </a:p>
          <a:p>
            <a:endParaRPr lang="pt-BR" sz="1600" i="1" dirty="0">
              <a:solidFill>
                <a:schemeClr val="tx1"/>
              </a:solidFill>
            </a:endParaRPr>
          </a:p>
          <a:p>
            <a:endParaRPr lang="pt-BR" b="1" dirty="0"/>
          </a:p>
          <a:p>
            <a:endParaRPr lang="pt-BR" sz="1900" b="1" dirty="0">
              <a:solidFill>
                <a:schemeClr val="tx1"/>
              </a:solidFill>
            </a:endParaRPr>
          </a:p>
        </p:txBody>
      </p:sp>
    </p:spTree>
    <p:extLst>
      <p:ext uri="{BB962C8B-B14F-4D97-AF65-F5344CB8AC3E}">
        <p14:creationId xmlns:p14="http://schemas.microsoft.com/office/powerpoint/2010/main" val="2855277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497" y="113841"/>
            <a:ext cx="6136641" cy="762000"/>
          </a:xfrm>
        </p:spPr>
        <p:txBody>
          <a:bodyPr>
            <a:normAutofit/>
          </a:bodyPr>
          <a:lstStyle/>
          <a:p>
            <a:r>
              <a:rPr lang="pt-BR" b="1" dirty="0">
                <a:solidFill>
                  <a:srgbClr val="C00000"/>
                </a:solidFill>
              </a:rPr>
              <a:t>INCAPACIDADE LABORATIVA - DATAS</a:t>
            </a:r>
          </a:p>
        </p:txBody>
      </p:sp>
      <p:sp>
        <p:nvSpPr>
          <p:cNvPr id="3" name="Espaço Reservado para Conteúdo 2"/>
          <p:cNvSpPr>
            <a:spLocks noGrp="1"/>
          </p:cNvSpPr>
          <p:nvPr>
            <p:ph idx="1"/>
          </p:nvPr>
        </p:nvSpPr>
        <p:spPr>
          <a:xfrm>
            <a:off x="124692" y="875841"/>
            <a:ext cx="8866908" cy="5379414"/>
          </a:xfrm>
        </p:spPr>
        <p:txBody>
          <a:bodyPr>
            <a:noAutofit/>
          </a:bodyPr>
          <a:lstStyle/>
          <a:p>
            <a:r>
              <a:rPr lang="pt-BR" b="1" dirty="0">
                <a:solidFill>
                  <a:srgbClr val="C00000"/>
                </a:solidFill>
              </a:rPr>
              <a:t>IN 128/2022: </a:t>
            </a:r>
            <a:r>
              <a:rPr lang="pt-BR" sz="2000" dirty="0">
                <a:solidFill>
                  <a:srgbClr val="C00000"/>
                </a:solidFill>
              </a:rPr>
              <a:t>Art. 339. O Perito Médico Federal estabelecerá a existência ou não de incapacidade para o trabalho e, conforme o caso, o prazo suficiente para o restabelecimento dessa capacidade.</a:t>
            </a:r>
          </a:p>
          <a:p>
            <a:r>
              <a:rPr lang="pt-BR" sz="2000" dirty="0">
                <a:solidFill>
                  <a:srgbClr val="C00000"/>
                </a:solidFill>
              </a:rPr>
              <a:t>§ 1º Na impossibilidade de realização do exame médico pericial inicial antes do término do período de recuperação indicado pelo médico assistente em documentação, é autorizado o retorno do empregado ao trabalho no dia seguinte à data indicada pelo médico assistente, mantida a necessidade de comparecimento do segurado à perícia na data agendada.</a:t>
            </a:r>
          </a:p>
          <a:p>
            <a:r>
              <a:rPr lang="pt-BR" sz="2000" dirty="0">
                <a:solidFill>
                  <a:srgbClr val="C00000"/>
                </a:solidFill>
              </a:rPr>
              <a:t>§ 2º Na análise médico-pericial serão fixadas a DID e a DII.</a:t>
            </a:r>
          </a:p>
          <a:p>
            <a:r>
              <a:rPr lang="pt-BR" sz="2000" dirty="0">
                <a:solidFill>
                  <a:srgbClr val="C00000"/>
                </a:solidFill>
              </a:rPr>
              <a:t>§ 3º Caso o prazo fixado para a recuperação da capacidade para o trabalho ou para a atividade habitual se revele insuficiente, o segurado poderá, nos 15 (quinze) dias que antecedem a Data de Cessação do Benefício - DCB, solicitar a prorrogação do benefício.</a:t>
            </a:r>
          </a:p>
          <a:p>
            <a:r>
              <a:rPr lang="pt-BR" sz="2000" dirty="0">
                <a:solidFill>
                  <a:srgbClr val="C00000"/>
                </a:solidFill>
              </a:rPr>
              <a:t>§ 4º Identificada a impossibilidade de desempenho da atividade que exerce, porém permita o desempenho de outra atividade, o Perito Médico Federal poderá encaminhar o segurado ao processo de reabilitação profissional.</a:t>
            </a:r>
            <a:endParaRPr lang="pt-BR" dirty="0">
              <a:solidFill>
                <a:srgbClr val="C00000"/>
              </a:solidFill>
            </a:endParaRPr>
          </a:p>
          <a:p>
            <a:endParaRPr lang="pt-BR" b="1" dirty="0"/>
          </a:p>
          <a:p>
            <a:endParaRPr lang="pt-BR" sz="1900" b="1" dirty="0">
              <a:solidFill>
                <a:schemeClr val="tx1"/>
              </a:solidFill>
            </a:endParaRPr>
          </a:p>
        </p:txBody>
      </p:sp>
    </p:spTree>
    <p:extLst>
      <p:ext uri="{BB962C8B-B14F-4D97-AF65-F5344CB8AC3E}">
        <p14:creationId xmlns:p14="http://schemas.microsoft.com/office/powerpoint/2010/main" val="1218442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497" y="345195"/>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251735" y="857553"/>
            <a:ext cx="7668909" cy="5379414"/>
          </a:xfrm>
        </p:spPr>
        <p:txBody>
          <a:bodyPr>
            <a:noAutofit/>
          </a:bodyPr>
          <a:lstStyle/>
          <a:p>
            <a:endParaRPr lang="pt-BR" sz="2000" b="1" dirty="0">
              <a:solidFill>
                <a:srgbClr val="C00000"/>
              </a:solidFill>
            </a:endParaRPr>
          </a:p>
          <a:p>
            <a:r>
              <a:rPr lang="pt-BR" sz="2400" b="1" dirty="0">
                <a:solidFill>
                  <a:srgbClr val="C00000"/>
                </a:solidFill>
              </a:rPr>
              <a:t>Pré-existência e agravamento. </a:t>
            </a:r>
            <a:r>
              <a:rPr lang="pt-BR" sz="2400" b="1" dirty="0" err="1">
                <a:solidFill>
                  <a:srgbClr val="C00000"/>
                </a:solidFill>
              </a:rPr>
              <a:t>Comorbidades</a:t>
            </a:r>
            <a:r>
              <a:rPr lang="pt-BR" sz="2400" b="1" dirty="0">
                <a:solidFill>
                  <a:srgbClr val="C00000"/>
                </a:solidFill>
              </a:rPr>
              <a:t>.</a:t>
            </a:r>
          </a:p>
          <a:p>
            <a:r>
              <a:rPr lang="pt-BR" sz="2400" b="1" dirty="0">
                <a:solidFill>
                  <a:srgbClr val="C00000"/>
                </a:solidFill>
              </a:rPr>
              <a:t>Doenças congênitas e degenerativas. Dor.</a:t>
            </a:r>
          </a:p>
          <a:p>
            <a:r>
              <a:rPr lang="pt-BR" sz="2400" b="1" dirty="0">
                <a:solidFill>
                  <a:srgbClr val="C00000"/>
                </a:solidFill>
              </a:rPr>
              <a:t>Doenças </a:t>
            </a:r>
            <a:r>
              <a:rPr lang="pt-BR" sz="2400" b="1" dirty="0" err="1">
                <a:solidFill>
                  <a:srgbClr val="C00000"/>
                </a:solidFill>
              </a:rPr>
              <a:t>estigmatizantes</a:t>
            </a:r>
            <a:r>
              <a:rPr lang="pt-BR" sz="2400" b="1" dirty="0">
                <a:solidFill>
                  <a:srgbClr val="C00000"/>
                </a:solidFill>
              </a:rPr>
              <a:t>:  súmula 78 da TNU: “</a:t>
            </a:r>
            <a:r>
              <a:rPr lang="pt-BR" sz="2400" dirty="0">
                <a:solidFill>
                  <a:srgbClr val="C00000"/>
                </a:solidFill>
              </a:rPr>
              <a:t>Comprovado que o requerente de benefício é portador do vírus HIV, cabe ao julgador verificar as condições pessoais, sociais, econômicas e culturais, de forma a analisar a incapacidade em sentido amplo, em face da elevada </a:t>
            </a:r>
            <a:r>
              <a:rPr lang="pt-BR" sz="2400" dirty="0" err="1">
                <a:solidFill>
                  <a:srgbClr val="C00000"/>
                </a:solidFill>
              </a:rPr>
              <a:t>estigmatização</a:t>
            </a:r>
            <a:r>
              <a:rPr lang="pt-BR" sz="2400" dirty="0">
                <a:solidFill>
                  <a:srgbClr val="C00000"/>
                </a:solidFill>
              </a:rPr>
              <a:t> social da doença.”</a:t>
            </a:r>
            <a:r>
              <a:rPr lang="pt-BR" sz="2400" b="1" dirty="0">
                <a:solidFill>
                  <a:srgbClr val="C00000"/>
                </a:solidFill>
              </a:rPr>
              <a:t>. Tema 70 da TNU: “</a:t>
            </a:r>
            <a:r>
              <a:rPr lang="pt-BR" sz="2400" dirty="0">
                <a:solidFill>
                  <a:srgbClr val="C00000"/>
                </a:solidFill>
              </a:rPr>
              <a:t>Na concessão do benefício de prestação continuada ao portador do vírus HIV assintomático, devem ser observadas, além da incapacidade de prover a própria subsistência, as condições socioculturais </a:t>
            </a:r>
            <a:r>
              <a:rPr lang="pt-BR" sz="2400" dirty="0" err="1">
                <a:solidFill>
                  <a:srgbClr val="C00000"/>
                </a:solidFill>
              </a:rPr>
              <a:t>estigmatizantes</a:t>
            </a:r>
            <a:r>
              <a:rPr lang="pt-BR" sz="2400" dirty="0">
                <a:solidFill>
                  <a:srgbClr val="C00000"/>
                </a:solidFill>
              </a:rPr>
              <a:t> da doença.”</a:t>
            </a:r>
            <a:endParaRPr lang="pt-BR" sz="2400" b="1" dirty="0">
              <a:solidFill>
                <a:srgbClr val="C00000"/>
              </a:solidFill>
            </a:endParaRPr>
          </a:p>
        </p:txBody>
      </p:sp>
    </p:spTree>
    <p:extLst>
      <p:ext uri="{BB962C8B-B14F-4D97-AF65-F5344CB8AC3E}">
        <p14:creationId xmlns:p14="http://schemas.microsoft.com/office/powerpoint/2010/main" val="3182618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4625" y="0"/>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297455" y="875841"/>
            <a:ext cx="7668909" cy="5379414"/>
          </a:xfrm>
        </p:spPr>
        <p:txBody>
          <a:bodyPr>
            <a:noAutofit/>
          </a:bodyPr>
          <a:lstStyle/>
          <a:p>
            <a:pPr algn="just"/>
            <a:r>
              <a:rPr lang="pt-BR" sz="2000" b="1" dirty="0">
                <a:solidFill>
                  <a:srgbClr val="C00000"/>
                </a:solidFill>
              </a:rPr>
              <a:t>Prova da necessidade de assistência permanente de terceiros, em caso de aposentadoria por invalidez. Lei 8.213/91: “</a:t>
            </a:r>
            <a:r>
              <a:rPr lang="pt-BR" sz="2000" dirty="0">
                <a:solidFill>
                  <a:srgbClr val="C00000"/>
                </a:solidFill>
              </a:rPr>
              <a:t>Art. 45. O valor da aposentadoria por invalidez do segurado que necessitar da assistência permanente de outra pessoa será acrescido de 25% (vinte e cinco por cento).”. </a:t>
            </a:r>
          </a:p>
          <a:p>
            <a:pPr algn="just"/>
            <a:r>
              <a:rPr lang="pt-BR" sz="2000" b="1" dirty="0">
                <a:solidFill>
                  <a:srgbClr val="C00000"/>
                </a:solidFill>
              </a:rPr>
              <a:t>Anexo I do Decreto 3.048/99: </a:t>
            </a:r>
            <a:r>
              <a:rPr lang="pt-BR" sz="2000" dirty="0">
                <a:solidFill>
                  <a:srgbClr val="C00000"/>
                </a:solidFill>
              </a:rPr>
              <a:t>        </a:t>
            </a:r>
          </a:p>
          <a:p>
            <a:pPr marL="0" indent="0" algn="just">
              <a:buNone/>
            </a:pPr>
            <a:r>
              <a:rPr lang="pt-BR" sz="2000" dirty="0">
                <a:solidFill>
                  <a:srgbClr val="C00000"/>
                </a:solidFill>
              </a:rPr>
              <a:t>1 - Cegueira total; 2 - Perda de nove dedos das mãos ou superior a esta; 3 - Paralisia dos dois membros superiores ou inferiores; 4 - Perda dos membros inferiores, acima dos pés, quando a prótese for impossível; 5 - Perda de uma das mãos e de dois pés, ainda que a prótese seja possível; 6 - Perda de um membro superior e outro inferior, quando a prótese for impossível; 7 - Alteração das faculdades mentais com grave perturbação da vida orgânica e social; 8 - Doença que exija permanência contínua no leito; 9 - Incapacidade permanente para as atividades da vida diária.</a:t>
            </a:r>
          </a:p>
          <a:p>
            <a:endParaRPr lang="pt-BR" sz="2400" b="1" dirty="0">
              <a:solidFill>
                <a:schemeClr val="tx1"/>
              </a:solidFill>
            </a:endParaRPr>
          </a:p>
          <a:p>
            <a:endParaRPr lang="pt-BR" sz="1900" b="1" dirty="0">
              <a:solidFill>
                <a:schemeClr val="tx1"/>
              </a:solidFill>
            </a:endParaRPr>
          </a:p>
        </p:txBody>
      </p:sp>
    </p:spTree>
    <p:extLst>
      <p:ext uri="{BB962C8B-B14F-4D97-AF65-F5344CB8AC3E}">
        <p14:creationId xmlns:p14="http://schemas.microsoft.com/office/powerpoint/2010/main" val="173305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609600"/>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609598" y="1280160"/>
            <a:ext cx="6847841" cy="5344160"/>
          </a:xfrm>
        </p:spPr>
        <p:txBody>
          <a:bodyPr>
            <a:normAutofit fontScale="92500"/>
          </a:bodyPr>
          <a:lstStyle/>
          <a:p>
            <a:r>
              <a:rPr lang="pt-BR" b="1" dirty="0">
                <a:solidFill>
                  <a:srgbClr val="C00000"/>
                </a:solidFill>
              </a:rPr>
              <a:t>O exercício de atividade laborativa durante a incapacidade: Tema 1013 do STJ: “</a:t>
            </a:r>
            <a:r>
              <a:rPr lang="pt-BR" dirty="0">
                <a:solidFill>
                  <a:srgbClr val="C00000"/>
                </a:solidFill>
              </a:rPr>
              <a:t>No período entre o indeferimento administrativo e a efetiva implantação de auxílio-doença ou de aposentadoria por invalidez, mediante decisão judicial, o segurado do RPGS tem direito ao recebimento conjunto das rendas do trabalho exercido, ainda que incompatível com sua incapacidade laboral, e do respectivo benefício previdenciário pago retroativamente.”</a:t>
            </a:r>
          </a:p>
          <a:p>
            <a:r>
              <a:rPr lang="pt-BR" b="1" dirty="0">
                <a:solidFill>
                  <a:srgbClr val="C00000"/>
                </a:solidFill>
              </a:rPr>
              <a:t>VIDE SÚMULA 72 DA TNU: “</a:t>
            </a:r>
            <a:r>
              <a:rPr lang="pt-BR" dirty="0">
                <a:solidFill>
                  <a:srgbClr val="C00000"/>
                </a:solidFill>
              </a:rPr>
              <a:t>É possível o recebimento de benefício por incapacidade durante período em que houve exercício de atividade remunerada quando comprovado que o segurado estava incapaz para as atividades habituais na época em que trabalhou.”</a:t>
            </a:r>
            <a:endParaRPr lang="pt-BR" b="1" dirty="0">
              <a:solidFill>
                <a:srgbClr val="C00000"/>
              </a:solidFill>
            </a:endParaRPr>
          </a:p>
        </p:txBody>
      </p:sp>
    </p:spTree>
    <p:extLst>
      <p:ext uri="{BB962C8B-B14F-4D97-AF65-F5344CB8AC3E}">
        <p14:creationId xmlns:p14="http://schemas.microsoft.com/office/powerpoint/2010/main" val="2650232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609600"/>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609598" y="1280160"/>
            <a:ext cx="6847841" cy="5344160"/>
          </a:xfrm>
        </p:spPr>
        <p:txBody>
          <a:bodyPr>
            <a:normAutofit/>
          </a:bodyPr>
          <a:lstStyle/>
          <a:p>
            <a:r>
              <a:rPr lang="pt-BR" b="1" dirty="0">
                <a:solidFill>
                  <a:srgbClr val="C00000"/>
                </a:solidFill>
              </a:rPr>
              <a:t>As condições sociais. Súmulas 47 (</a:t>
            </a:r>
            <a:r>
              <a:rPr lang="pt-BR" dirty="0">
                <a:solidFill>
                  <a:srgbClr val="C00000"/>
                </a:solidFill>
              </a:rPr>
              <a:t>Uma vez reconhecida a incapacidade parcial para o trabalho, o juiz deve analisar as condições pessoais e sociais do segurado para a concessão de aposentadoria por invalidez) </a:t>
            </a:r>
            <a:r>
              <a:rPr lang="pt-BR" b="1" dirty="0">
                <a:solidFill>
                  <a:srgbClr val="C00000"/>
                </a:solidFill>
              </a:rPr>
              <a:t>e 77 (</a:t>
            </a:r>
            <a:r>
              <a:rPr lang="pt-BR" dirty="0">
                <a:solidFill>
                  <a:srgbClr val="C00000"/>
                </a:solidFill>
              </a:rPr>
              <a:t>O julgador não é obrigado a analisar as condições pessoais e sociais quando não reconhecer a incapacidade do requerente para a sua atividade habitual) </a:t>
            </a:r>
            <a:r>
              <a:rPr lang="pt-BR" b="1" dirty="0">
                <a:solidFill>
                  <a:srgbClr val="C00000"/>
                </a:solidFill>
              </a:rPr>
              <a:t>da TNU. O papel do juiz e o do perito.</a:t>
            </a:r>
          </a:p>
        </p:txBody>
      </p:sp>
    </p:spTree>
    <p:extLst>
      <p:ext uri="{BB962C8B-B14F-4D97-AF65-F5344CB8AC3E}">
        <p14:creationId xmlns:p14="http://schemas.microsoft.com/office/powerpoint/2010/main" val="33674705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609600"/>
            <a:ext cx="6136641" cy="762000"/>
          </a:xfrm>
        </p:spPr>
        <p:txBody>
          <a:bodyPr>
            <a:normAutofit/>
          </a:bodyPr>
          <a:lstStyle/>
          <a:p>
            <a:r>
              <a:rPr lang="pt-BR" b="1" dirty="0">
                <a:solidFill>
                  <a:srgbClr val="C00000"/>
                </a:solidFill>
              </a:rPr>
              <a:t>INCAPACIDADE LABORATIVA</a:t>
            </a:r>
          </a:p>
        </p:txBody>
      </p:sp>
      <p:sp>
        <p:nvSpPr>
          <p:cNvPr id="3" name="Espaço Reservado para Conteúdo 2"/>
          <p:cNvSpPr>
            <a:spLocks noGrp="1"/>
          </p:cNvSpPr>
          <p:nvPr>
            <p:ph idx="1"/>
          </p:nvPr>
        </p:nvSpPr>
        <p:spPr>
          <a:xfrm>
            <a:off x="609598" y="1280160"/>
            <a:ext cx="6847841" cy="5344160"/>
          </a:xfrm>
        </p:spPr>
        <p:txBody>
          <a:bodyPr>
            <a:normAutofit fontScale="92500"/>
          </a:bodyPr>
          <a:lstStyle/>
          <a:p>
            <a:r>
              <a:rPr lang="pt-BR" b="1" dirty="0">
                <a:solidFill>
                  <a:srgbClr val="C00000"/>
                </a:solidFill>
              </a:rPr>
              <a:t>A incapacidade e a reabilitação. Tema 177 da TNU: “</a:t>
            </a:r>
            <a:r>
              <a:rPr lang="pt-BR" dirty="0">
                <a:solidFill>
                  <a:srgbClr val="C00000"/>
                </a:solidFill>
              </a:rPr>
              <a:t>1. Constatada a existência de incapacidade parcial e permanente, não sendo o caso de aplicação da Súmula 47 da TNU, a decisão judicial </a:t>
            </a:r>
            <a:r>
              <a:rPr lang="pt-BR" u="sng" dirty="0">
                <a:solidFill>
                  <a:srgbClr val="C00000"/>
                </a:solidFill>
              </a:rPr>
              <a:t>poderá determinar o encaminhamento do segurado para análise administrativa de elegibilidade à reabilitação profissional</a:t>
            </a:r>
            <a:r>
              <a:rPr lang="pt-BR" dirty="0">
                <a:solidFill>
                  <a:srgbClr val="C00000"/>
                </a:solidFill>
              </a:rPr>
              <a:t>, sendo inviável a condenação prévia à concessão de aposentadoria por invalidez condicionada ao insucesso da reabilitação; 2. A análise administrativa da elegibilidade à reabilitação profissional deverá adotar como premissa a conclusão da decisão judicial sobre a existência de incapacidade parcial e permanente, ressalvada a possibilidade de constatação de modificação das circunstâncias fáticas após a sentença.”</a:t>
            </a:r>
            <a:endParaRPr lang="pt-BR" b="1" dirty="0">
              <a:solidFill>
                <a:srgbClr val="C00000"/>
              </a:solidFill>
            </a:endParaRPr>
          </a:p>
        </p:txBody>
      </p:sp>
    </p:spTree>
    <p:extLst>
      <p:ext uri="{BB962C8B-B14F-4D97-AF65-F5344CB8AC3E}">
        <p14:creationId xmlns:p14="http://schemas.microsoft.com/office/powerpoint/2010/main" val="3644498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8159" y="271272"/>
            <a:ext cx="6136641" cy="762000"/>
          </a:xfrm>
        </p:spPr>
        <p:txBody>
          <a:bodyPr>
            <a:normAutofit/>
          </a:bodyPr>
          <a:lstStyle/>
          <a:p>
            <a:r>
              <a:rPr lang="pt-BR" b="1" dirty="0">
                <a:solidFill>
                  <a:srgbClr val="C00000"/>
                </a:solidFill>
              </a:rPr>
              <a:t>O ACIDENTE DO TRABALHO</a:t>
            </a:r>
          </a:p>
        </p:txBody>
      </p:sp>
      <p:sp>
        <p:nvSpPr>
          <p:cNvPr id="3" name="Espaço Reservado para Conteúdo 2"/>
          <p:cNvSpPr>
            <a:spLocks noGrp="1"/>
          </p:cNvSpPr>
          <p:nvPr>
            <p:ph idx="1"/>
          </p:nvPr>
        </p:nvSpPr>
        <p:spPr>
          <a:xfrm>
            <a:off x="609598" y="1280160"/>
            <a:ext cx="6847841" cy="5344160"/>
          </a:xfrm>
        </p:spPr>
        <p:txBody>
          <a:bodyPr>
            <a:normAutofit fontScale="92500" lnSpcReduction="20000"/>
          </a:bodyPr>
          <a:lstStyle/>
          <a:p>
            <a:r>
              <a:rPr lang="pt-BR" b="1" dirty="0">
                <a:solidFill>
                  <a:srgbClr val="C00000"/>
                </a:solidFill>
              </a:rPr>
              <a:t>O acidente do trabalho: lesão corporal ou perturbação funcional que cause a morte, a perda ou a redução, permanente ou temporária, da capacidade para o trabalho. Doença profissional e doença do trabalho.</a:t>
            </a:r>
          </a:p>
          <a:p>
            <a:r>
              <a:rPr lang="pt-BR" b="1" dirty="0">
                <a:solidFill>
                  <a:srgbClr val="C00000"/>
                </a:solidFill>
              </a:rPr>
              <a:t>A distinção entre auxílio-doença e auxílio-acidente: o art. 86 da Lei 8.213/91: </a:t>
            </a:r>
            <a:r>
              <a:rPr lang="pt-BR" b="1" i="1" dirty="0">
                <a:solidFill>
                  <a:srgbClr val="C00000"/>
                </a:solidFill>
              </a:rPr>
              <a:t>“</a:t>
            </a:r>
            <a:r>
              <a:rPr lang="pt-BR" i="1" dirty="0">
                <a:solidFill>
                  <a:srgbClr val="C00000"/>
                </a:solidFill>
              </a:rPr>
              <a:t>O auxílio-acidente será concedido, como indenização, ao segurado quando, após consolidação das lesões decorrentes de acidente de qualquer natureza, resultarem sequelas que impliquem redução da capacidade para o trabalho que habitualmente exercia. §1º. O auxílio-acidente mensal corresponderá a cinquenta por cento do salário-de-benefício e será devido, observado o disposto no § 5º, até a véspera do início de qualquer aposentadoria ou até a data do óbito do segurado. §2º. O auxílio-acidente será devido a partir do dia seguinte ao da cessação do auxílio-doença, independentemente de qualquer remuneração ou rendimento auferido pelo acidentado, vedada sua acumulação com qualquer aposentadoria.”</a:t>
            </a:r>
            <a:endParaRPr lang="pt-BR" b="1" i="1" dirty="0">
              <a:solidFill>
                <a:srgbClr val="C00000"/>
              </a:solidFill>
            </a:endParaRPr>
          </a:p>
        </p:txBody>
      </p:sp>
    </p:spTree>
    <p:extLst>
      <p:ext uri="{BB962C8B-B14F-4D97-AF65-F5344CB8AC3E}">
        <p14:creationId xmlns:p14="http://schemas.microsoft.com/office/powerpoint/2010/main" val="4146546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609600"/>
            <a:ext cx="6136641" cy="762000"/>
          </a:xfrm>
        </p:spPr>
        <p:txBody>
          <a:bodyPr>
            <a:normAutofit/>
          </a:bodyPr>
          <a:lstStyle/>
          <a:p>
            <a:r>
              <a:rPr lang="pt-BR" b="1" dirty="0">
                <a:solidFill>
                  <a:srgbClr val="C00000"/>
                </a:solidFill>
              </a:rPr>
              <a:t>O ACIDENTE DO TRABALHO</a:t>
            </a:r>
          </a:p>
        </p:txBody>
      </p:sp>
      <p:sp>
        <p:nvSpPr>
          <p:cNvPr id="3" name="Espaço Reservado para Conteúdo 2"/>
          <p:cNvSpPr>
            <a:spLocks noGrp="1"/>
          </p:cNvSpPr>
          <p:nvPr>
            <p:ph idx="1"/>
          </p:nvPr>
        </p:nvSpPr>
        <p:spPr>
          <a:xfrm>
            <a:off x="609597" y="1280160"/>
            <a:ext cx="8201893" cy="5344160"/>
          </a:xfrm>
        </p:spPr>
        <p:txBody>
          <a:bodyPr>
            <a:noAutofit/>
          </a:bodyPr>
          <a:lstStyle/>
          <a:p>
            <a:r>
              <a:rPr lang="pt-BR" sz="1800" b="1" dirty="0">
                <a:solidFill>
                  <a:srgbClr val="C00000"/>
                </a:solidFill>
              </a:rPr>
              <a:t>Art. 20. Consideram-se acidente do trabalho, nos termos do artigo anterior, as seguintes entidades mórbidas:</a:t>
            </a:r>
          </a:p>
          <a:p>
            <a:r>
              <a:rPr lang="pt-BR" sz="1800" b="1" dirty="0">
                <a:solidFill>
                  <a:srgbClr val="C00000"/>
                </a:solidFill>
              </a:rPr>
              <a:t>I - doença profissional, assim entendida a produzida ou desencadeada pelo exercício do trabalho peculiar a determinada atividade e constante da respectiva relação elaborada pelo Ministério do Trabalho e da Previdência Social; </a:t>
            </a:r>
          </a:p>
          <a:p>
            <a:r>
              <a:rPr lang="pt-BR" sz="1800" b="1" dirty="0">
                <a:solidFill>
                  <a:srgbClr val="C00000"/>
                </a:solidFill>
              </a:rPr>
              <a:t>II - doença do trabalho, assim entendida a adquirida ou desencadeada em função de condições especiais em que o trabalho é realizado e com ele se relacione diretamente, constante da relação mencionada no inciso I.</a:t>
            </a:r>
          </a:p>
          <a:p>
            <a:r>
              <a:rPr lang="pt-BR" sz="1800" b="1" dirty="0">
                <a:solidFill>
                  <a:srgbClr val="C00000"/>
                </a:solidFill>
              </a:rPr>
              <a:t>§ 1º Não são consideradas como doença do trabalho: a) a doença degenerativa; b) a inerente a grupo etário; c) a que não produza incapacidade laborativa; d) a doença endêmica adquirida por segurado habitante de região em que ela se desenvolva, salvo comprovação de que é resultante de exposição ou contato direto determinado pela natureza do trabalho.</a:t>
            </a:r>
          </a:p>
          <a:p>
            <a:r>
              <a:rPr lang="pt-BR" sz="1800" b="1" dirty="0">
                <a:solidFill>
                  <a:srgbClr val="C00000"/>
                </a:solidFill>
              </a:rPr>
              <a:t>§ 2º Em caso excepcional, constatando-se que a doença não incluída na relação prevista nos incisos I e II deste artigo resultou das condições especiais em que o trabalho é executado e com ele se relaciona diretamente, a Previdência Social deve considerá-la acidente do trabalho.</a:t>
            </a:r>
            <a:endParaRPr lang="pt-BR" sz="1800" b="1" dirty="0">
              <a:solidFill>
                <a:srgbClr val="C00000"/>
              </a:solidFill>
              <a:effectLst/>
            </a:endParaRPr>
          </a:p>
        </p:txBody>
      </p:sp>
    </p:spTree>
    <p:extLst>
      <p:ext uri="{BB962C8B-B14F-4D97-AF65-F5344CB8AC3E}">
        <p14:creationId xmlns:p14="http://schemas.microsoft.com/office/powerpoint/2010/main" val="1465961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46888" y="182880"/>
            <a:ext cx="8092440" cy="6370975"/>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MANUTENÇÃO E PERDA DA QUALIDADE DE SEGURADO</a:t>
            </a:r>
          </a:p>
          <a:p>
            <a:endParaRPr lang="pt-BR" sz="2400" b="1" dirty="0">
              <a:solidFill>
                <a:schemeClr val="accent1">
                  <a:lumMod val="75000"/>
                </a:schemeClr>
              </a:solidFill>
              <a:cs typeface="Times New Roman" panose="02020603050405020304" pitchFamily="18" charset="0"/>
            </a:endParaRPr>
          </a:p>
          <a:p>
            <a:r>
              <a:rPr lang="pt-BR" sz="2400" b="1" dirty="0">
                <a:solidFill>
                  <a:schemeClr val="accent1">
                    <a:lumMod val="75000"/>
                  </a:schemeClr>
                </a:solidFill>
                <a:cs typeface="Times New Roman" panose="02020603050405020304" pitchFamily="18" charset="0"/>
              </a:rPr>
              <a:t>A IN 128/2022 E A VISÃO DO INSS</a:t>
            </a:r>
          </a:p>
          <a:p>
            <a:endParaRPr lang="pt-BR" sz="2400" b="1" dirty="0">
              <a:solidFill>
                <a:schemeClr val="accent1">
                  <a:lumMod val="75000"/>
                </a:schemeClr>
              </a:solidFill>
              <a:cs typeface="Times New Roman" panose="02020603050405020304" pitchFamily="18" charset="0"/>
            </a:endParaRPr>
          </a:p>
          <a:p>
            <a:pPr fontAlgn="base"/>
            <a:r>
              <a:rPr lang="pt-BR" i="1" dirty="0">
                <a:solidFill>
                  <a:srgbClr val="FF0000"/>
                </a:solidFill>
              </a:rPr>
              <a:t>Art. 184. Período de manutenção da qualidade de segurado, ou período de graça, é aquele em que o segurado mantém sua condição, independentemente de contribuição, correspondendo ao seguinte lapso temporal:</a:t>
            </a:r>
          </a:p>
          <a:p>
            <a:pPr fontAlgn="base"/>
            <a:r>
              <a:rPr lang="pt-BR" i="1" dirty="0">
                <a:solidFill>
                  <a:srgbClr val="FF0000"/>
                </a:solidFill>
              </a:rPr>
              <a:t>[…]</a:t>
            </a:r>
          </a:p>
          <a:p>
            <a:pPr fontAlgn="base"/>
            <a:r>
              <a:rPr lang="pt-BR" i="1" dirty="0">
                <a:solidFill>
                  <a:srgbClr val="FF0000"/>
                </a:solidFill>
              </a:rPr>
              <a:t>§ 5º O prazo do inciso II do caput ou do § 4º será acrescido de 12 (doze) meses para o segurado desempregado, </a:t>
            </a:r>
            <a:r>
              <a:rPr lang="pt-BR" i="1" u="sng" dirty="0">
                <a:solidFill>
                  <a:srgbClr val="FF0000"/>
                </a:solidFill>
              </a:rPr>
              <a:t>desde que comprovada essa situação pelo registro no Sistema Nacional de Emprego (SINE) ou pelo recebimento de seguro-desemprego dentro do período de manutenção da qualidade de segurado</a:t>
            </a:r>
            <a:r>
              <a:rPr lang="pt-BR" i="1" dirty="0">
                <a:solidFill>
                  <a:srgbClr val="FF0000"/>
                </a:solidFill>
              </a:rPr>
              <a:t>, inexistindo outras informações que venham a descaracterizar essa condição.</a:t>
            </a:r>
          </a:p>
          <a:p>
            <a:pPr fontAlgn="base"/>
            <a:r>
              <a:rPr lang="pt-BR" i="1" dirty="0">
                <a:solidFill>
                  <a:srgbClr val="FF0000"/>
                </a:solidFill>
              </a:rPr>
              <a:t>§ 8º A prorrogação do prazo de 12 (doze) meses, previsto no § 5º deste artigo, em razão </a:t>
            </a:r>
            <a:r>
              <a:rPr lang="pt-BR" b="1" i="1" u="sng" dirty="0">
                <a:solidFill>
                  <a:srgbClr val="FF0000"/>
                </a:solidFill>
              </a:rPr>
              <a:t>da situação de desemprego</a:t>
            </a:r>
            <a:r>
              <a:rPr lang="pt-BR" i="1" dirty="0">
                <a:solidFill>
                  <a:srgbClr val="FF0000"/>
                </a:solidFill>
              </a:rPr>
              <a:t>, dependerá da inexistência de outras informações que venham a descaracterizar tal condição, ou seja, exercício de atividade remunerada, recebimento de benefícios por incapacidade e salário-maternidade, dentro do período de manutenção de qualidade de segurado.</a:t>
            </a:r>
          </a:p>
          <a:p>
            <a:pPr fontAlgn="base"/>
            <a:r>
              <a:rPr lang="pt-BR" i="1" dirty="0">
                <a:solidFill>
                  <a:srgbClr val="FF0000"/>
                </a:solidFill>
              </a:rPr>
              <a:t>[…]</a:t>
            </a:r>
          </a:p>
          <a:p>
            <a:pPr fontAlgn="base"/>
            <a:r>
              <a:rPr lang="pt-BR" b="1" i="1" dirty="0">
                <a:solidFill>
                  <a:srgbClr val="FF0000"/>
                </a:solidFill>
              </a:rPr>
              <a:t>§ 10. O segurado contribuinte individual faz jus à prorrogação prevista no § 5º.</a:t>
            </a:r>
            <a:endParaRPr lang="pt-BR" sz="2000" i="1" dirty="0">
              <a:solidFill>
                <a:srgbClr val="FF0000"/>
              </a:solidFill>
            </a:endParaRPr>
          </a:p>
          <a:p>
            <a:endParaRPr lang="pt-BR" sz="2400" b="1" dirty="0">
              <a:solidFill>
                <a:srgbClr val="C00000"/>
              </a:solidFill>
            </a:endParaRPr>
          </a:p>
        </p:txBody>
      </p:sp>
    </p:spTree>
    <p:extLst>
      <p:ext uri="{BB962C8B-B14F-4D97-AF65-F5344CB8AC3E}">
        <p14:creationId xmlns:p14="http://schemas.microsoft.com/office/powerpoint/2010/main" val="2802228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816977"/>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chemeClr val="accent1">
                  <a:lumMod val="75000"/>
                </a:schemeClr>
              </a:solidFill>
            </a:endParaRPr>
          </a:p>
          <a:p>
            <a:r>
              <a:rPr lang="pt-BR" sz="2000" b="1" dirty="0">
                <a:solidFill>
                  <a:srgbClr val="C00000"/>
                </a:solidFill>
              </a:rPr>
              <a:t>Dispensa de carência: </a:t>
            </a:r>
            <a:r>
              <a:rPr lang="pt-BR" sz="2000" dirty="0">
                <a:solidFill>
                  <a:srgbClr val="C00000"/>
                </a:solidFill>
              </a:rPr>
              <a:t>nos casos de acidente de qualquer natureza ou causa e de doença profissional ou do trabalho </a:t>
            </a:r>
          </a:p>
          <a:p>
            <a:endParaRPr lang="pt-BR" sz="2000" dirty="0">
              <a:solidFill>
                <a:srgbClr val="C00000"/>
              </a:solidFill>
            </a:endParaRPr>
          </a:p>
          <a:p>
            <a:r>
              <a:rPr lang="pt-BR" sz="2000" dirty="0">
                <a:solidFill>
                  <a:srgbClr val="C00000"/>
                </a:solidFill>
              </a:rPr>
              <a:t>e nos casos de segurado que, após filiar-se ao RGPS, seja acometido de alguma das doenças ou afecções especificadas em lista elaborada pelos Ministérios da Saúde e da Economia, atualizada a cada três anos </a:t>
            </a:r>
            <a:r>
              <a:rPr lang="pt-BR" sz="2000" i="1" dirty="0">
                <a:solidFill>
                  <a:srgbClr val="C00000"/>
                </a:solidFill>
              </a:rPr>
              <a:t>[tuberculose ativa; hanseníase; alienação mental; esclerose múltipla; hepatopatia grave;  neoplasia maligna; cegueira; paralisia irreversível e incapacitante; cardiopatia grave; doença de Parkinson; </a:t>
            </a:r>
            <a:r>
              <a:rPr lang="pt-BR" sz="2000" i="1" dirty="0" err="1">
                <a:solidFill>
                  <a:srgbClr val="C00000"/>
                </a:solidFill>
              </a:rPr>
              <a:t>espondiloartrose</a:t>
            </a:r>
            <a:r>
              <a:rPr lang="pt-BR" sz="2000" i="1" dirty="0">
                <a:solidFill>
                  <a:srgbClr val="C00000"/>
                </a:solidFill>
              </a:rPr>
              <a:t> anquilosante; </a:t>
            </a:r>
            <a:r>
              <a:rPr lang="pt-BR" sz="2000" i="1" dirty="0" err="1">
                <a:solidFill>
                  <a:srgbClr val="C00000"/>
                </a:solidFill>
              </a:rPr>
              <a:t>nefropatia</a:t>
            </a:r>
            <a:r>
              <a:rPr lang="pt-BR" sz="2000" i="1" dirty="0">
                <a:solidFill>
                  <a:srgbClr val="C00000"/>
                </a:solidFill>
              </a:rPr>
              <a:t> grave; estado avançado da doença de </a:t>
            </a:r>
            <a:r>
              <a:rPr lang="pt-BR" sz="2000" i="1" dirty="0" err="1">
                <a:solidFill>
                  <a:srgbClr val="C00000"/>
                </a:solidFill>
              </a:rPr>
              <a:t>Paget</a:t>
            </a:r>
            <a:r>
              <a:rPr lang="pt-BR" sz="2000" i="1" dirty="0">
                <a:solidFill>
                  <a:srgbClr val="C00000"/>
                </a:solidFill>
              </a:rPr>
              <a:t> (osteíte deformante); AIDS; ou contaminação por radiação, com base em conclusão da medicina especializada]</a:t>
            </a:r>
            <a:r>
              <a:rPr lang="pt-BR" sz="2000" dirty="0">
                <a:solidFill>
                  <a:srgbClr val="C00000"/>
                </a:solidFill>
              </a:rPr>
              <a:t>, de acordo com os critérios de estigma, deformação, mutilação, deficiência ou outro fator que lhe confira especificidade e gravidade que mereçam tratamento particularizado.</a:t>
            </a:r>
            <a:endParaRPr lang="en-US" sz="2400" b="1" u="sng" dirty="0">
              <a:solidFill>
                <a:srgbClr val="C00000"/>
              </a:solidFill>
            </a:endParaRPr>
          </a:p>
        </p:txBody>
      </p:sp>
    </p:spTree>
    <p:extLst>
      <p:ext uri="{BB962C8B-B14F-4D97-AF65-F5344CB8AC3E}">
        <p14:creationId xmlns:p14="http://schemas.microsoft.com/office/powerpoint/2010/main" val="3118670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632311"/>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chemeClr val="accent1">
                  <a:lumMod val="75000"/>
                </a:schemeClr>
              </a:solidFill>
            </a:endParaRPr>
          </a:p>
          <a:p>
            <a:r>
              <a:rPr lang="pt-BR" sz="2000" b="1" dirty="0">
                <a:solidFill>
                  <a:srgbClr val="C00000"/>
                </a:solidFill>
              </a:rPr>
              <a:t>Data de Início do Benefício (DIB)</a:t>
            </a:r>
            <a:r>
              <a:rPr lang="pt-BR" sz="2000" dirty="0">
                <a:solidFill>
                  <a:srgbClr val="C00000"/>
                </a:solidFill>
              </a:rPr>
              <a:t>: para benefícios precedidos de auxílio por incapacidade temporária: na data da perícia que definiu a incapacidade permanente; e para os benefícios não precedidos de auxílio por incapacidade temporária: a) I - ao segurado empregado, a contar do 16º (décimo sexto) dia do afastamento da atividade ou a partir da DER, se entre o afastamento e a entrada do requerimento decorrerem mais de 30 (trinta) dias; e II - ao segurado empregado doméstico, trabalhador avulso, contribuinte individual, especial e facultativo, a contar da DII ou a partir da DER, se entre a incapacidade e a entrada do requerimento decorrerem mais de 30 (trinta) dias.</a:t>
            </a:r>
          </a:p>
          <a:p>
            <a:r>
              <a:rPr lang="pt-BR" sz="2000" dirty="0">
                <a:solidFill>
                  <a:srgbClr val="C00000"/>
                </a:solidFill>
              </a:rPr>
              <a:t>Na hipótese de a DII ser fixada posteriormente à DER, a aposentadoria por incapacidade permanente será devida a contar da DII.</a:t>
            </a:r>
            <a:endParaRPr lang="pt-BR" sz="2400" dirty="0">
              <a:solidFill>
                <a:srgbClr val="C00000"/>
              </a:solidFill>
            </a:endParaRPr>
          </a:p>
          <a:p>
            <a:pPr marL="342900" indent="-342900">
              <a:buFontTx/>
              <a:buChar char="-"/>
            </a:pPr>
            <a:endParaRPr lang="pt-BR" sz="2400" dirty="0"/>
          </a:p>
          <a:p>
            <a:pPr marL="342900" indent="-342900">
              <a:buFontTx/>
              <a:buChar char="-"/>
            </a:pPr>
            <a:endParaRPr lang="en-US" sz="2400" b="1" u="sng" dirty="0">
              <a:solidFill>
                <a:schemeClr val="accent1">
                  <a:lumMod val="75000"/>
                </a:schemeClr>
              </a:solidFill>
            </a:endParaRPr>
          </a:p>
        </p:txBody>
      </p:sp>
    </p:spTree>
    <p:extLst>
      <p:ext uri="{BB962C8B-B14F-4D97-AF65-F5344CB8AC3E}">
        <p14:creationId xmlns:p14="http://schemas.microsoft.com/office/powerpoint/2010/main" val="3638029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7078861"/>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chemeClr val="accent1">
                  <a:lumMod val="75000"/>
                </a:schemeClr>
              </a:solidFill>
            </a:endParaRPr>
          </a:p>
          <a:p>
            <a:r>
              <a:rPr lang="pt-BR" sz="2000" b="1" dirty="0">
                <a:solidFill>
                  <a:srgbClr val="C00000"/>
                </a:solidFill>
              </a:rPr>
              <a:t>RENDA MENSAL INICIAL: </a:t>
            </a:r>
          </a:p>
          <a:p>
            <a:r>
              <a:rPr lang="pt-BR" sz="2000" b="1" dirty="0">
                <a:solidFill>
                  <a:srgbClr val="C00000"/>
                </a:solidFill>
              </a:rPr>
              <a:t>EMENDA 103/2019, ART. 26, §§2º E 3º:</a:t>
            </a:r>
          </a:p>
          <a:p>
            <a:r>
              <a:rPr lang="pt-BR" dirty="0">
                <a:solidFill>
                  <a:srgbClr val="C00000"/>
                </a:solidFill>
              </a:rPr>
              <a:t>§ 2º O valor do benefício de aposentadoria corresponderá a 60% (sessenta por cento) da média aritmética definida na forma prevista no </a:t>
            </a:r>
            <a:r>
              <a:rPr lang="pt-BR" b="1" dirty="0">
                <a:solidFill>
                  <a:srgbClr val="C00000"/>
                </a:solidFill>
              </a:rPr>
              <a:t>caput </a:t>
            </a:r>
            <a:r>
              <a:rPr lang="pt-BR" dirty="0">
                <a:solidFill>
                  <a:srgbClr val="C00000"/>
                </a:solidFill>
              </a:rPr>
              <a:t>e no § 1º, com acréscimo de 2 (dois) pontos percentuais para cada ano de contribuição que exceder o tempo de 20 (vinte) anos de contribuição nos casos:</a:t>
            </a:r>
          </a:p>
          <a:p>
            <a:r>
              <a:rPr lang="pt-BR" dirty="0">
                <a:solidFill>
                  <a:srgbClr val="C00000"/>
                </a:solidFill>
              </a:rPr>
              <a:t>I - do inciso II do § 6º do art. 4º, do § 4º do art. 15, do § 3º do art. 16 e do § 2º do art. 18;</a:t>
            </a:r>
          </a:p>
          <a:p>
            <a:r>
              <a:rPr lang="pt-BR" dirty="0">
                <a:solidFill>
                  <a:srgbClr val="C00000"/>
                </a:solidFill>
              </a:rPr>
              <a:t>II - do § 4º do art. 10, ressalvado o disposto no inciso II do § 3º e no § 4º deste artigo;</a:t>
            </a:r>
          </a:p>
          <a:p>
            <a:r>
              <a:rPr lang="pt-BR" b="1" u="sng" dirty="0">
                <a:solidFill>
                  <a:srgbClr val="C00000"/>
                </a:solidFill>
              </a:rPr>
              <a:t>III - de aposentadoria por incapacidade permanente aos segurados do Regime Geral de Previdência Social, ressalvado o disposto no inciso II do § 3º deste artigo; </a:t>
            </a:r>
            <a:r>
              <a:rPr lang="pt-BR" dirty="0">
                <a:solidFill>
                  <a:srgbClr val="C00000"/>
                </a:solidFill>
              </a:rPr>
              <a:t>e</a:t>
            </a:r>
          </a:p>
          <a:p>
            <a:r>
              <a:rPr lang="pt-BR" dirty="0">
                <a:solidFill>
                  <a:srgbClr val="C00000"/>
                </a:solidFill>
              </a:rPr>
              <a:t>IV - do § 2º do art. 19 e do § 2º do art. 21, ressalvado o disposto no § 5º deste artigo.</a:t>
            </a:r>
          </a:p>
          <a:p>
            <a:r>
              <a:rPr lang="pt-BR" dirty="0">
                <a:solidFill>
                  <a:srgbClr val="C00000"/>
                </a:solidFill>
              </a:rPr>
              <a:t>§ 3º O valor do benefício de aposentadoria corresponderá a 100% (cem por cento) da média aritmética definida na forma prevista no </a:t>
            </a:r>
            <a:r>
              <a:rPr lang="pt-BR" b="1" dirty="0">
                <a:solidFill>
                  <a:srgbClr val="C00000"/>
                </a:solidFill>
              </a:rPr>
              <a:t>caput </a:t>
            </a:r>
            <a:r>
              <a:rPr lang="pt-BR" dirty="0">
                <a:solidFill>
                  <a:srgbClr val="C00000"/>
                </a:solidFill>
              </a:rPr>
              <a:t>e no § 1º:</a:t>
            </a:r>
          </a:p>
          <a:p>
            <a:r>
              <a:rPr lang="pt-BR" dirty="0">
                <a:solidFill>
                  <a:srgbClr val="C00000"/>
                </a:solidFill>
              </a:rPr>
              <a:t>I - no caso do inciso II do § 2º do art. 20;</a:t>
            </a:r>
          </a:p>
          <a:p>
            <a:r>
              <a:rPr lang="pt-BR" b="1" u="sng" dirty="0">
                <a:solidFill>
                  <a:srgbClr val="C00000"/>
                </a:solidFill>
              </a:rPr>
              <a:t>II - no caso de aposentadoria por incapacidade permanente, quando decorrer de acidente de trabalho, de doença profissional e de doença do trabalho.</a:t>
            </a:r>
            <a:endParaRPr lang="pt-BR" sz="2400" b="1" u="sng" dirty="0">
              <a:solidFill>
                <a:srgbClr val="C00000"/>
              </a:solidFill>
            </a:endParaRPr>
          </a:p>
          <a:p>
            <a:endParaRPr lang="pt-BR" sz="2400" dirty="0">
              <a:solidFill>
                <a:srgbClr val="C00000"/>
              </a:solidFill>
            </a:endParaRPr>
          </a:p>
          <a:p>
            <a:pPr marL="342900" indent="-342900">
              <a:buFontTx/>
              <a:buChar char="-"/>
            </a:pPr>
            <a:endParaRPr lang="pt-BR" sz="2400" dirty="0"/>
          </a:p>
          <a:p>
            <a:pPr marL="342900" indent="-342900">
              <a:buFontTx/>
              <a:buChar char="-"/>
            </a:pPr>
            <a:endParaRPr lang="en-US" sz="2400" b="1" u="sng" dirty="0">
              <a:solidFill>
                <a:schemeClr val="accent1">
                  <a:lumMod val="75000"/>
                </a:schemeClr>
              </a:solidFill>
            </a:endParaRPr>
          </a:p>
        </p:txBody>
      </p:sp>
    </p:spTree>
    <p:extLst>
      <p:ext uri="{BB962C8B-B14F-4D97-AF65-F5344CB8AC3E}">
        <p14:creationId xmlns:p14="http://schemas.microsoft.com/office/powerpoint/2010/main" val="3319711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7109639"/>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chemeClr val="accent1">
                  <a:lumMod val="75000"/>
                </a:schemeClr>
              </a:solidFill>
            </a:endParaRPr>
          </a:p>
          <a:p>
            <a:r>
              <a:rPr lang="pt-BR" sz="2400" dirty="0">
                <a:solidFill>
                  <a:srgbClr val="C00000"/>
                </a:solidFill>
              </a:rPr>
              <a:t>PROBLEMAS DA RMI DA APOSENTADORIA EM ESPÉCIE </a:t>
            </a:r>
          </a:p>
          <a:p>
            <a:pPr marL="342900" indent="-342900">
              <a:buFontTx/>
              <a:buChar char="-"/>
            </a:pPr>
            <a:r>
              <a:rPr lang="pt-BR" sz="2400" dirty="0">
                <a:solidFill>
                  <a:srgbClr val="C00000"/>
                </a:solidFill>
              </a:rPr>
              <a:t>O tratamento diferenciado entre a aposentadoria por invalidez acidentária e a não-acidentária se justifica?</a:t>
            </a:r>
          </a:p>
          <a:p>
            <a:pPr marL="342900" indent="-342900">
              <a:buFontTx/>
              <a:buChar char="-"/>
            </a:pPr>
            <a:r>
              <a:rPr lang="pt-BR" sz="2400" dirty="0">
                <a:solidFill>
                  <a:srgbClr val="C00000"/>
                </a:solidFill>
              </a:rPr>
              <a:t>princípios constitucionais da seletividade e da universalidade da cobertura do art. 194, I e III, da CF</a:t>
            </a:r>
          </a:p>
          <a:p>
            <a:pPr marL="342900" indent="-342900">
              <a:buFontTx/>
              <a:buChar char="-"/>
            </a:pPr>
            <a:r>
              <a:rPr lang="pt-BR" sz="2400" dirty="0">
                <a:solidFill>
                  <a:srgbClr val="C00000"/>
                </a:solidFill>
              </a:rPr>
              <a:t>Qual é o fato previdenciário desta aposentadoria?</a:t>
            </a:r>
          </a:p>
          <a:p>
            <a:pPr marL="342900" indent="-342900">
              <a:buFontTx/>
              <a:buChar char="-"/>
            </a:pPr>
            <a:r>
              <a:rPr lang="pt-BR" sz="2400" dirty="0">
                <a:solidFill>
                  <a:srgbClr val="C00000"/>
                </a:solidFill>
              </a:rPr>
              <a:t>art. 201, §10, da CF: </a:t>
            </a:r>
            <a:r>
              <a:rPr lang="pt-BR" sz="2400" i="1" dirty="0">
                <a:solidFill>
                  <a:srgbClr val="C00000"/>
                </a:solidFill>
              </a:rPr>
              <a:t>“ Lei complementar poderá disciplinar a cobertura de </a:t>
            </a:r>
            <a:r>
              <a:rPr lang="pt-BR" sz="2400" i="1" u="sng" dirty="0">
                <a:solidFill>
                  <a:srgbClr val="C00000"/>
                </a:solidFill>
              </a:rPr>
              <a:t>benefícios não programados</a:t>
            </a:r>
            <a:r>
              <a:rPr lang="pt-BR" sz="2400" i="1" dirty="0">
                <a:solidFill>
                  <a:srgbClr val="C00000"/>
                </a:solidFill>
              </a:rPr>
              <a:t>, inclusive os decorrentes de acidente do trabalho, a ser atendida concorrentemente pelo Regime Geral de Previdência Social e pelo setor privado.”</a:t>
            </a:r>
            <a:r>
              <a:rPr lang="pt-BR" sz="2400" dirty="0">
                <a:solidFill>
                  <a:srgbClr val="C00000"/>
                </a:solidFill>
              </a:rPr>
              <a:t>  </a:t>
            </a:r>
          </a:p>
          <a:p>
            <a:pPr marL="342900" indent="-342900">
              <a:buFontTx/>
              <a:buChar char="-"/>
            </a:pPr>
            <a:r>
              <a:rPr lang="pt-BR" sz="2400" dirty="0">
                <a:solidFill>
                  <a:srgbClr val="C00000"/>
                </a:solidFill>
              </a:rPr>
              <a:t>direito fundamental à igualdade (art. 5º, caput, da CF)</a:t>
            </a:r>
          </a:p>
          <a:p>
            <a:pPr marL="342900" indent="-342900">
              <a:buFontTx/>
              <a:buChar char="-"/>
            </a:pPr>
            <a:r>
              <a:rPr lang="pt-BR" sz="2400" dirty="0">
                <a:solidFill>
                  <a:srgbClr val="C00000"/>
                </a:solidFill>
              </a:rPr>
              <a:t>O problema do auxílio-doença correlato</a:t>
            </a:r>
          </a:p>
          <a:p>
            <a:pPr marL="342900" indent="-342900">
              <a:buFontTx/>
              <a:buChar char="-"/>
            </a:pPr>
            <a:endParaRPr lang="pt-BR" sz="2400" dirty="0"/>
          </a:p>
          <a:p>
            <a:pPr marL="342900" indent="-342900">
              <a:buFontTx/>
              <a:buChar char="-"/>
            </a:pPr>
            <a:endParaRPr lang="pt-BR" sz="2400" dirty="0"/>
          </a:p>
          <a:p>
            <a:pPr marL="342900" indent="-342900">
              <a:buFontTx/>
              <a:buChar char="-"/>
            </a:pPr>
            <a:endParaRPr lang="pt-BR" sz="2400" dirty="0"/>
          </a:p>
        </p:txBody>
      </p:sp>
    </p:spTree>
    <p:extLst>
      <p:ext uri="{BB962C8B-B14F-4D97-AF65-F5344CB8AC3E}">
        <p14:creationId xmlns:p14="http://schemas.microsoft.com/office/powerpoint/2010/main" val="28033276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65176" y="237744"/>
            <a:ext cx="8092440" cy="6832640"/>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rgbClr val="C00000"/>
              </a:solidFill>
            </a:endParaRPr>
          </a:p>
          <a:p>
            <a:r>
              <a:rPr lang="pt-BR" sz="1900" b="1" dirty="0">
                <a:solidFill>
                  <a:srgbClr val="C00000"/>
                </a:solidFill>
              </a:rPr>
              <a:t>A MENSALIDADE DE RECUPERAÇÃO</a:t>
            </a:r>
          </a:p>
          <a:p>
            <a:pPr fontAlgn="base"/>
            <a:r>
              <a:rPr lang="pt-BR" sz="1900" i="1" dirty="0">
                <a:solidFill>
                  <a:srgbClr val="C00000"/>
                </a:solidFill>
              </a:rPr>
              <a:t>Lei 8.213/91: Art. 47. Verificada a recuperação da capacidade de trabalho do aposentado por invalidez, será observado o seguinte procedimento: (…) II – quando a recuperação for parcial, ou ocorrer após o período do inciso I, ou ainda quando o segurado for declarado apto para o exercício de trabalho diverso do qual habitualmente exercia, a aposentadoria será mantida, sem prejuízo da volta à atividade...em percentuais decrescentes.</a:t>
            </a:r>
          </a:p>
          <a:p>
            <a:pPr fontAlgn="base"/>
            <a:r>
              <a:rPr lang="pt-BR" sz="1900" b="1" dirty="0">
                <a:solidFill>
                  <a:srgbClr val="C00000"/>
                </a:solidFill>
              </a:rPr>
              <a:t>A IN 128/2022 E A MENSALIDADE DE RECUPERAÇÃO</a:t>
            </a:r>
          </a:p>
          <a:p>
            <a:pPr fontAlgn="base"/>
            <a:r>
              <a:rPr lang="pt-BR" sz="1900" i="1" dirty="0">
                <a:solidFill>
                  <a:srgbClr val="C00000"/>
                </a:solidFill>
              </a:rPr>
              <a:t>Art. 224. Havendo recebimento de benefícios por incapacidade no período contributivo, inclusive na modalidade acidentária, os períodos de recebimento deste benefício são considerados como salários de contribuição para fins de formação do PBC, desde que intercalado entre atividades. […]</a:t>
            </a:r>
          </a:p>
          <a:p>
            <a:pPr fontAlgn="base"/>
            <a:r>
              <a:rPr lang="pt-BR" sz="1900" i="1" dirty="0">
                <a:solidFill>
                  <a:srgbClr val="C00000"/>
                </a:solidFill>
              </a:rPr>
              <a:t>§ 4º </a:t>
            </a:r>
            <a:r>
              <a:rPr lang="pt-BR" sz="1900" b="1" i="1" u="sng" dirty="0">
                <a:solidFill>
                  <a:srgbClr val="C00000"/>
                </a:solidFill>
              </a:rPr>
              <a:t>Aplica-se o disposto no caput ao período em gozo de mensalidade de recuperação</a:t>
            </a:r>
            <a:r>
              <a:rPr lang="pt-BR" sz="1900" i="1" dirty="0">
                <a:solidFill>
                  <a:srgbClr val="C00000"/>
                </a:solidFill>
              </a:rPr>
              <a:t> de que trata o art. 47 da Lei nº 8.213, de 1991.</a:t>
            </a:r>
          </a:p>
          <a:p>
            <a:pPr fontAlgn="base"/>
            <a:endParaRPr lang="pt-BR" sz="1900" i="1" dirty="0">
              <a:solidFill>
                <a:srgbClr val="C00000"/>
              </a:solidFill>
            </a:endParaRPr>
          </a:p>
          <a:p>
            <a:pPr fontAlgn="base"/>
            <a:r>
              <a:rPr lang="pt-BR" sz="1900" i="1" dirty="0">
                <a:solidFill>
                  <a:srgbClr val="C00000"/>
                </a:solidFill>
              </a:rPr>
              <a:t>Art. 333 […] § 5º A mensalidade de recuperação será considerada como </a:t>
            </a:r>
            <a:r>
              <a:rPr lang="pt-BR" sz="1900" b="1" i="1" u="sng" dirty="0">
                <a:solidFill>
                  <a:srgbClr val="C00000"/>
                </a:solidFill>
              </a:rPr>
              <a:t>tempo de contribuição</a:t>
            </a:r>
            <a:r>
              <a:rPr lang="pt-BR" sz="1900" i="1" dirty="0">
                <a:solidFill>
                  <a:srgbClr val="C00000"/>
                </a:solidFill>
              </a:rPr>
              <a:t>, observado o inciso II do art. 55 da Lei nº 8.213, de 1991, inclusive o período com redução da renda previsto no caput.</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9288563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632311"/>
          </a:xfrm>
          <a:prstGeom prst="rect">
            <a:avLst/>
          </a:prstGeom>
        </p:spPr>
        <p:txBody>
          <a:bodyPr wrap="square">
            <a:spAutoFit/>
          </a:bodyPr>
          <a:lstStyle/>
          <a:p>
            <a:r>
              <a:rPr lang="en-US" sz="2400" b="1" u="sng" dirty="0">
                <a:solidFill>
                  <a:schemeClr val="accent1">
                    <a:lumMod val="75000"/>
                  </a:schemeClr>
                </a:solidFill>
              </a:rPr>
              <a:t>APOSENTADORIA POR INCAPACIDADE PERMANENTE (INVALIDEZ) – NÃO PROGRAMÁVEL</a:t>
            </a:r>
          </a:p>
          <a:p>
            <a:endParaRPr lang="en-US" sz="2400" b="1" u="sng" dirty="0">
              <a:solidFill>
                <a:srgbClr val="C00000"/>
              </a:solidFill>
            </a:endParaRPr>
          </a:p>
          <a:p>
            <a:r>
              <a:rPr lang="en-US" sz="2400" b="1" u="sng" dirty="0">
                <a:solidFill>
                  <a:srgbClr val="C00000"/>
                </a:solidFill>
              </a:rPr>
              <a:t>PROBLEMAS:</a:t>
            </a:r>
          </a:p>
          <a:p>
            <a:pPr marL="342900" indent="-342900">
              <a:buFontTx/>
              <a:buChar char="-"/>
            </a:pPr>
            <a:r>
              <a:rPr lang="pt-BR" sz="2400" dirty="0">
                <a:solidFill>
                  <a:srgbClr val="C00000"/>
                </a:solidFill>
              </a:rPr>
              <a:t>O aposentado pode recusar ou abandonar tratamentos ou processo de reabilitação profissional proporcionados pelo RGPS? Pode recusar tratamento cirúrgico?</a:t>
            </a:r>
          </a:p>
          <a:p>
            <a:pPr marL="342900" indent="-342900">
              <a:buFontTx/>
              <a:buChar char="-"/>
            </a:pPr>
            <a:r>
              <a:rPr lang="pt-BR" sz="2400" dirty="0">
                <a:solidFill>
                  <a:srgbClr val="C00000"/>
                </a:solidFill>
              </a:rPr>
              <a:t>Em havendo incapacidade permanente e parcial, o INSS é obrigado a promover a reabilitação profissional?</a:t>
            </a:r>
          </a:p>
          <a:p>
            <a:pPr marL="342900" indent="-342900">
              <a:buFontTx/>
              <a:buChar char="-"/>
            </a:pPr>
            <a:r>
              <a:rPr lang="pt-BR" sz="2400" dirty="0">
                <a:solidFill>
                  <a:srgbClr val="C00000"/>
                </a:solidFill>
              </a:rPr>
              <a:t>Na reabilitação, o INSS tem a obrigação de manter o emprego do reabilitando ou de recolocá-lo em outro emprego para o qual seja reabilitado?</a:t>
            </a:r>
          </a:p>
          <a:p>
            <a:endParaRPr lang="pt-BR" sz="2400" dirty="0"/>
          </a:p>
          <a:p>
            <a:endParaRPr lang="pt-BR" sz="2400"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29596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1855" y="164592"/>
            <a:ext cx="6136641" cy="402336"/>
          </a:xfrm>
        </p:spPr>
        <p:txBody>
          <a:bodyPr>
            <a:normAutofit fontScale="90000"/>
          </a:bodyPr>
          <a:lstStyle/>
          <a:p>
            <a:r>
              <a:rPr lang="pt-BR" sz="2600" b="1" dirty="0">
                <a:solidFill>
                  <a:srgbClr val="C00000"/>
                </a:solidFill>
              </a:rPr>
              <a:t>Incapacidade laborativa e reabilitação</a:t>
            </a:r>
          </a:p>
        </p:txBody>
      </p:sp>
      <p:sp>
        <p:nvSpPr>
          <p:cNvPr id="3" name="Espaço Reservado para Conteúdo 2"/>
          <p:cNvSpPr>
            <a:spLocks noGrp="1"/>
          </p:cNvSpPr>
          <p:nvPr>
            <p:ph idx="1"/>
          </p:nvPr>
        </p:nvSpPr>
        <p:spPr>
          <a:xfrm>
            <a:off x="371855" y="832104"/>
            <a:ext cx="8260081" cy="5792216"/>
          </a:xfrm>
        </p:spPr>
        <p:txBody>
          <a:bodyPr>
            <a:normAutofit fontScale="25000" lnSpcReduction="20000"/>
          </a:bodyPr>
          <a:lstStyle/>
          <a:p>
            <a:r>
              <a:rPr lang="pt-BR" sz="7200" b="1" i="1" dirty="0">
                <a:solidFill>
                  <a:srgbClr val="C00000"/>
                </a:solidFill>
              </a:rPr>
              <a:t>IN 128/2022, do INSS: </a:t>
            </a:r>
            <a:r>
              <a:rPr lang="pt-BR" sz="7200" i="1" dirty="0">
                <a:solidFill>
                  <a:srgbClr val="C00000"/>
                </a:solidFill>
              </a:rPr>
              <a:t>“</a:t>
            </a:r>
            <a:r>
              <a:rPr lang="pt-BR" sz="7200" b="1" dirty="0">
                <a:solidFill>
                  <a:srgbClr val="C00000"/>
                </a:solidFill>
              </a:rPr>
              <a:t>Art. 415</a:t>
            </a:r>
            <a:r>
              <a:rPr lang="pt-BR" sz="7200" dirty="0">
                <a:solidFill>
                  <a:srgbClr val="C00000"/>
                </a:solidFill>
              </a:rPr>
              <a:t>. A Habilitação e Reabilitação Profissional visa proporcionar aos beneficiários, incapacitados parcial ou totalmente para o trabalho, em caráter obrigatório, independentemente de carência, e às pessoas com deficiência, os meios indicados para proporcionar o reingresso no mercado de trabalho e no contexto em que vivem.</a:t>
            </a:r>
          </a:p>
          <a:p>
            <a:r>
              <a:rPr lang="pt-BR" sz="7200" b="1" dirty="0">
                <a:solidFill>
                  <a:srgbClr val="C00000"/>
                </a:solidFill>
              </a:rPr>
              <a:t>Art. 416. </a:t>
            </a:r>
            <a:r>
              <a:rPr lang="pt-BR" sz="7200" dirty="0">
                <a:solidFill>
                  <a:srgbClr val="C00000"/>
                </a:solidFill>
              </a:rPr>
              <a:t>Poderão ser encaminhados para o Programa de Reabilitação Profissional:</a:t>
            </a:r>
          </a:p>
          <a:p>
            <a:r>
              <a:rPr lang="pt-BR" sz="7200" dirty="0">
                <a:solidFill>
                  <a:srgbClr val="C00000"/>
                </a:solidFill>
              </a:rPr>
              <a:t>I - o segurado em gozo de auxílio por incapacidade temporária, acidentário ou previdenciário;</a:t>
            </a:r>
          </a:p>
          <a:p>
            <a:r>
              <a:rPr lang="pt-BR" sz="7200" dirty="0">
                <a:solidFill>
                  <a:srgbClr val="C00000"/>
                </a:solidFill>
              </a:rPr>
              <a:t>II - o segurado sem carência para benefício por incapacidade temporária, incapaz para as atividades laborais habituais;</a:t>
            </a:r>
          </a:p>
          <a:p>
            <a:r>
              <a:rPr lang="pt-BR" sz="7200" dirty="0">
                <a:solidFill>
                  <a:srgbClr val="C00000"/>
                </a:solidFill>
              </a:rPr>
              <a:t>III - o segurado em gozo de aposentadoria por incapacidade permanente;</a:t>
            </a:r>
          </a:p>
          <a:p>
            <a:r>
              <a:rPr lang="pt-BR" sz="7200" dirty="0">
                <a:solidFill>
                  <a:srgbClr val="C00000"/>
                </a:solidFill>
              </a:rPr>
              <a:t>IV - o pensionista inválido;</a:t>
            </a:r>
          </a:p>
          <a:p>
            <a:r>
              <a:rPr lang="pt-BR" sz="7200" dirty="0">
                <a:solidFill>
                  <a:srgbClr val="C00000"/>
                </a:solidFill>
              </a:rPr>
              <a:t>V - o segurado em gozo de aposentadoria programada, especial ou por idade do trabalhador rural, que voltar a exercer atividade abrangida pelo Regime Geral de Previdência Social, tenha reduzido a sua capacidade funcional em decorrência de doença ou acidente de qualquer natureza ou causa;</a:t>
            </a:r>
          </a:p>
          <a:p>
            <a:r>
              <a:rPr lang="pt-BR" sz="7200" dirty="0">
                <a:solidFill>
                  <a:srgbClr val="C00000"/>
                </a:solidFill>
              </a:rPr>
              <a:t>VI - o segurado em atividade laboral mas que necessite da concessão, reparo ou substituição de Órteses, Próteses e meios auxiliares de locomoção (OPM);</a:t>
            </a:r>
          </a:p>
          <a:p>
            <a:r>
              <a:rPr lang="pt-BR" sz="7200" dirty="0">
                <a:solidFill>
                  <a:srgbClr val="C00000"/>
                </a:solidFill>
              </a:rPr>
              <a:t>VII - o dependente do segurado; e</a:t>
            </a:r>
          </a:p>
          <a:p>
            <a:r>
              <a:rPr lang="pt-BR" sz="7200" dirty="0">
                <a:solidFill>
                  <a:srgbClr val="C00000"/>
                </a:solidFill>
              </a:rPr>
              <a:t>VIII - as Pessoas com Deficiência - </a:t>
            </a:r>
            <a:r>
              <a:rPr lang="pt-BR" sz="7200" dirty="0" err="1">
                <a:solidFill>
                  <a:srgbClr val="C00000"/>
                </a:solidFill>
              </a:rPr>
              <a:t>PcD</a:t>
            </a:r>
            <a:r>
              <a:rPr lang="pt-BR" sz="7200" dirty="0">
                <a:solidFill>
                  <a:srgbClr val="C00000"/>
                </a:solidFill>
              </a:rPr>
              <a:t>.</a:t>
            </a:r>
          </a:p>
          <a:p>
            <a:r>
              <a:rPr lang="pt-BR" sz="7200" b="1" dirty="0">
                <a:solidFill>
                  <a:srgbClr val="C00000"/>
                </a:solidFill>
              </a:rPr>
              <a:t>Art. 417. </a:t>
            </a:r>
            <a:r>
              <a:rPr lang="pt-BR" sz="7200" dirty="0">
                <a:solidFill>
                  <a:srgbClr val="C00000"/>
                </a:solidFill>
              </a:rPr>
              <a:t>É obrigatório o atendimento pela Reabilitação Profissional aos beneficiários descritos nos incisos I a V do art. 416.</a:t>
            </a:r>
            <a:endParaRPr lang="pt-BR" dirty="0">
              <a:solidFill>
                <a:srgbClr val="C00000"/>
              </a:solidFill>
            </a:endParaRPr>
          </a:p>
        </p:txBody>
      </p:sp>
    </p:spTree>
    <p:extLst>
      <p:ext uri="{BB962C8B-B14F-4D97-AF65-F5344CB8AC3E}">
        <p14:creationId xmlns:p14="http://schemas.microsoft.com/office/powerpoint/2010/main" val="8564680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29184" y="0"/>
            <a:ext cx="8092440" cy="6740307"/>
          </a:xfrm>
          <a:prstGeom prst="rect">
            <a:avLst/>
          </a:prstGeom>
        </p:spPr>
        <p:txBody>
          <a:bodyPr wrap="square">
            <a:spAutoFit/>
          </a:bodyPr>
          <a:lstStyle/>
          <a:p>
            <a:r>
              <a:rPr lang="pt-BR" sz="2400" b="1" u="sng" dirty="0">
                <a:solidFill>
                  <a:schemeClr val="accent1">
                    <a:lumMod val="75000"/>
                  </a:schemeClr>
                </a:solidFill>
              </a:rPr>
              <a:t>A JURISPRUDÊNCIA SOBRE QUALIDADE DE SEGURADO</a:t>
            </a:r>
          </a:p>
          <a:p>
            <a:endParaRPr lang="pt-BR" sz="2400" b="1" u="sng" dirty="0">
              <a:solidFill>
                <a:schemeClr val="accent1">
                  <a:lumMod val="75000"/>
                </a:schemeClr>
              </a:solidFill>
            </a:endParaRPr>
          </a:p>
          <a:p>
            <a:r>
              <a:rPr lang="pt-BR" sz="2000" b="1" u="sng" dirty="0">
                <a:solidFill>
                  <a:srgbClr val="C00000"/>
                </a:solidFill>
              </a:rPr>
              <a:t>Tema 692 do STJ:</a:t>
            </a:r>
            <a:r>
              <a:rPr lang="pt-BR" sz="2000" dirty="0">
                <a:solidFill>
                  <a:srgbClr val="C00000"/>
                </a:solidFill>
              </a:rPr>
              <a:t> </a:t>
            </a:r>
            <a:r>
              <a:rPr lang="pt-BR" sz="2000" i="1" dirty="0">
                <a:solidFill>
                  <a:srgbClr val="C00000"/>
                </a:solidFill>
              </a:rPr>
              <a:t>“A reforma da decisão que antecipa os efeitos da tutela final obriga o autor da ação a devolver os valores dos benefícios previdenciários ou assistenciais recebidos, o que pode ser feito por meio de desconto em valor que não exceda 30% (trinta por cento) da importância de eventual benefício que ainda lhe estiver sendo pago.”</a:t>
            </a:r>
          </a:p>
          <a:p>
            <a:r>
              <a:rPr lang="pt-BR" sz="2000" b="1" u="sng" dirty="0">
                <a:solidFill>
                  <a:srgbClr val="C00000"/>
                </a:solidFill>
              </a:rPr>
              <a:t>Tema 979 do STJ: </a:t>
            </a:r>
            <a:endParaRPr lang="pt-BR" sz="2000" dirty="0">
              <a:solidFill>
                <a:srgbClr val="C00000"/>
              </a:solidFill>
            </a:endParaRPr>
          </a:p>
          <a:p>
            <a:r>
              <a:rPr lang="pt-BR" sz="2000" i="1" dirty="0">
                <a:solidFill>
                  <a:srgbClr val="C00000"/>
                </a:solidFill>
              </a:rPr>
              <a:t>“Com relação aos pagamentos indevidos aos segurados decorrentes de erro administrativo (material ou operacional), não embasado em interpretação errônea ou equivocada da lei pela Administração, são repetíveis, sendo legítimo o desconto no percentual de até 30% (trinta por cento) de valor do benefício pago ao segurado/beneficiário, ressalvada a hipótese em que o segurado, diante do caso concreto, comprova sua boa-fé objetiva, sobretudo com demonstração de que não lhe era possível constatar o pagamento indevido.” </a:t>
            </a:r>
          </a:p>
          <a:p>
            <a:endParaRPr lang="pt-BR" sz="2000" dirty="0">
              <a:solidFill>
                <a:srgbClr val="C00000"/>
              </a:solidFill>
            </a:endParaRPr>
          </a:p>
          <a:p>
            <a:r>
              <a:rPr lang="pt-BR" sz="2000" dirty="0">
                <a:solidFill>
                  <a:srgbClr val="C00000"/>
                </a:solidFill>
              </a:rPr>
              <a:t>Modulação: Somente deve atingir os processos que tenham sido distribuídos, na primeira instância, a partir da publicação do acórdão em 23/4/2021.</a:t>
            </a:r>
            <a:endParaRPr lang="en-US" sz="2400" b="1" u="sng" dirty="0">
              <a:solidFill>
                <a:srgbClr val="C00000"/>
              </a:solidFill>
            </a:endParaRPr>
          </a:p>
          <a:p>
            <a:endParaRPr lang="en-US" sz="2400" b="1" i="1" u="sng" dirty="0">
              <a:solidFill>
                <a:srgbClr val="C00000"/>
              </a:solidFill>
            </a:endParaRPr>
          </a:p>
        </p:txBody>
      </p:sp>
    </p:spTree>
    <p:extLst>
      <p:ext uri="{BB962C8B-B14F-4D97-AF65-F5344CB8AC3E}">
        <p14:creationId xmlns:p14="http://schemas.microsoft.com/office/powerpoint/2010/main" val="2711853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001643"/>
          </a:xfrm>
          <a:prstGeom prst="rect">
            <a:avLst/>
          </a:prstGeom>
        </p:spPr>
        <p:txBody>
          <a:bodyPr wrap="square">
            <a:spAutoFit/>
          </a:bodyPr>
          <a:lstStyle/>
          <a:p>
            <a:r>
              <a:rPr lang="pt-BR" sz="2400" b="1" u="sng" dirty="0">
                <a:solidFill>
                  <a:schemeClr val="accent1">
                    <a:lumMod val="75000"/>
                  </a:schemeClr>
                </a:solidFill>
              </a:rPr>
              <a:t>A JURISPRUDÊNCIA SOBRE QUALIDADE DE SEGURADO</a:t>
            </a:r>
          </a:p>
          <a:p>
            <a:endParaRPr lang="pt-BR" sz="2400" b="1" u="sng" dirty="0">
              <a:solidFill>
                <a:srgbClr val="C00000"/>
              </a:solidFill>
              <a:latin typeface="+mj-lt"/>
            </a:endParaRPr>
          </a:p>
          <a:p>
            <a:r>
              <a:rPr lang="pt-BR" sz="2400" b="1" u="sng" dirty="0">
                <a:solidFill>
                  <a:srgbClr val="C00000"/>
                </a:solidFill>
                <a:latin typeface="+mj-lt"/>
              </a:rPr>
              <a:t>Tema 285 da TNU</a:t>
            </a:r>
            <a:r>
              <a:rPr lang="pt-BR" sz="2400" dirty="0">
                <a:solidFill>
                  <a:srgbClr val="C00000"/>
                </a:solidFill>
                <a:latin typeface="+mj-lt"/>
              </a:rPr>
              <a:t>:</a:t>
            </a:r>
            <a:r>
              <a:rPr lang="pt-BR" sz="2400" i="1" dirty="0">
                <a:solidFill>
                  <a:srgbClr val="C00000"/>
                </a:solidFill>
                <a:latin typeface="+mj-lt"/>
              </a:rPr>
              <a:t> “A atualização/revalidação extemporânea das informações do </a:t>
            </a:r>
            <a:r>
              <a:rPr lang="pt-BR" sz="2400" i="1" dirty="0" err="1">
                <a:solidFill>
                  <a:srgbClr val="C00000"/>
                </a:solidFill>
                <a:latin typeface="+mj-lt"/>
              </a:rPr>
              <a:t>CadÚnico</a:t>
            </a:r>
            <a:r>
              <a:rPr lang="pt-BR" sz="2400" i="1" dirty="0">
                <a:solidFill>
                  <a:srgbClr val="C00000"/>
                </a:solidFill>
                <a:latin typeface="+mj-lt"/>
              </a:rPr>
              <a:t>, realizada antes da exclusão do cadastro na forma regulamentar, autoriza a validação retroativa das contribuições pela alíquota de 5%, desde que comprovados os requisitos de enquadramento como segurado facultativo, na forma do art. 21, §2º, II, alínea b', da Lei 8.212/91.”</a:t>
            </a:r>
          </a:p>
          <a:p>
            <a:r>
              <a:rPr lang="pt-BR" sz="2400" b="1" u="sng" dirty="0">
                <a:solidFill>
                  <a:srgbClr val="C00000"/>
                </a:solidFill>
              </a:rPr>
              <a:t>Tema 255 da TNU</a:t>
            </a:r>
            <a:r>
              <a:rPr lang="pt-BR" sz="2400" i="1" dirty="0">
                <a:solidFill>
                  <a:srgbClr val="C00000"/>
                </a:solidFill>
              </a:rPr>
              <a:t>: “O pagamento de mais de 120 (cento e vinte) contribuições mensais, sem interrupção que acarrete a perda da qualidade de segurado, garante o direito à prorrogação do período de graça, previsto no parágrafo 1º, do art. 15 da Lei 8.213/91, mesmo nas filiações posteriores àquela na qual a exigência foi preenchida, independentemente do número de vezes em que foi exercido.”</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026668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001643"/>
          </a:xfrm>
          <a:prstGeom prst="rect">
            <a:avLst/>
          </a:prstGeom>
        </p:spPr>
        <p:txBody>
          <a:bodyPr wrap="square">
            <a:spAutoFit/>
          </a:bodyPr>
          <a:lstStyle/>
          <a:p>
            <a:r>
              <a:rPr lang="pt-BR" sz="2400" b="1" u="sng" dirty="0">
                <a:solidFill>
                  <a:schemeClr val="accent1">
                    <a:lumMod val="75000"/>
                  </a:schemeClr>
                </a:solidFill>
              </a:rPr>
              <a:t>A JURISPRUDÊNCIA SOBRE QUALIDADE DE SEGURADO</a:t>
            </a:r>
          </a:p>
          <a:p>
            <a:endParaRPr lang="pt-BR" sz="2400" b="1" u="sng" dirty="0">
              <a:solidFill>
                <a:srgbClr val="C00000"/>
              </a:solidFill>
              <a:latin typeface="+mj-lt"/>
            </a:endParaRPr>
          </a:p>
          <a:p>
            <a:r>
              <a:rPr lang="pt-BR" sz="2400" b="1" u="sng" dirty="0">
                <a:solidFill>
                  <a:srgbClr val="C00000"/>
                </a:solidFill>
              </a:rPr>
              <a:t>Tema 250 da TNU:</a:t>
            </a:r>
            <a:r>
              <a:rPr lang="pt-BR" sz="2400" dirty="0">
                <a:solidFill>
                  <a:srgbClr val="C00000"/>
                </a:solidFill>
              </a:rPr>
              <a:t> </a:t>
            </a:r>
            <a:r>
              <a:rPr lang="pt-BR" sz="2400" i="1" dirty="0">
                <a:solidFill>
                  <a:srgbClr val="C00000"/>
                </a:solidFill>
              </a:rPr>
              <a:t>“O período de aviso prévio indenizado é válido para todos os fins previdenciários, inclusive como tempo de contribuição para obtenção de aposentadoria.”</a:t>
            </a:r>
          </a:p>
          <a:p>
            <a:endParaRPr lang="pt-BR" sz="2400" i="1" dirty="0">
              <a:solidFill>
                <a:srgbClr val="C00000"/>
              </a:solidFill>
            </a:endParaRPr>
          </a:p>
          <a:p>
            <a:r>
              <a:rPr lang="pt-BR" sz="2400" b="1" u="sng" dirty="0">
                <a:solidFill>
                  <a:srgbClr val="C00000"/>
                </a:solidFill>
              </a:rPr>
              <a:t>Tema 245 da TNU</a:t>
            </a:r>
            <a:r>
              <a:rPr lang="pt-BR" sz="2400" dirty="0">
                <a:solidFill>
                  <a:srgbClr val="C00000"/>
                </a:solidFill>
              </a:rPr>
              <a:t>:</a:t>
            </a:r>
            <a:r>
              <a:rPr lang="pt-BR" sz="2400" i="1" dirty="0">
                <a:solidFill>
                  <a:srgbClr val="C00000"/>
                </a:solidFill>
              </a:rPr>
              <a:t> “A invalidação do ato de concessão de benefício previdenciário não impede a aplicação do art. 15, I da Lei 8.213/91 ao segurado de boa-fé.”</a:t>
            </a:r>
          </a:p>
          <a:p>
            <a:endParaRPr lang="pt-BR" sz="2400" b="1" i="1" u="sng" dirty="0">
              <a:solidFill>
                <a:srgbClr val="C00000"/>
              </a:solidFill>
            </a:endParaRPr>
          </a:p>
          <a:p>
            <a:r>
              <a:rPr lang="pt-BR" sz="2400" b="1" u="sng" dirty="0">
                <a:solidFill>
                  <a:srgbClr val="C00000"/>
                </a:solidFill>
              </a:rPr>
              <a:t>Tema 241 da TNU</a:t>
            </a:r>
            <a:r>
              <a:rPr lang="pt-BR" sz="2400" dirty="0">
                <a:solidFill>
                  <a:srgbClr val="C00000"/>
                </a:solidFill>
              </a:rPr>
              <a:t>: </a:t>
            </a:r>
            <a:r>
              <a:rPr lang="pt-BR" sz="2400" i="1" dirty="0">
                <a:solidFill>
                  <a:srgbClr val="C00000"/>
                </a:solidFill>
              </a:rPr>
              <a:t>“O exercício de atividade remunerada, ainda que informal e de baixa expressão econômica, obsta o enquadramento como segurado facultativo de baixa renda, na forma do art. 21, §2º, II, alínea 'b', da Lei 8.212/91, impedindo a validação das contribuições recolhidas sob a alíquota de 5%.”</a:t>
            </a:r>
            <a:endParaRPr lang="pt-BR" sz="2400" b="1" i="1" u="sng" dirty="0">
              <a:solidFill>
                <a:srgbClr val="C00000"/>
              </a:solidFill>
            </a:endParaRPr>
          </a:p>
          <a:p>
            <a:endParaRPr lang="pt-BR" sz="2400" b="1" i="1" u="sng" dirty="0">
              <a:solidFill>
                <a:srgbClr val="C00000"/>
              </a:solidFill>
            </a:endParaRPr>
          </a:p>
        </p:txBody>
      </p:sp>
    </p:spTree>
    <p:extLst>
      <p:ext uri="{BB962C8B-B14F-4D97-AF65-F5344CB8AC3E}">
        <p14:creationId xmlns:p14="http://schemas.microsoft.com/office/powerpoint/2010/main" val="212722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46888" y="182880"/>
            <a:ext cx="8092440" cy="7325082"/>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MANUTENÇÃO E PERDA DA QUALIDADE DE SEGURADO</a:t>
            </a:r>
          </a:p>
          <a:p>
            <a:endParaRPr lang="pt-BR" sz="2400" b="1" dirty="0">
              <a:solidFill>
                <a:schemeClr val="accent1">
                  <a:lumMod val="75000"/>
                </a:schemeClr>
              </a:solidFill>
              <a:cs typeface="Times New Roman" panose="02020603050405020304" pitchFamily="18" charset="0"/>
            </a:endParaRPr>
          </a:p>
          <a:p>
            <a:r>
              <a:rPr lang="pt-BR" sz="2400" b="1" dirty="0">
                <a:solidFill>
                  <a:schemeClr val="accent1">
                    <a:lumMod val="75000"/>
                  </a:schemeClr>
                </a:solidFill>
                <a:cs typeface="Times New Roman" panose="02020603050405020304" pitchFamily="18" charset="0"/>
              </a:rPr>
              <a:t>A IN 128/2022 E A VISÃO DO INSS</a:t>
            </a:r>
          </a:p>
          <a:p>
            <a:endParaRPr lang="pt-BR" sz="2400" b="1" dirty="0">
              <a:solidFill>
                <a:schemeClr val="accent1">
                  <a:lumMod val="75000"/>
                </a:schemeClr>
              </a:solidFill>
              <a:cs typeface="Times New Roman" panose="02020603050405020304" pitchFamily="18" charset="0"/>
            </a:endParaRPr>
          </a:p>
          <a:p>
            <a:r>
              <a:rPr lang="pt-BR" sz="1500" dirty="0">
                <a:solidFill>
                  <a:srgbClr val="FF0000"/>
                </a:solidFill>
              </a:rPr>
              <a:t>Art. 185. Para os segurados relacionados no § 1º, </a:t>
            </a:r>
            <a:r>
              <a:rPr lang="pt-BR" sz="1500" u="sng" dirty="0">
                <a:solidFill>
                  <a:srgbClr val="FF0000"/>
                </a:solidFill>
              </a:rPr>
              <a:t>as contribuições efetuadas em atraso poderão ser computadas para efeito de manutenção de qualidade de segurado, desde que o seu recolhimento seja anterior à data do fato gerador do benefício pleiteado.</a:t>
            </a:r>
          </a:p>
          <a:p>
            <a:r>
              <a:rPr lang="pt-BR" sz="1500" dirty="0">
                <a:solidFill>
                  <a:srgbClr val="FF0000"/>
                </a:solidFill>
              </a:rPr>
              <a:t>§ 1º O disposto no caput se aplica aos segurados na categoria de contribuinte individual, inclusive o Microempreendedor Individual de que tratam os artigos 18-A e 18-C da Lei Complementar nº 123, de 2006, </a:t>
            </a:r>
            <a:r>
              <a:rPr lang="pt-BR" sz="1500" u="sng" dirty="0">
                <a:solidFill>
                  <a:srgbClr val="FF0000"/>
                </a:solidFill>
              </a:rPr>
              <a:t>de facultativo </a:t>
            </a:r>
            <a:r>
              <a:rPr lang="pt-BR" sz="1500" dirty="0">
                <a:solidFill>
                  <a:srgbClr val="FF0000"/>
                </a:solidFill>
              </a:rPr>
              <a:t>e de segurado especial que esteja contribuindo facultativamente.</a:t>
            </a:r>
          </a:p>
          <a:p>
            <a:r>
              <a:rPr lang="pt-BR" sz="1500" dirty="0">
                <a:solidFill>
                  <a:srgbClr val="FF0000"/>
                </a:solidFill>
              </a:rPr>
              <a:t>§ 2º Aplica-se o disposto no caput ainda que o recolhimento em atraso tenha sido efetuado após a perda da qualidade de segurado, para os segurados mencionados no §1º, exceto o segurado facultativo.</a:t>
            </a:r>
          </a:p>
          <a:p>
            <a:r>
              <a:rPr lang="pt-BR" sz="1500" dirty="0">
                <a:solidFill>
                  <a:srgbClr val="FF0000"/>
                </a:solidFill>
              </a:rPr>
              <a:t>§ 3º Para fins do disposto no caput, </a:t>
            </a:r>
            <a:r>
              <a:rPr lang="pt-BR" sz="1500" u="sng" dirty="0">
                <a:solidFill>
                  <a:srgbClr val="FF0000"/>
                </a:solidFill>
              </a:rPr>
              <a:t>presume-se regular o recolhimento em atraso constante no CNIS sem indicador de pendências</a:t>
            </a:r>
            <a:r>
              <a:rPr lang="pt-BR" sz="1500" dirty="0">
                <a:solidFill>
                  <a:srgbClr val="FF0000"/>
                </a:solidFill>
              </a:rPr>
              <a:t>, na forma do art. 19 do RPS.</a:t>
            </a:r>
          </a:p>
          <a:p>
            <a:r>
              <a:rPr lang="pt-BR" sz="1500" dirty="0">
                <a:solidFill>
                  <a:srgbClr val="FF0000"/>
                </a:solidFill>
              </a:rPr>
              <a:t>§ 4º </a:t>
            </a:r>
            <a:r>
              <a:rPr lang="pt-BR" sz="1500" u="sng" dirty="0">
                <a:solidFill>
                  <a:srgbClr val="FF0000"/>
                </a:solidFill>
              </a:rPr>
              <a:t>Os recolhimentos efetuados a título de complementação não devem ser considerados para fins de reconhecimento do atraso nas contribuições</a:t>
            </a:r>
            <a:r>
              <a:rPr lang="pt-BR" sz="1500" dirty="0">
                <a:solidFill>
                  <a:srgbClr val="FF0000"/>
                </a:solidFill>
              </a:rPr>
              <a:t>.</a:t>
            </a:r>
          </a:p>
          <a:p>
            <a:r>
              <a:rPr lang="pt-BR" sz="1500" dirty="0">
                <a:solidFill>
                  <a:srgbClr val="FF0000"/>
                </a:solidFill>
              </a:rPr>
              <a:t>§ 5º Não se aplica o disposto no caput ao contribuinte individual prestador de serviço em relação aos períodos de atividade comprovada a partir da competência abril de 2003, por força da Medida Provisória nº 83, de 12 de dezembro de 2002, convertida na Lei nº 10.666, de 2003.</a:t>
            </a:r>
          </a:p>
          <a:p>
            <a:r>
              <a:rPr lang="pt-BR" sz="1500" dirty="0">
                <a:solidFill>
                  <a:srgbClr val="FF0000"/>
                </a:solidFill>
              </a:rPr>
              <a:t>§ 6º A análise da perda da qualidade de segurado </a:t>
            </a:r>
            <a:r>
              <a:rPr lang="pt-BR" sz="1500" u="sng" dirty="0">
                <a:solidFill>
                  <a:srgbClr val="FF0000"/>
                </a:solidFill>
              </a:rPr>
              <a:t>observará a data do recolhimento</a:t>
            </a:r>
            <a:r>
              <a:rPr lang="pt-BR" sz="1500" dirty="0">
                <a:solidFill>
                  <a:srgbClr val="FF0000"/>
                </a:solidFill>
              </a:rPr>
              <a:t>, não sendo verificada a competência.</a:t>
            </a:r>
          </a:p>
          <a:p>
            <a:r>
              <a:rPr lang="pt-BR" sz="1500" dirty="0">
                <a:solidFill>
                  <a:srgbClr val="FF0000"/>
                </a:solidFill>
              </a:rPr>
              <a:t>§ 7º Deve ser considerada, para efeito de manutenção da qualidade de segurado, o recolhimento referente a competência do fato gerador, desde que efetuado dentro do seu vencimento.</a:t>
            </a:r>
          </a:p>
          <a:p>
            <a:r>
              <a:rPr lang="pt-BR" sz="1500" dirty="0">
                <a:solidFill>
                  <a:srgbClr val="FF0000"/>
                </a:solidFill>
              </a:rPr>
              <a:t>§ 8º O disposto no caput se aplica a todos os requerimentos de benefícios pendentes de análise, independentemente da data do recolhimento.</a:t>
            </a:r>
          </a:p>
          <a:p>
            <a:pPr fontAlgn="base"/>
            <a:endParaRPr lang="pt-BR" sz="2000" i="1" dirty="0">
              <a:solidFill>
                <a:srgbClr val="FF0000"/>
              </a:solidFill>
            </a:endParaRPr>
          </a:p>
          <a:p>
            <a:endParaRPr lang="pt-BR" sz="2400" b="1" dirty="0">
              <a:solidFill>
                <a:srgbClr val="C00000"/>
              </a:solidFill>
            </a:endParaRPr>
          </a:p>
        </p:txBody>
      </p:sp>
    </p:spTree>
    <p:extLst>
      <p:ext uri="{BB962C8B-B14F-4D97-AF65-F5344CB8AC3E}">
        <p14:creationId xmlns:p14="http://schemas.microsoft.com/office/powerpoint/2010/main" val="22788310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786473"/>
          </a:xfrm>
          <a:prstGeom prst="rect">
            <a:avLst/>
          </a:prstGeom>
        </p:spPr>
        <p:txBody>
          <a:bodyPr wrap="square">
            <a:spAutoFit/>
          </a:bodyPr>
          <a:lstStyle/>
          <a:p>
            <a:r>
              <a:rPr lang="pt-BR" sz="2400" b="1" u="sng" dirty="0">
                <a:solidFill>
                  <a:schemeClr val="accent1">
                    <a:lumMod val="75000"/>
                  </a:schemeClr>
                </a:solidFill>
              </a:rPr>
              <a:t>A JURISPRUDÊNCIA SOBRE QUALIDADE DE SEGURADO</a:t>
            </a:r>
          </a:p>
          <a:p>
            <a:endParaRPr lang="pt-BR" sz="2400" b="1" u="sng" dirty="0">
              <a:solidFill>
                <a:srgbClr val="C00000"/>
              </a:solidFill>
              <a:latin typeface="+mj-lt"/>
            </a:endParaRPr>
          </a:p>
          <a:p>
            <a:r>
              <a:rPr lang="pt-BR" sz="2000" b="1" u="sng" dirty="0">
                <a:solidFill>
                  <a:srgbClr val="C00000"/>
                </a:solidFill>
              </a:rPr>
              <a:t>Tema 239 da TNU</a:t>
            </a:r>
            <a:r>
              <a:rPr lang="pt-BR" sz="2000" dirty="0">
                <a:solidFill>
                  <a:srgbClr val="C00000"/>
                </a:solidFill>
              </a:rPr>
              <a:t>:</a:t>
            </a:r>
            <a:r>
              <a:rPr lang="pt-BR" sz="2000" i="1" dirty="0">
                <a:solidFill>
                  <a:srgbClr val="C00000"/>
                </a:solidFill>
              </a:rPr>
              <a:t> “A prorrogação da qualidade de segurado por desemprego involuntário, nos moldes do §2º do art. 15 da Lei 8.213/91, se estende ao segurado contribuinte individual se comprovada a cessação da atividade econômica por ele exercida por causa involuntária, além da ausência de atividade posterior.”</a:t>
            </a:r>
          </a:p>
          <a:p>
            <a:r>
              <a:rPr lang="pt-BR" sz="2000" b="1" u="sng" dirty="0">
                <a:solidFill>
                  <a:srgbClr val="C00000"/>
                </a:solidFill>
              </a:rPr>
              <a:t>Tema 233 da TNU: </a:t>
            </a:r>
            <a:r>
              <a:rPr lang="pt-BR" sz="2000" b="1" i="1" u="sng" dirty="0">
                <a:solidFill>
                  <a:srgbClr val="C00000"/>
                </a:solidFill>
              </a:rPr>
              <a:t>“</a:t>
            </a:r>
            <a:r>
              <a:rPr lang="pt-BR" sz="2000" i="1" dirty="0">
                <a:solidFill>
                  <a:srgbClr val="C00000"/>
                </a:solidFill>
              </a:rPr>
              <a:t>O servidor público aposentado no RPPS e que sofrer pena de cassação de sua aposentadoria pode utilizar o respectivo período contributivo para requerer aposentadoria no RGPS, devidamente comprovado por meio de Certidão de Tempo de Contribuição fornecida pelo órgão público competente.”</a:t>
            </a:r>
          </a:p>
          <a:p>
            <a:r>
              <a:rPr lang="pt-BR" sz="2000" b="1" u="sng" dirty="0">
                <a:solidFill>
                  <a:srgbClr val="C00000"/>
                </a:solidFill>
              </a:rPr>
              <a:t>Tema 216 da TNU: “</a:t>
            </a:r>
            <a:r>
              <a:rPr lang="pt-BR" sz="2000" i="1" dirty="0">
                <a:solidFill>
                  <a:srgbClr val="C00000"/>
                </a:solidFill>
              </a:rPr>
              <a:t>Para fins previdenciários, o cômputo do tempo de serviço prestado como aluno-aprendiz exige a comprovação de que, durante o período de aprendizado, houve simultaneamente: (i) retribuição consubstanciada em prestação pecuniária ou em auxílios materiais; (</a:t>
            </a:r>
            <a:r>
              <a:rPr lang="pt-BR" sz="2000" i="1" dirty="0" err="1">
                <a:solidFill>
                  <a:srgbClr val="C00000"/>
                </a:solidFill>
              </a:rPr>
              <a:t>ii</a:t>
            </a:r>
            <a:r>
              <a:rPr lang="pt-BR" sz="2000" i="1" dirty="0">
                <a:solidFill>
                  <a:srgbClr val="C00000"/>
                </a:solidFill>
              </a:rPr>
              <a:t>) à conta do Orçamento; (</a:t>
            </a:r>
            <a:r>
              <a:rPr lang="pt-BR" sz="2000" i="1" dirty="0" err="1">
                <a:solidFill>
                  <a:srgbClr val="C00000"/>
                </a:solidFill>
              </a:rPr>
              <a:t>iii</a:t>
            </a:r>
            <a:r>
              <a:rPr lang="pt-BR" sz="2000" i="1" dirty="0">
                <a:solidFill>
                  <a:srgbClr val="C00000"/>
                </a:solidFill>
              </a:rPr>
              <a:t>) a título de contraprestação por labor; (</a:t>
            </a:r>
            <a:r>
              <a:rPr lang="pt-BR" sz="2000" i="1" dirty="0" err="1">
                <a:solidFill>
                  <a:srgbClr val="C00000"/>
                </a:solidFill>
              </a:rPr>
              <a:t>iv</a:t>
            </a:r>
            <a:r>
              <a:rPr lang="pt-BR" sz="2000" i="1" dirty="0">
                <a:solidFill>
                  <a:srgbClr val="C00000"/>
                </a:solidFill>
              </a:rPr>
              <a:t>) na execução de bens e serviços destinados a terceiros. (alterada a redação da Súmula 18/TNU).”</a:t>
            </a:r>
            <a:endParaRPr lang="pt-BR" sz="2400" i="1" dirty="0">
              <a:solidFill>
                <a:srgbClr val="C00000"/>
              </a:solidFill>
            </a:endParaRPr>
          </a:p>
          <a:p>
            <a:endParaRPr lang="pt-BR" sz="2300" i="1" dirty="0">
              <a:solidFill>
                <a:srgbClr val="C00000"/>
              </a:solidFill>
            </a:endParaRPr>
          </a:p>
          <a:p>
            <a:endParaRPr lang="pt-BR" sz="2400" i="1" dirty="0">
              <a:solidFill>
                <a:srgbClr val="C00000"/>
              </a:solidFill>
            </a:endParaRPr>
          </a:p>
        </p:txBody>
      </p:sp>
    </p:spTree>
    <p:extLst>
      <p:ext uri="{BB962C8B-B14F-4D97-AF65-F5344CB8AC3E}">
        <p14:creationId xmlns:p14="http://schemas.microsoft.com/office/powerpoint/2010/main" val="18791368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28600" y="318861"/>
            <a:ext cx="8202168" cy="6278642"/>
          </a:xfrm>
          <a:prstGeom prst="rect">
            <a:avLst/>
          </a:prstGeom>
        </p:spPr>
        <p:txBody>
          <a:bodyPr wrap="square">
            <a:spAutoFit/>
          </a:bodyPr>
          <a:lstStyle/>
          <a:p>
            <a:r>
              <a:rPr lang="pt-BR" sz="2400" b="1" u="sng" dirty="0">
                <a:solidFill>
                  <a:schemeClr val="accent1">
                    <a:lumMod val="75000"/>
                  </a:schemeClr>
                </a:solidFill>
              </a:rPr>
              <a:t>A JURISPRUDÊNCIA SOBRE QUALIDADE DE SEGURADO</a:t>
            </a:r>
          </a:p>
          <a:p>
            <a:endParaRPr lang="pt-BR" sz="2400" b="1" u="sng" dirty="0">
              <a:solidFill>
                <a:srgbClr val="C00000"/>
              </a:solidFill>
              <a:latin typeface="+mj-lt"/>
            </a:endParaRPr>
          </a:p>
          <a:p>
            <a:r>
              <a:rPr lang="pt-BR" sz="2200" b="1" u="sng" dirty="0">
                <a:solidFill>
                  <a:srgbClr val="C00000"/>
                </a:solidFill>
              </a:rPr>
              <a:t>Tema 192 da TNU: </a:t>
            </a:r>
            <a:r>
              <a:rPr lang="pt-BR" sz="2200" i="1" dirty="0">
                <a:solidFill>
                  <a:srgbClr val="C00000"/>
                </a:solidFill>
              </a:rPr>
              <a:t>“Contribuinte individual. Recolhimento com atraso das contribuições posteriores ao pagamento da primeira contribuição sem atraso. Perda da qualidade de segurado. Impossibilidade de cômputos das contribuições recolhidas com atraso relativas ao período entre a perda da qualidade de segurado e a sua reaquisição para efeito de carência.”</a:t>
            </a:r>
          </a:p>
          <a:p>
            <a:r>
              <a:rPr lang="pt-BR" sz="2200" b="1" u="sng" dirty="0">
                <a:solidFill>
                  <a:srgbClr val="C00000"/>
                </a:solidFill>
              </a:rPr>
              <a:t>Tema 181 da TNU: </a:t>
            </a:r>
            <a:r>
              <a:rPr lang="pt-BR" sz="2200" i="1" dirty="0">
                <a:solidFill>
                  <a:srgbClr val="C00000"/>
                </a:solidFill>
              </a:rPr>
              <a:t>“A prévia inscrição no Cadastro Único para Programas Sociais do Governo Federal - </a:t>
            </a:r>
            <a:r>
              <a:rPr lang="pt-BR" sz="2200" i="1" dirty="0" err="1">
                <a:solidFill>
                  <a:srgbClr val="C00000"/>
                </a:solidFill>
              </a:rPr>
              <a:t>CadÚnico</a:t>
            </a:r>
            <a:r>
              <a:rPr lang="pt-BR" sz="2200" i="1" dirty="0">
                <a:solidFill>
                  <a:srgbClr val="C00000"/>
                </a:solidFill>
              </a:rPr>
              <a:t> é requisito essencial para validação das contribuições previdenciárias vertidas na alíquota de 5% (art. 21, § 2º, inciso II, alínea "b" e § 4º, da Lei 8.212/1991 - redação dada pela Lei n. 12.470/2011), e os efeitos dessa inscrição não alcançam as contribuições feitas anteriormente.”</a:t>
            </a:r>
          </a:p>
          <a:p>
            <a:r>
              <a:rPr lang="pt-BR" sz="2200" b="1" u="sng" dirty="0">
                <a:solidFill>
                  <a:srgbClr val="C00000"/>
                </a:solidFill>
              </a:rPr>
              <a:t>Tema 155 da TNU: </a:t>
            </a:r>
            <a:r>
              <a:rPr lang="pt-BR" sz="2200" i="1" dirty="0">
                <a:solidFill>
                  <a:srgbClr val="C00000"/>
                </a:solidFill>
              </a:rPr>
              <a:t>“Não é exigível que o trabalhador doméstico recolha contribuições à Previdência social para os períodos laborados antes da entrada em vigor da Lei n. 5.859/72.”</a:t>
            </a:r>
          </a:p>
          <a:p>
            <a:endParaRPr lang="pt-BR" sz="2400" i="1" dirty="0">
              <a:solidFill>
                <a:srgbClr val="C00000"/>
              </a:solidFill>
            </a:endParaRPr>
          </a:p>
        </p:txBody>
      </p:sp>
    </p:spTree>
    <p:extLst>
      <p:ext uri="{BB962C8B-B14F-4D97-AF65-F5344CB8AC3E}">
        <p14:creationId xmlns:p14="http://schemas.microsoft.com/office/powerpoint/2010/main" val="26171405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310896"/>
            <a:ext cx="8092440" cy="6370975"/>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400" b="1" u="sng" dirty="0">
                <a:solidFill>
                  <a:srgbClr val="C00000"/>
                </a:solidFill>
              </a:rPr>
              <a:t>TNU, Tema 288:</a:t>
            </a:r>
            <a:r>
              <a:rPr lang="pt-BR" sz="2400" dirty="0">
                <a:solidFill>
                  <a:srgbClr val="C00000"/>
                </a:solidFill>
              </a:rPr>
              <a:t> </a:t>
            </a:r>
            <a:r>
              <a:rPr lang="pt-BR" sz="2400" i="1" dirty="0">
                <a:solidFill>
                  <a:srgbClr val="C00000"/>
                </a:solidFill>
              </a:rPr>
              <a:t>“Em resposta emergencial e preventiva, para evitar o risco de transmissão e contágio por </a:t>
            </a:r>
            <a:r>
              <a:rPr lang="pt-BR" sz="2400" i="1" dirty="0" err="1">
                <a:solidFill>
                  <a:srgbClr val="C00000"/>
                </a:solidFill>
              </a:rPr>
              <a:t>Coronavírus</a:t>
            </a:r>
            <a:r>
              <a:rPr lang="pt-BR" sz="2400" i="1" dirty="0">
                <a:solidFill>
                  <a:srgbClr val="C00000"/>
                </a:solidFill>
              </a:rPr>
              <a:t> (SARS-CoV-2) durante a crise pandêmica, é possível a dispensa de perícia médica para concessão de benefício por incapacidade laboral, quando apresentados pareceres técnicos ou documentos médicos elucidativos, suficientes à formação da convicção judicial, desde que observado o contraditório, a ampla defesa e o princípio da não surpresa.”</a:t>
            </a:r>
          </a:p>
          <a:p>
            <a:r>
              <a:rPr lang="pt-BR" sz="2400" b="1" u="sng" dirty="0">
                <a:solidFill>
                  <a:srgbClr val="C00000"/>
                </a:solidFill>
              </a:rPr>
              <a:t>TNU, Tema 277:</a:t>
            </a:r>
            <a:r>
              <a:rPr lang="pt-BR" sz="2400" dirty="0">
                <a:solidFill>
                  <a:srgbClr val="C00000"/>
                </a:solidFill>
              </a:rPr>
              <a:t> </a:t>
            </a:r>
            <a:r>
              <a:rPr lang="pt-BR" sz="2400" i="1" dirty="0">
                <a:solidFill>
                  <a:srgbClr val="C00000"/>
                </a:solidFill>
              </a:rPr>
              <a:t>“O direito à continuidade do benefício por incapacidade temporária com estimativa de DCB (alta programada) pressupõe, por parte do segurado, pedido de prorrogação (§ 9º, art. 60 da Lei n. 8.213/91), recurso administrativo ou pedido de reconsideração, quando previstos normativamente, sem o quê não se configura interesse de agir em juízo.”</a:t>
            </a:r>
            <a:endParaRPr lang="en-US" sz="2400" b="1" i="1" u="sng" dirty="0">
              <a:solidFill>
                <a:srgbClr val="C00000"/>
              </a:solidFill>
            </a:endParaRPr>
          </a:p>
        </p:txBody>
      </p:sp>
    </p:spTree>
    <p:extLst>
      <p:ext uri="{BB962C8B-B14F-4D97-AF65-F5344CB8AC3E}">
        <p14:creationId xmlns:p14="http://schemas.microsoft.com/office/powerpoint/2010/main" val="4093113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310896"/>
            <a:ext cx="8092440" cy="6432530"/>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400" b="1" u="sng" dirty="0">
                <a:solidFill>
                  <a:srgbClr val="C00000"/>
                </a:solidFill>
              </a:rPr>
              <a:t>TNU, Tema 275: </a:t>
            </a:r>
            <a:r>
              <a:rPr lang="pt-BR" sz="2400" b="1" i="1" u="sng" dirty="0">
                <a:solidFill>
                  <a:srgbClr val="C00000"/>
                </a:solidFill>
              </a:rPr>
              <a:t>“</a:t>
            </a:r>
            <a:r>
              <a:rPr lang="pt-BR" sz="2000" i="1" dirty="0">
                <a:solidFill>
                  <a:srgbClr val="C00000"/>
                </a:solidFill>
              </a:rPr>
              <a:t>O termo inicial do adicional de 25% do art. 45 da Lei 8.213/91, concedido judicialmente, deve ser: I. a data de início da aposentadoria por invalidez (aposentadoria por incapacidade permanente), independentemente de requerimento específico, se nesta data já estiver presente a necessidade da assistência permanente de outra pessoa; II. a data do primeiro exame médico de revisão da aposentadoria por invalidez no âmbito administrativo, na forma do art. 101 da Lei 8.213/91, independentemente de requerimento específico, no qual o INSS tenha negado ou deixado de reconhecer o direito ao adicional, se nesta data já estiver presente a necessidade da assistência permanente de outra pessoa; III. a data do requerimento administrativo específico do adicional, se nesta data já estiver presente a necessidade da assistência permanente de outra </a:t>
            </a:r>
            <a:r>
              <a:rPr lang="pt-BR" sz="2000" i="1" dirty="0" err="1">
                <a:solidFill>
                  <a:srgbClr val="C00000"/>
                </a:solidFill>
              </a:rPr>
              <a:t>pessoa;IV</a:t>
            </a:r>
            <a:r>
              <a:rPr lang="pt-BR" sz="2000" i="1" dirty="0">
                <a:solidFill>
                  <a:srgbClr val="C00000"/>
                </a:solidFill>
              </a:rPr>
              <a:t>. a data da citação, na ausência de qualquer dos termos iniciais anteriores, se nesta data já estiver presente a necessidade da assistência permanente de outra pessoa; V. a data da realização da perícia judicial, se não houver elementos probatórios que permitam identificar fundamentadamente a data de início da necessidade da assistência permanente de outra pessoa em momento anterior.”</a:t>
            </a:r>
            <a:endParaRPr lang="en-US" sz="2400" b="1" i="1" u="sng" dirty="0">
              <a:solidFill>
                <a:srgbClr val="C00000"/>
              </a:solidFill>
            </a:endParaRPr>
          </a:p>
        </p:txBody>
      </p:sp>
    </p:spTree>
    <p:extLst>
      <p:ext uri="{BB962C8B-B14F-4D97-AF65-F5344CB8AC3E}">
        <p14:creationId xmlns:p14="http://schemas.microsoft.com/office/powerpoint/2010/main" val="22736545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310896"/>
            <a:ext cx="8092440" cy="6509474"/>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300" b="1" u="sng" dirty="0">
                <a:solidFill>
                  <a:srgbClr val="C00000"/>
                </a:solidFill>
              </a:rPr>
              <a:t>TNU, Tema 274</a:t>
            </a:r>
            <a:r>
              <a:rPr lang="pt-BR" sz="2300" dirty="0">
                <a:solidFill>
                  <a:srgbClr val="C00000"/>
                </a:solidFill>
              </a:rPr>
              <a:t>: </a:t>
            </a:r>
            <a:r>
              <a:rPr lang="pt-BR" sz="2300" i="1" dirty="0">
                <a:solidFill>
                  <a:srgbClr val="C00000"/>
                </a:solidFill>
              </a:rPr>
              <a:t>“É possível a concessão de aposentadoria por invalidez, após análise das condições sociais, pessoais, econômicas e culturais, existindo incapacidade parcial e permanente, no caso de outras doenças, que não se relacionem com o vírus HIV, mas, que sejam </a:t>
            </a:r>
            <a:r>
              <a:rPr lang="pt-BR" sz="2300" i="1" dirty="0" err="1">
                <a:solidFill>
                  <a:srgbClr val="C00000"/>
                </a:solidFill>
              </a:rPr>
              <a:t>estigmatizantes</a:t>
            </a:r>
            <a:r>
              <a:rPr lang="pt-BR" sz="2300" i="1" dirty="0">
                <a:solidFill>
                  <a:srgbClr val="C00000"/>
                </a:solidFill>
              </a:rPr>
              <a:t> e impactem significativa e negativamente na funcionalidade social do segurado, entendida esta como o potencial de acesso e permanência no mercado de trabalho.”</a:t>
            </a:r>
          </a:p>
          <a:p>
            <a:r>
              <a:rPr lang="pt-BR" sz="2300" b="1" u="sng" dirty="0">
                <a:solidFill>
                  <a:srgbClr val="C00000"/>
                </a:solidFill>
              </a:rPr>
              <a:t>TNU, Tema 272</a:t>
            </a:r>
            <a:r>
              <a:rPr lang="pt-BR" sz="2300" dirty="0">
                <a:solidFill>
                  <a:srgbClr val="C00000"/>
                </a:solidFill>
              </a:rPr>
              <a:t>: </a:t>
            </a:r>
            <a:r>
              <a:rPr lang="pt-BR" sz="2300" i="1" dirty="0">
                <a:solidFill>
                  <a:srgbClr val="C00000"/>
                </a:solidFill>
              </a:rPr>
              <a:t>“A circunstância de a recuperação da capacidade depender de intervenção cirúrgica não autoriza, automaticamente, a concessão de aposentadoria por invalidez (aposentadoria por incapacidade permanente), sendo necessário verificar a inviabilidade de reabilitação profissional, consideradas as condições pessoais do segurado, e a sua manifestação inequívoca a respeito da recusa ao procedimento cirúrgico.”</a:t>
            </a:r>
          </a:p>
          <a:p>
            <a:endParaRPr lang="en-US" sz="2400" b="1" i="1" u="sng" dirty="0">
              <a:solidFill>
                <a:srgbClr val="C00000"/>
              </a:solidFill>
            </a:endParaRPr>
          </a:p>
        </p:txBody>
      </p:sp>
    </p:spTree>
    <p:extLst>
      <p:ext uri="{BB962C8B-B14F-4D97-AF65-F5344CB8AC3E}">
        <p14:creationId xmlns:p14="http://schemas.microsoft.com/office/powerpoint/2010/main" val="3286525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310896"/>
            <a:ext cx="8092440" cy="6370975"/>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300" b="1" u="sng" dirty="0">
                <a:solidFill>
                  <a:srgbClr val="C00000"/>
                </a:solidFill>
              </a:rPr>
              <a:t>TNU, Tema 269</a:t>
            </a:r>
            <a:r>
              <a:rPr lang="pt-BR" sz="2300" dirty="0">
                <a:solidFill>
                  <a:srgbClr val="C00000"/>
                </a:solidFill>
              </a:rPr>
              <a:t>: </a:t>
            </a:r>
            <a:r>
              <a:rPr lang="pt-BR" sz="2300" i="1" dirty="0">
                <a:solidFill>
                  <a:srgbClr val="C00000"/>
                </a:solidFill>
              </a:rPr>
              <a:t>“</a:t>
            </a:r>
            <a:r>
              <a:rPr lang="pt-BR" sz="2400" i="1" dirty="0">
                <a:solidFill>
                  <a:srgbClr val="C00000"/>
                </a:solidFill>
              </a:rPr>
              <a:t>O conceito de acidente de qualquer natureza, para os fins do art. 86 da Lei 8.213/91 (auxílio-acidente), consiste em evento súbito e de origem traumática, por exposição a agentes exógenos físicos, químicos ou biológicos, ressalvados os casos de acidente do trabalho típicos ou por equiparação, caracterizados na forma dos </a:t>
            </a:r>
            <a:r>
              <a:rPr lang="pt-BR" sz="2400" i="1" dirty="0" err="1">
                <a:solidFill>
                  <a:srgbClr val="C00000"/>
                </a:solidFill>
              </a:rPr>
              <a:t>arts</a:t>
            </a:r>
            <a:r>
              <a:rPr lang="pt-BR" sz="2400" i="1" dirty="0">
                <a:solidFill>
                  <a:srgbClr val="C00000"/>
                </a:solidFill>
              </a:rPr>
              <a:t>. 19 a 21 da Lei 8.213/91.</a:t>
            </a:r>
            <a:r>
              <a:rPr lang="pt-BR" sz="2300" i="1" dirty="0">
                <a:solidFill>
                  <a:srgbClr val="C00000"/>
                </a:solidFill>
              </a:rPr>
              <a:t>”</a:t>
            </a:r>
          </a:p>
          <a:p>
            <a:r>
              <a:rPr lang="pt-BR" sz="2300" b="1" u="sng" dirty="0">
                <a:solidFill>
                  <a:srgbClr val="C00000"/>
                </a:solidFill>
              </a:rPr>
              <a:t>TNU, Tema 266</a:t>
            </a:r>
            <a:r>
              <a:rPr lang="pt-BR" sz="2300" dirty="0">
                <a:solidFill>
                  <a:srgbClr val="C00000"/>
                </a:solidFill>
              </a:rPr>
              <a:t>: </a:t>
            </a:r>
            <a:r>
              <a:rPr lang="pt-BR" sz="2300" i="1" dirty="0">
                <a:solidFill>
                  <a:srgbClr val="C00000"/>
                </a:solidFill>
              </a:rPr>
              <a:t>“</a:t>
            </a:r>
            <a:r>
              <a:rPr lang="pt-BR" sz="2400" i="1" dirty="0">
                <a:solidFill>
                  <a:srgbClr val="C00000"/>
                </a:solidFill>
              </a:rPr>
              <a:t>A dispensa de avaliação a que se refere o art. 43 § 5º da Lei n. 8.213/91, com a redação dada pela Lei n. 13.847/19, não alcançará os benefícios cessados antes da sua edição.”</a:t>
            </a:r>
          </a:p>
          <a:p>
            <a:r>
              <a:rPr lang="pt-BR" sz="2400" b="1" u="sng" dirty="0">
                <a:solidFill>
                  <a:srgbClr val="C00000"/>
                </a:solidFill>
              </a:rPr>
              <a:t>TNU, Tema 259:</a:t>
            </a:r>
            <a:r>
              <a:rPr lang="pt-BR" sz="2400" dirty="0">
                <a:solidFill>
                  <a:srgbClr val="C00000"/>
                </a:solidFill>
              </a:rPr>
              <a:t> </a:t>
            </a:r>
            <a:r>
              <a:rPr lang="pt-BR" sz="2400" i="1" dirty="0">
                <a:solidFill>
                  <a:srgbClr val="C00000"/>
                </a:solidFill>
              </a:rPr>
              <a:t>“É possível a cumulação de benefício de auxílio-doença (auxílio por incapacidade temporária) com o exercício de mandato eletivo de vereador, desde que observado o disposto no § 7º do artigo 60 da Lei nº 8.213/91.”</a:t>
            </a:r>
            <a:endParaRPr lang="en-US" sz="2400" b="1" i="1" u="sng" dirty="0">
              <a:solidFill>
                <a:srgbClr val="C00000"/>
              </a:solidFill>
            </a:endParaRPr>
          </a:p>
        </p:txBody>
      </p:sp>
    </p:spTree>
    <p:extLst>
      <p:ext uri="{BB962C8B-B14F-4D97-AF65-F5344CB8AC3E}">
        <p14:creationId xmlns:p14="http://schemas.microsoft.com/office/powerpoint/2010/main" val="19476920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38328" y="320040"/>
            <a:ext cx="8092440" cy="6278642"/>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200" b="1" u="sng" dirty="0">
                <a:solidFill>
                  <a:srgbClr val="C00000"/>
                </a:solidFill>
              </a:rPr>
              <a:t>TNU, Tema 251</a:t>
            </a:r>
            <a:r>
              <a:rPr lang="pt-BR" sz="2200" dirty="0">
                <a:solidFill>
                  <a:srgbClr val="C00000"/>
                </a:solidFill>
              </a:rPr>
              <a:t>: </a:t>
            </a:r>
            <a:r>
              <a:rPr lang="pt-BR" sz="2200" i="1" dirty="0">
                <a:solidFill>
                  <a:srgbClr val="C00000"/>
                </a:solidFill>
              </a:rPr>
              <a:t>“O início da contagem do período de graça para o segurado que se encontra em gozo de auxílio-doença, para fins de aplicação do disposto no artigo 15, inciso II e parágrafos 1º e 2° da lei nº 8.213/91, é o primeiro dia do mês seguinte à data de cessação do benefício previdenciário por incapacidade.”</a:t>
            </a:r>
          </a:p>
          <a:p>
            <a:r>
              <a:rPr lang="pt-BR" sz="2200" b="1" u="sng" dirty="0">
                <a:solidFill>
                  <a:srgbClr val="C00000"/>
                </a:solidFill>
              </a:rPr>
              <a:t>TNU, Tema 246</a:t>
            </a:r>
            <a:r>
              <a:rPr lang="pt-BR" sz="2200" dirty="0">
                <a:solidFill>
                  <a:srgbClr val="C00000"/>
                </a:solidFill>
              </a:rPr>
              <a:t>: </a:t>
            </a:r>
            <a:r>
              <a:rPr lang="pt-BR" sz="2200" i="1" dirty="0">
                <a:solidFill>
                  <a:srgbClr val="C00000"/>
                </a:solidFill>
              </a:rPr>
              <a:t>“I - Quando a decisão judicial adotar a estimativa de prazo de recuperação da capacidade prevista na perícia, o termo inicial é a data da realização do exame, sem prejuízo do disposto no art. 479 do CPC, devendo ser garantido prazo mínimo de 30 dias, desde a implantação, para viabilizar o pedido administrativo de prorrogação. II - quando o ato de concessão (administrativa ou judicial) não indicar o tempo de recuperação da capacidade, o prazo de 120 dias, previsto no § 9º, do art. 60 da Lei 8.213/91, deve ser contado a partir da data da efetiva implantação ou restabelecimento do benefício no sistema de gestão de benefícios da autarquia.”</a:t>
            </a:r>
          </a:p>
          <a:p>
            <a:endParaRPr lang="en-US" sz="2400" b="1" i="1" u="sng" dirty="0">
              <a:solidFill>
                <a:srgbClr val="C00000"/>
              </a:solidFill>
            </a:endParaRPr>
          </a:p>
        </p:txBody>
      </p:sp>
    </p:spTree>
    <p:extLst>
      <p:ext uri="{BB962C8B-B14F-4D97-AF65-F5344CB8AC3E}">
        <p14:creationId xmlns:p14="http://schemas.microsoft.com/office/powerpoint/2010/main" val="32523513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38328" y="320040"/>
            <a:ext cx="8092440" cy="6740307"/>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200" b="1" u="sng" dirty="0">
                <a:solidFill>
                  <a:srgbClr val="C00000"/>
                </a:solidFill>
              </a:rPr>
              <a:t>TNU, Tema 232</a:t>
            </a:r>
            <a:r>
              <a:rPr lang="pt-BR" sz="2200" dirty="0">
                <a:solidFill>
                  <a:srgbClr val="C00000"/>
                </a:solidFill>
              </a:rPr>
              <a:t>: </a:t>
            </a:r>
            <a:r>
              <a:rPr lang="pt-BR" sz="2200" i="1" dirty="0">
                <a:solidFill>
                  <a:srgbClr val="C00000"/>
                </a:solidFill>
              </a:rPr>
              <a:t>“</a:t>
            </a:r>
            <a:r>
              <a:rPr lang="pt-BR" sz="2400" i="1" dirty="0">
                <a:solidFill>
                  <a:srgbClr val="C00000"/>
                </a:solidFill>
              </a:rPr>
              <a:t>O auxílio-doença é </a:t>
            </a:r>
            <a:r>
              <a:rPr lang="pt-BR" sz="2400" i="1" dirty="0" err="1">
                <a:solidFill>
                  <a:srgbClr val="C00000"/>
                </a:solidFill>
              </a:rPr>
              <a:t>inacumulável</a:t>
            </a:r>
            <a:r>
              <a:rPr lang="pt-BR" sz="2400" i="1" dirty="0">
                <a:solidFill>
                  <a:srgbClr val="C00000"/>
                </a:solidFill>
              </a:rPr>
              <a:t> com o seguro-desemprego, mesmo na hipótese de reconhecimento retroativo da incapacidade em momento posterior ao gozo do benefício da lei 7.998/90, hipótese na qual as parcelas do seguro-desemprego devem ser abatidas do valor devido a título de auxílio-doença.</a:t>
            </a:r>
            <a:r>
              <a:rPr lang="pt-BR" sz="2200" i="1" dirty="0">
                <a:solidFill>
                  <a:srgbClr val="C00000"/>
                </a:solidFill>
              </a:rPr>
              <a:t>”</a:t>
            </a:r>
          </a:p>
          <a:p>
            <a:r>
              <a:rPr lang="pt-BR" sz="2200" b="1" u="sng" dirty="0">
                <a:solidFill>
                  <a:srgbClr val="C00000"/>
                </a:solidFill>
              </a:rPr>
              <a:t>TNU, Tema 220</a:t>
            </a:r>
            <a:r>
              <a:rPr lang="pt-BR" sz="2200" dirty="0">
                <a:solidFill>
                  <a:srgbClr val="C00000"/>
                </a:solidFill>
              </a:rPr>
              <a:t>: </a:t>
            </a:r>
            <a:r>
              <a:rPr lang="pt-BR" sz="2200" i="1" dirty="0">
                <a:solidFill>
                  <a:srgbClr val="C00000"/>
                </a:solidFill>
              </a:rPr>
              <a:t>“</a:t>
            </a:r>
            <a:r>
              <a:rPr lang="pt-BR" sz="2400" i="1" dirty="0">
                <a:solidFill>
                  <a:srgbClr val="C00000"/>
                </a:solidFill>
              </a:rPr>
              <a:t>1. O rol do inciso II do art. 26 da lei 8.213/91 é exaustivo. 2. A lista de doenças mencionada no inciso II, atualmente regulamentada pelo art. 151 da Lei nº 8.213/91, não é taxativa, admitindo interpretação extensiva, desde que demonstrada a especificidade e gravidade que mereçam tratamento particularizado. 3. A gravidez de alto risco, com recomendação médica de afastamento do trabalho por mais de 15 dias consecutivos, autoriza a dispensa de carência para acesso aos benefícios por incapacidade.</a:t>
            </a:r>
            <a:r>
              <a:rPr lang="pt-BR" sz="2200" i="1" dirty="0">
                <a:solidFill>
                  <a:srgbClr val="C00000"/>
                </a:solidFill>
              </a:rPr>
              <a:t>”</a:t>
            </a:r>
          </a:p>
          <a:p>
            <a:endParaRPr lang="en-US" sz="2400" b="1" i="1" u="sng" dirty="0">
              <a:solidFill>
                <a:srgbClr val="C00000"/>
              </a:solidFill>
            </a:endParaRPr>
          </a:p>
        </p:txBody>
      </p:sp>
    </p:spTree>
    <p:extLst>
      <p:ext uri="{BB962C8B-B14F-4D97-AF65-F5344CB8AC3E}">
        <p14:creationId xmlns:p14="http://schemas.microsoft.com/office/powerpoint/2010/main" val="23295947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38328" y="320040"/>
            <a:ext cx="8092440" cy="6494085"/>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300" b="1" u="sng" dirty="0">
                <a:solidFill>
                  <a:srgbClr val="C00000"/>
                </a:solidFill>
              </a:rPr>
              <a:t>TNU, Tema 177</a:t>
            </a:r>
            <a:r>
              <a:rPr lang="pt-BR" sz="2300" dirty="0">
                <a:solidFill>
                  <a:srgbClr val="C00000"/>
                </a:solidFill>
              </a:rPr>
              <a:t>: </a:t>
            </a:r>
            <a:r>
              <a:rPr lang="pt-BR" sz="2300" i="1" dirty="0">
                <a:solidFill>
                  <a:srgbClr val="C00000"/>
                </a:solidFill>
              </a:rPr>
              <a:t>“1. Constatada a existência de incapacidade parcial e permanente, não sendo o caso de aplicação da Súmula 47 da TNU, a decisão judicial poderá determinar o encaminhamento do segurado para análise administrativa de elegibilidade à reabilitação profissional, sendo inviável a condenação prévia à concessão de aposentadoria por invalidez condicionada ao insucesso da reabilitação; 2. A análise administrativa da elegibilidade à reabilitação profissional deverá adotar como premissa a conclusão da decisão judicial sobre a existência de incapacidade parcial e permanente, ressalvada a possibilidade de constatação de modificação das circunstâncias fáticas após a sentença.”</a:t>
            </a:r>
          </a:p>
          <a:p>
            <a:r>
              <a:rPr lang="pt-BR" sz="2300" b="1" u="sng" dirty="0">
                <a:solidFill>
                  <a:srgbClr val="C00000"/>
                </a:solidFill>
              </a:rPr>
              <a:t>TNU, Tema 176:</a:t>
            </a:r>
            <a:r>
              <a:rPr lang="pt-BR" sz="2300" i="1" dirty="0">
                <a:solidFill>
                  <a:srgbClr val="C00000"/>
                </a:solidFill>
              </a:rPr>
              <a:t> “Constatado que a incapacidade do(a) segurado(a) do Regime Geral da Previdência Social (RGPS) ocorreu ao tempo da vigência das Medidas Provisórias 739/2016 e 767/2017, aplicam-se as novas regras de carência nelas previstas.”</a:t>
            </a:r>
          </a:p>
        </p:txBody>
      </p:sp>
    </p:spTree>
    <p:extLst>
      <p:ext uri="{BB962C8B-B14F-4D97-AF65-F5344CB8AC3E}">
        <p14:creationId xmlns:p14="http://schemas.microsoft.com/office/powerpoint/2010/main" val="41514028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38328" y="320040"/>
            <a:ext cx="8092440" cy="4524315"/>
          </a:xfrm>
          <a:prstGeom prst="rect">
            <a:avLst/>
          </a:prstGeom>
        </p:spPr>
        <p:txBody>
          <a:bodyPr wrap="square">
            <a:spAutoFit/>
          </a:bodyPr>
          <a:lstStyle/>
          <a:p>
            <a:r>
              <a:rPr lang="pt-BR" sz="2400" b="1" u="sng" dirty="0">
                <a:solidFill>
                  <a:schemeClr val="accent1">
                    <a:lumMod val="75000"/>
                  </a:schemeClr>
                </a:solidFill>
              </a:rPr>
              <a:t>A JURISPRUDÊNCIA SOBRE BENEFÍCIOS POR INCAPACIDADE</a:t>
            </a:r>
            <a:endParaRPr lang="pt-BR" sz="2400" dirty="0"/>
          </a:p>
          <a:p>
            <a:endParaRPr lang="en-US" sz="2400" b="1" u="sng" dirty="0">
              <a:solidFill>
                <a:schemeClr val="accent1">
                  <a:lumMod val="75000"/>
                </a:schemeClr>
              </a:solidFill>
            </a:endParaRPr>
          </a:p>
          <a:p>
            <a:r>
              <a:rPr lang="pt-BR" sz="2300" b="1" u="sng" dirty="0">
                <a:solidFill>
                  <a:srgbClr val="C00000"/>
                </a:solidFill>
              </a:rPr>
              <a:t>STF, TEMA 1196: </a:t>
            </a:r>
            <a:r>
              <a:rPr lang="pt-BR" sz="2400" i="1" dirty="0">
                <a:solidFill>
                  <a:srgbClr val="C00000"/>
                </a:solidFill>
              </a:rPr>
              <a:t>RECURSO EXTRAORDINÁRIO. REPRESENTATIVO DA CONTROVÉRSIA. CONSTITUCIONAL E PREVIDENCIÁRIO. AUXÍLIO-DOENÇA. DATA DE CESSAÇÃO DO BENEFÍCIO (DCB). MEDIDAS PROVISÓRIAS 739/2016 E 767/2017. LEI 13.457/2017. CONTROVÉRSIA SOBRE A CONSTITUCIONALIDADE FORMAL. ALEGADA VIOLAÇÃO DOS ARTIGOS 62, CAPUT E § 1º, INCISO I, ALÍNEA B, E 246 DA CONSTITUIÇÃO FEDERAL. MULTIPLICIDADE DE RECURSOS EXTRAORDINÁRIOS. RELEVÂNCIA DA QUESTÃO CONSTITUCIONAL. MANIFESTAÇÃO PELA EXISTÊNCIA DE REPERCUSSÃO GERAL.</a:t>
            </a:r>
            <a:endParaRPr lang="pt-BR" sz="2300" i="1" dirty="0">
              <a:solidFill>
                <a:srgbClr val="C00000"/>
              </a:solidFill>
            </a:endParaRPr>
          </a:p>
        </p:txBody>
      </p:sp>
    </p:spTree>
    <p:extLst>
      <p:ext uri="{BB962C8B-B14F-4D97-AF65-F5344CB8AC3E}">
        <p14:creationId xmlns:p14="http://schemas.microsoft.com/office/powerpoint/2010/main" val="3241177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10896" y="155448"/>
            <a:ext cx="8229600" cy="6555641"/>
          </a:xfrm>
          <a:prstGeom prst="rect">
            <a:avLst/>
          </a:prstGeom>
        </p:spPr>
        <p:txBody>
          <a:bodyPr wrap="square">
            <a:spAutoFit/>
          </a:bodyPr>
          <a:lstStyle/>
          <a:p>
            <a:r>
              <a:rPr lang="pt-BR" sz="2000" b="1" dirty="0">
                <a:solidFill>
                  <a:srgbClr val="C00000"/>
                </a:solidFill>
                <a:latin typeface="+mj-lt"/>
                <a:ea typeface="Times New Roman" panose="02020603050405020304" pitchFamily="18" charset="0"/>
                <a:cs typeface="Times New Roman" panose="02020603050405020304" pitchFamily="18" charset="0"/>
              </a:rPr>
              <a:t>INTERPRETAÇÃO DA INCLUSÃO PREVIDENCIÁRIA. RECOLHIMENTOS EQUIVOCADOS E SUAS CONSEQUÊNCIAS. </a:t>
            </a:r>
          </a:p>
          <a:p>
            <a:r>
              <a:rPr lang="pt-BR" sz="2000" b="1" dirty="0">
                <a:solidFill>
                  <a:srgbClr val="C00000"/>
                </a:solidFill>
                <a:latin typeface="+mj-lt"/>
                <a:ea typeface="Times New Roman" panose="02020603050405020304" pitchFamily="18" charset="0"/>
                <a:cs typeface="Times New Roman" panose="02020603050405020304" pitchFamily="18" charset="0"/>
              </a:rPr>
              <a:t>Complementação, utilização de excedente e agrupamento de contribuições. </a:t>
            </a:r>
          </a:p>
          <a:p>
            <a:r>
              <a:rPr lang="pt-BR" sz="2000" b="1" dirty="0">
                <a:solidFill>
                  <a:srgbClr val="C00000"/>
                </a:solidFill>
                <a:latin typeface="+mj-lt"/>
              </a:rPr>
              <a:t>CF88, ART. 195, § 12</a:t>
            </a:r>
            <a:r>
              <a:rPr lang="pt-BR" sz="2000" dirty="0">
                <a:solidFill>
                  <a:srgbClr val="C00000"/>
                </a:solidFill>
                <a:latin typeface="+mj-lt"/>
              </a:rPr>
              <a:t>. </a:t>
            </a:r>
            <a:r>
              <a:rPr lang="pt-BR" sz="2000" i="1" dirty="0">
                <a:solidFill>
                  <a:srgbClr val="C00000"/>
                </a:solidFill>
                <a:latin typeface="+mj-lt"/>
              </a:rPr>
              <a:t>“Lei instituirá sistema especial de inclusão previdenciária, com alíquotas diferenciadas, para atender aos trabalhadores de baixa renda, </a:t>
            </a:r>
            <a:r>
              <a:rPr lang="pt-BR" sz="2000" b="1" i="1" u="sng" dirty="0">
                <a:solidFill>
                  <a:srgbClr val="C00000"/>
                </a:solidFill>
                <a:latin typeface="+mj-lt"/>
              </a:rPr>
              <a:t>inclusive os que se encontram em situação de informalidade</a:t>
            </a:r>
            <a:r>
              <a:rPr lang="pt-BR" sz="2000" i="1" dirty="0">
                <a:solidFill>
                  <a:srgbClr val="C00000"/>
                </a:solidFill>
                <a:latin typeface="+mj-lt"/>
              </a:rPr>
              <a:t>, e àqueles sem renda própria que se dediquem exclusivamente ao trabalho doméstico no âmbito de sua residência, desde que pertencentes a famílias de baixa renda”</a:t>
            </a:r>
            <a:r>
              <a:rPr lang="pt-BR" sz="2000" dirty="0">
                <a:solidFill>
                  <a:srgbClr val="C00000"/>
                </a:solidFill>
                <a:latin typeface="+mj-lt"/>
              </a:rPr>
              <a:t>. </a:t>
            </a:r>
          </a:p>
          <a:p>
            <a:r>
              <a:rPr lang="pt-BR" sz="2000" b="1" dirty="0">
                <a:solidFill>
                  <a:srgbClr val="C00000"/>
                </a:solidFill>
                <a:latin typeface="+mj-lt"/>
                <a:cs typeface="Times New Roman" panose="02020603050405020304" pitchFamily="18" charset="0"/>
              </a:rPr>
              <a:t>CF88, ART.</a:t>
            </a:r>
            <a:r>
              <a:rPr lang="pt-BR" sz="2000" b="1" dirty="0">
                <a:solidFill>
                  <a:srgbClr val="C00000"/>
                </a:solidFill>
                <a:latin typeface="+mj-lt"/>
                <a:ea typeface="Times New Roman" panose="02020603050405020304" pitchFamily="18" charset="0"/>
                <a:cs typeface="Times New Roman" panose="02020603050405020304" pitchFamily="18" charset="0"/>
              </a:rPr>
              <a:t> 195, §14., CF</a:t>
            </a:r>
            <a:r>
              <a:rPr lang="pt-BR" sz="2000" dirty="0">
                <a:solidFill>
                  <a:srgbClr val="C00000"/>
                </a:solidFill>
                <a:latin typeface="+mj-lt"/>
                <a:ea typeface="Times New Roman" panose="02020603050405020304" pitchFamily="18" charset="0"/>
                <a:cs typeface="Times New Roman" panose="02020603050405020304" pitchFamily="18" charset="0"/>
              </a:rPr>
              <a:t>: </a:t>
            </a:r>
            <a:r>
              <a:rPr lang="pt-BR" sz="2000" i="1" dirty="0">
                <a:solidFill>
                  <a:srgbClr val="C00000"/>
                </a:solidFill>
                <a:latin typeface="+mj-lt"/>
              </a:rPr>
              <a:t>“O segurado somente terá reconhecida como </a:t>
            </a:r>
            <a:r>
              <a:rPr lang="pt-BR" sz="2000" b="1" i="1" u="sng" dirty="0">
                <a:solidFill>
                  <a:srgbClr val="C00000"/>
                </a:solidFill>
                <a:latin typeface="+mj-lt"/>
              </a:rPr>
              <a:t>tempo de contribuição </a:t>
            </a:r>
            <a:r>
              <a:rPr lang="pt-BR" sz="2000" i="1" dirty="0">
                <a:solidFill>
                  <a:srgbClr val="C00000"/>
                </a:solidFill>
                <a:latin typeface="+mj-lt"/>
              </a:rPr>
              <a:t>ao Regime Geral de Previdência Social a competência cuja contribuição seja igual ou superior à contribuição mínima mensal exigida para sua categoria, </a:t>
            </a:r>
            <a:r>
              <a:rPr lang="pt-BR" sz="2000" b="1" i="1" u="sng" dirty="0">
                <a:solidFill>
                  <a:srgbClr val="C00000"/>
                </a:solidFill>
                <a:latin typeface="+mj-lt"/>
              </a:rPr>
              <a:t>assegurado o agrupamento de contribuições</a:t>
            </a:r>
            <a:r>
              <a:rPr lang="pt-BR" sz="2000" i="1" dirty="0">
                <a:solidFill>
                  <a:srgbClr val="C00000"/>
                </a:solidFill>
                <a:latin typeface="+mj-lt"/>
              </a:rPr>
              <a:t>.”</a:t>
            </a:r>
            <a:endParaRPr lang="pt-BR" sz="2000" i="1" dirty="0">
              <a:solidFill>
                <a:srgbClr val="C00000"/>
              </a:solidFill>
              <a:latin typeface="+mj-lt"/>
              <a:ea typeface="Times New Roman" panose="02020603050405020304" pitchFamily="18" charset="0"/>
              <a:cs typeface="Times New Roman" panose="02020603050405020304" pitchFamily="18" charset="0"/>
            </a:endParaRPr>
          </a:p>
          <a:p>
            <a:pPr marL="285750" indent="-285750">
              <a:buFontTx/>
              <a:buChar char="-"/>
            </a:pPr>
            <a:endParaRPr lang="pt-BR" sz="2000" dirty="0">
              <a:solidFill>
                <a:srgbClr val="C00000"/>
              </a:solidFill>
              <a:latin typeface="+mj-lt"/>
              <a:cs typeface="Times New Roman" panose="02020603050405020304" pitchFamily="18" charset="0"/>
            </a:endParaRPr>
          </a:p>
          <a:p>
            <a:r>
              <a:rPr lang="pt-BR" sz="2000" b="1" dirty="0">
                <a:solidFill>
                  <a:srgbClr val="C00000"/>
                </a:solidFill>
                <a:latin typeface="+mj-lt"/>
                <a:ea typeface="Times New Roman" panose="02020603050405020304" pitchFamily="18" charset="0"/>
                <a:cs typeface="Times New Roman" panose="02020603050405020304" pitchFamily="18" charset="0"/>
              </a:rPr>
              <a:t>Decreto 3048/99, </a:t>
            </a:r>
            <a:r>
              <a:rPr lang="pt-BR" sz="2000" b="1" dirty="0">
                <a:solidFill>
                  <a:srgbClr val="C00000"/>
                </a:solidFill>
                <a:latin typeface="+mj-lt"/>
              </a:rPr>
              <a:t>Art. 19-E.</a:t>
            </a:r>
            <a:r>
              <a:rPr lang="pt-BR" sz="2000" dirty="0">
                <a:solidFill>
                  <a:srgbClr val="C00000"/>
                </a:solidFill>
                <a:latin typeface="+mj-lt"/>
              </a:rPr>
              <a:t>  </a:t>
            </a:r>
            <a:r>
              <a:rPr lang="pt-BR" sz="2000" i="1" dirty="0">
                <a:solidFill>
                  <a:srgbClr val="C00000"/>
                </a:solidFill>
                <a:latin typeface="+mj-lt"/>
              </a:rPr>
              <a:t>“</a:t>
            </a:r>
            <a:r>
              <a:rPr lang="pt-BR" sz="2000" i="1" u="sng" dirty="0">
                <a:solidFill>
                  <a:srgbClr val="C00000"/>
                </a:solidFill>
                <a:latin typeface="+mj-lt"/>
              </a:rPr>
              <a:t>A partir de 13 de novembro de 2019, </a:t>
            </a:r>
            <a:r>
              <a:rPr lang="pt-BR" sz="2000" i="1" dirty="0">
                <a:solidFill>
                  <a:srgbClr val="C00000"/>
                </a:solidFill>
                <a:latin typeface="+mj-lt"/>
              </a:rPr>
              <a:t>para fins de </a:t>
            </a:r>
            <a:r>
              <a:rPr lang="pt-BR" sz="2000" i="1" u="sng" dirty="0">
                <a:solidFill>
                  <a:srgbClr val="C00000"/>
                </a:solidFill>
                <a:latin typeface="+mj-lt"/>
              </a:rPr>
              <a:t>aquisição e manutenção da qualidade de segurado (?), de carência (?), de tempo de contribuição e de cálculo do salário de benefício (?) </a:t>
            </a:r>
            <a:r>
              <a:rPr lang="pt-BR" sz="2000" i="1" dirty="0">
                <a:solidFill>
                  <a:srgbClr val="C00000"/>
                </a:solidFill>
                <a:latin typeface="+mj-lt"/>
              </a:rPr>
              <a:t>exigidos para o reconhecimento do direito aos benefícios do RGPS </a:t>
            </a:r>
            <a:r>
              <a:rPr lang="pt-BR" sz="2000" i="1" u="sng" dirty="0">
                <a:solidFill>
                  <a:srgbClr val="C00000"/>
                </a:solidFill>
                <a:latin typeface="+mj-lt"/>
              </a:rPr>
              <a:t>e para fins de contagem recíproca</a:t>
            </a:r>
            <a:r>
              <a:rPr lang="pt-BR" sz="2000" i="1" dirty="0">
                <a:solidFill>
                  <a:srgbClr val="C00000"/>
                </a:solidFill>
                <a:latin typeface="+mj-lt"/>
              </a:rPr>
              <a:t>, somente serão consideradas as competências cujo salário de contribuição seja igual ou superior ao limite mínimo mensal  do salário de contribuição.”</a:t>
            </a:r>
            <a:r>
              <a:rPr lang="pt-BR" sz="2000" dirty="0">
                <a:solidFill>
                  <a:srgbClr val="C00000"/>
                </a:solidFill>
                <a:latin typeface="+mj-lt"/>
              </a:rPr>
              <a:t> </a:t>
            </a:r>
            <a:r>
              <a:rPr lang="pt-BR" sz="2000" dirty="0">
                <a:solidFill>
                  <a:srgbClr val="C00000"/>
                </a:solidFill>
                <a:latin typeface="+mj-lt"/>
                <a:hlinkClick r:id="rId2"/>
              </a:rPr>
              <a:t>(Incluído pelo Decreto nº 10.410, de 2020)</a:t>
            </a:r>
            <a:endParaRPr lang="pt-BR" sz="2000" dirty="0">
              <a:solidFill>
                <a:srgbClr val="C00000"/>
              </a:solidFill>
              <a:latin typeface="+mj-lt"/>
            </a:endParaRPr>
          </a:p>
        </p:txBody>
      </p:sp>
    </p:spTree>
    <p:extLst>
      <p:ext uri="{BB962C8B-B14F-4D97-AF65-F5344CB8AC3E}">
        <p14:creationId xmlns:p14="http://schemas.microsoft.com/office/powerpoint/2010/main" val="4321878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847755"/>
          </a:xfrm>
          <a:prstGeom prst="rect">
            <a:avLst/>
          </a:prstGeom>
        </p:spPr>
        <p:txBody>
          <a:bodyPr wrap="square">
            <a:spAutoFit/>
          </a:bodyPr>
          <a:lstStyle/>
          <a:p>
            <a:r>
              <a:rPr lang="pt-BR" sz="2200" b="1" dirty="0">
                <a:solidFill>
                  <a:srgbClr val="C00000"/>
                </a:solidFill>
              </a:rPr>
              <a:t>APOSENTADORIAS E CUMULAÇÕES VEDADAS:</a:t>
            </a:r>
          </a:p>
          <a:p>
            <a:r>
              <a:rPr lang="en-US" sz="2200" dirty="0">
                <a:solidFill>
                  <a:srgbClr val="C00000"/>
                </a:solidFill>
              </a:rPr>
              <a:t>Art. 124 da Lei 8.213/91:</a:t>
            </a:r>
          </a:p>
          <a:p>
            <a:pPr>
              <a:buFontTx/>
              <a:buChar char="-"/>
            </a:pPr>
            <a:r>
              <a:rPr lang="en-US" sz="2200" dirty="0">
                <a:solidFill>
                  <a:srgbClr val="C00000"/>
                </a:solidFill>
              </a:rPr>
              <a:t> </a:t>
            </a:r>
            <a:r>
              <a:rPr lang="en-US" sz="2200" dirty="0" err="1">
                <a:solidFill>
                  <a:srgbClr val="C00000"/>
                </a:solidFill>
              </a:rPr>
              <a:t>Mais</a:t>
            </a:r>
            <a:r>
              <a:rPr lang="en-US" sz="2200" dirty="0">
                <a:solidFill>
                  <a:srgbClr val="C00000"/>
                </a:solidFill>
              </a:rPr>
              <a:t> de </a:t>
            </a:r>
            <a:r>
              <a:rPr lang="en-US" sz="2200" dirty="0" err="1">
                <a:solidFill>
                  <a:srgbClr val="C00000"/>
                </a:solidFill>
              </a:rPr>
              <a:t>uma</a:t>
            </a:r>
            <a:r>
              <a:rPr lang="en-US" sz="2200" dirty="0">
                <a:solidFill>
                  <a:srgbClr val="C00000"/>
                </a:solidFill>
              </a:rPr>
              <a:t> </a:t>
            </a:r>
            <a:r>
              <a:rPr lang="en-US" sz="2200" dirty="0" err="1">
                <a:solidFill>
                  <a:srgbClr val="C00000"/>
                </a:solidFill>
              </a:rPr>
              <a:t>aposentadoria</a:t>
            </a:r>
            <a:endParaRPr lang="en-US" sz="2200" dirty="0">
              <a:solidFill>
                <a:srgbClr val="C00000"/>
              </a:solidFill>
            </a:endParaRPr>
          </a:p>
          <a:p>
            <a:pPr>
              <a:buFontTx/>
              <a:buChar char="-"/>
            </a:pPr>
            <a:r>
              <a:rPr lang="en-US" sz="2200" dirty="0">
                <a:solidFill>
                  <a:srgbClr val="C00000"/>
                </a:solidFill>
              </a:rPr>
              <a:t> </a:t>
            </a:r>
            <a:r>
              <a:rPr lang="en-US" sz="2200" dirty="0" err="1">
                <a:solidFill>
                  <a:srgbClr val="C00000"/>
                </a:solidFill>
              </a:rPr>
              <a:t>Aposentadoria</a:t>
            </a:r>
            <a:r>
              <a:rPr lang="en-US" sz="2200" dirty="0">
                <a:solidFill>
                  <a:srgbClr val="C00000"/>
                </a:solidFill>
              </a:rPr>
              <a:t> e </a:t>
            </a:r>
            <a:r>
              <a:rPr lang="en-US" sz="2200" dirty="0" err="1">
                <a:solidFill>
                  <a:srgbClr val="C00000"/>
                </a:solidFill>
              </a:rPr>
              <a:t>auxílio-doença</a:t>
            </a:r>
            <a:endParaRPr lang="en-US" sz="2200" dirty="0">
              <a:solidFill>
                <a:srgbClr val="C00000"/>
              </a:solidFill>
            </a:endParaRPr>
          </a:p>
          <a:p>
            <a:pPr>
              <a:buFontTx/>
              <a:buChar char="-"/>
            </a:pPr>
            <a:r>
              <a:rPr lang="en-US" sz="2200" dirty="0">
                <a:solidFill>
                  <a:srgbClr val="C00000"/>
                </a:solidFill>
              </a:rPr>
              <a:t> </a:t>
            </a:r>
            <a:r>
              <a:rPr lang="en-US" sz="2200" dirty="0" err="1">
                <a:solidFill>
                  <a:srgbClr val="C00000"/>
                </a:solidFill>
              </a:rPr>
              <a:t>Aposentadoria</a:t>
            </a:r>
            <a:r>
              <a:rPr lang="en-US" sz="2200" dirty="0">
                <a:solidFill>
                  <a:srgbClr val="C00000"/>
                </a:solidFill>
              </a:rPr>
              <a:t> e </a:t>
            </a:r>
            <a:r>
              <a:rPr lang="en-US" sz="2200" dirty="0" err="1">
                <a:solidFill>
                  <a:srgbClr val="C00000"/>
                </a:solidFill>
              </a:rPr>
              <a:t>abono</a:t>
            </a:r>
            <a:r>
              <a:rPr lang="en-US" sz="2200" dirty="0">
                <a:solidFill>
                  <a:srgbClr val="C00000"/>
                </a:solidFill>
              </a:rPr>
              <a:t> de </a:t>
            </a:r>
            <a:r>
              <a:rPr lang="en-US" sz="2200" dirty="0" err="1">
                <a:solidFill>
                  <a:srgbClr val="C00000"/>
                </a:solidFill>
              </a:rPr>
              <a:t>permanência</a:t>
            </a:r>
            <a:endParaRPr lang="en-US" sz="2200" dirty="0">
              <a:solidFill>
                <a:srgbClr val="C00000"/>
              </a:solidFill>
            </a:endParaRPr>
          </a:p>
          <a:p>
            <a:pPr>
              <a:buFontTx/>
              <a:buChar char="-"/>
            </a:pPr>
            <a:r>
              <a:rPr lang="en-US" sz="2200" dirty="0">
                <a:solidFill>
                  <a:srgbClr val="C00000"/>
                </a:solidFill>
              </a:rPr>
              <a:t> </a:t>
            </a:r>
            <a:r>
              <a:rPr lang="en-US" sz="2200" dirty="0" err="1">
                <a:solidFill>
                  <a:srgbClr val="C00000"/>
                </a:solidFill>
              </a:rPr>
              <a:t>Aposentadoria</a:t>
            </a:r>
            <a:r>
              <a:rPr lang="en-US" sz="2200" dirty="0">
                <a:solidFill>
                  <a:srgbClr val="C00000"/>
                </a:solidFill>
              </a:rPr>
              <a:t> e </a:t>
            </a:r>
            <a:r>
              <a:rPr lang="en-US" sz="2200" dirty="0" err="1">
                <a:solidFill>
                  <a:srgbClr val="C00000"/>
                </a:solidFill>
              </a:rPr>
              <a:t>seguro-desemprego</a:t>
            </a:r>
            <a:endParaRPr lang="en-US" sz="2200" dirty="0">
              <a:solidFill>
                <a:srgbClr val="C00000"/>
              </a:solidFill>
            </a:endParaRPr>
          </a:p>
          <a:p>
            <a:r>
              <a:rPr lang="pt-BR" sz="2200" dirty="0">
                <a:solidFill>
                  <a:srgbClr val="C00000"/>
                </a:solidFill>
              </a:rPr>
              <a:t>Art. 86, §2º, da Lei 8.213/91, a partir da Lei 9.528/97:</a:t>
            </a:r>
          </a:p>
          <a:p>
            <a:pPr>
              <a:buFontTx/>
              <a:buChar char="-"/>
            </a:pPr>
            <a:r>
              <a:rPr lang="pt-BR" sz="2200" dirty="0">
                <a:solidFill>
                  <a:srgbClr val="C00000"/>
                </a:solidFill>
              </a:rPr>
              <a:t> Aposentadoria e auxílio-acidente</a:t>
            </a:r>
          </a:p>
          <a:p>
            <a:r>
              <a:rPr lang="pt-BR" sz="2200" i="1" dirty="0">
                <a:solidFill>
                  <a:srgbClr val="C00000"/>
                </a:solidFill>
              </a:rPr>
              <a:t>...</a:t>
            </a:r>
          </a:p>
          <a:p>
            <a:r>
              <a:rPr lang="pt-BR" sz="2200" dirty="0">
                <a:solidFill>
                  <a:srgbClr val="C00000"/>
                </a:solidFill>
              </a:rPr>
              <a:t>STF, Tema 606: </a:t>
            </a:r>
            <a:r>
              <a:rPr lang="pt-BR" sz="2200" i="1" dirty="0">
                <a:solidFill>
                  <a:srgbClr val="C00000"/>
                </a:solidFill>
              </a:rPr>
              <a:t>“A natureza do ato de demissão de empregado público é constitucional-administrativa e não trabalhista, o que atrai a competência da Justiça comum para julgar a questão. A concessão de aposentadoria aos empregados públicos inviabiliza a permanência no emprego, nos termos do art. 37, § 14, da CRFB, salvo para as aposentadorias concedidas pelo Regime Geral de Previdência Social até a data de entrada em vigor da Emenda Constitucional nº 103/19, nos termos do que dispõe seu art. 6º.”</a:t>
            </a:r>
            <a:endParaRPr lang="en-US" sz="2200" b="1" i="1" u="sng" dirty="0">
              <a:solidFill>
                <a:srgbClr val="C00000"/>
              </a:solidFill>
            </a:endParaRPr>
          </a:p>
        </p:txBody>
      </p:sp>
    </p:spTree>
    <p:extLst>
      <p:ext uri="{BB962C8B-B14F-4D97-AF65-F5344CB8AC3E}">
        <p14:creationId xmlns:p14="http://schemas.microsoft.com/office/powerpoint/2010/main" val="30476716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173998"/>
          </a:xfrm>
          <a:prstGeom prst="rect">
            <a:avLst/>
          </a:prstGeom>
        </p:spPr>
        <p:txBody>
          <a:bodyPr wrap="square">
            <a:spAutoFit/>
          </a:bodyPr>
          <a:lstStyle/>
          <a:p>
            <a:r>
              <a:rPr lang="pt-BR" sz="2400" b="1" dirty="0">
                <a:solidFill>
                  <a:srgbClr val="C00000"/>
                </a:solidFill>
              </a:rPr>
              <a:t>APOSENTADORIAS E CUMULAÇÕES VEDADAS:</a:t>
            </a:r>
          </a:p>
          <a:p>
            <a:r>
              <a:rPr lang="pt-BR" sz="1600" dirty="0">
                <a:solidFill>
                  <a:srgbClr val="C00000"/>
                </a:solidFill>
              </a:rPr>
              <a:t>* Art. 24 da EC 103/2019:</a:t>
            </a:r>
          </a:p>
          <a:p>
            <a:r>
              <a:rPr lang="pt-BR" sz="1600" dirty="0">
                <a:solidFill>
                  <a:srgbClr val="C00000"/>
                </a:solidFill>
              </a:rPr>
              <a:t>- Aposentadoria com pensão deixada por cônjuge ou companheiro, acima de determinados valores (§2º)</a:t>
            </a:r>
            <a:endParaRPr lang="pt-BR" sz="1600" b="1" dirty="0">
              <a:solidFill>
                <a:srgbClr val="C00000"/>
              </a:solidFill>
            </a:endParaRPr>
          </a:p>
          <a:p>
            <a:pPr>
              <a:lnSpc>
                <a:spcPct val="120000"/>
              </a:lnSpc>
            </a:pPr>
            <a:endParaRPr lang="pt-BR" sz="1600" dirty="0">
              <a:solidFill>
                <a:srgbClr val="C00000"/>
              </a:solidFill>
            </a:endParaRPr>
          </a:p>
          <a:p>
            <a:pPr>
              <a:lnSpc>
                <a:spcPct val="120000"/>
              </a:lnSpc>
            </a:pPr>
            <a:r>
              <a:rPr lang="pt-BR" sz="1600" dirty="0">
                <a:solidFill>
                  <a:srgbClr val="C00000"/>
                </a:solidFill>
              </a:rPr>
              <a:t>*Na hipótese de acumulação é assegurado o direito de recebimento do valor integral do benefício mais vantajoso e de uma parte de cada um dos demais benefícios, apurada cumulativamente de acordo com as seguintes faixas: </a:t>
            </a:r>
          </a:p>
          <a:p>
            <a:pPr lvl="1">
              <a:lnSpc>
                <a:spcPct val="120000"/>
              </a:lnSpc>
            </a:pPr>
            <a:r>
              <a:rPr lang="pt-BR" dirty="0">
                <a:solidFill>
                  <a:srgbClr val="C00000"/>
                </a:solidFill>
              </a:rPr>
              <a:t>I – 60% do valor que exceder um salário-mínimo, até o limite de 2 SM; </a:t>
            </a:r>
          </a:p>
          <a:p>
            <a:pPr lvl="1">
              <a:lnSpc>
                <a:spcPct val="120000"/>
              </a:lnSpc>
            </a:pPr>
            <a:r>
              <a:rPr lang="pt-BR" dirty="0">
                <a:solidFill>
                  <a:srgbClr val="C00000"/>
                </a:solidFill>
              </a:rPr>
              <a:t>II – 40% do valor que exceder dois salários mínimos, até o limite de 3 SM; e </a:t>
            </a:r>
          </a:p>
          <a:p>
            <a:pPr lvl="1">
              <a:lnSpc>
                <a:spcPct val="120000"/>
              </a:lnSpc>
            </a:pPr>
            <a:r>
              <a:rPr lang="pt-BR" dirty="0">
                <a:solidFill>
                  <a:srgbClr val="C00000"/>
                </a:solidFill>
              </a:rPr>
              <a:t>III – 20% do valor que exceder três salários mínimos, até o limite de 4 SM.</a:t>
            </a:r>
          </a:p>
          <a:p>
            <a:pPr lvl="1">
              <a:lnSpc>
                <a:spcPct val="120000"/>
              </a:lnSpc>
            </a:pPr>
            <a:r>
              <a:rPr lang="pt-BR" dirty="0">
                <a:solidFill>
                  <a:srgbClr val="C00000"/>
                </a:solidFill>
              </a:rPr>
              <a:t>IV – 10% do valor que exceder quatro salários mínimos.</a:t>
            </a:r>
          </a:p>
          <a:p>
            <a:pPr>
              <a:lnSpc>
                <a:spcPct val="120000"/>
              </a:lnSpc>
            </a:pPr>
            <a:r>
              <a:rPr lang="pt-BR" sz="1600" dirty="0">
                <a:solidFill>
                  <a:srgbClr val="C00000"/>
                </a:solidFill>
              </a:rPr>
              <a:t>*A aplicação desses percentuais poderá ser revista a qualquer tempo, a pedido do interessado, em razão de alteração de algum dos benefícios, devendo ser considerados os valores efetivamente recebidos de acordo com as quotas.</a:t>
            </a:r>
          </a:p>
          <a:p>
            <a:pPr>
              <a:lnSpc>
                <a:spcPct val="120000"/>
              </a:lnSpc>
            </a:pPr>
            <a:r>
              <a:rPr lang="pt-BR" sz="1600" dirty="0">
                <a:solidFill>
                  <a:srgbClr val="C00000"/>
                </a:solidFill>
              </a:rPr>
              <a:t>*Os critérios previstos serão aplicados somente às acumulações por fatos geradores ocorridos após a data de promulgação da EC. </a:t>
            </a:r>
            <a:endParaRPr lang="pt-BR" dirty="0">
              <a:solidFill>
                <a:srgbClr val="C00000"/>
              </a:solidFill>
            </a:endParaRPr>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0319403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093702"/>
          </a:xfrm>
          <a:prstGeom prst="rect">
            <a:avLst/>
          </a:prstGeom>
        </p:spPr>
        <p:txBody>
          <a:bodyPr wrap="square">
            <a:spAutoFit/>
          </a:bodyPr>
          <a:lstStyle/>
          <a:p>
            <a:r>
              <a:rPr lang="pt-BR" sz="2400" b="1" dirty="0">
                <a:solidFill>
                  <a:srgbClr val="C00000"/>
                </a:solidFill>
              </a:rPr>
              <a:t>APOSENTADORIAS E CUMULAÇÕES VEDADAS:</a:t>
            </a:r>
          </a:p>
          <a:p>
            <a:endParaRPr lang="pt-BR" sz="1600" dirty="0">
              <a:solidFill>
                <a:srgbClr val="C00000"/>
              </a:solidFill>
            </a:endParaRPr>
          </a:p>
          <a:p>
            <a:r>
              <a:rPr lang="pt-BR" sz="1900" dirty="0">
                <a:solidFill>
                  <a:srgbClr val="FF0000"/>
                </a:solidFill>
              </a:rPr>
              <a:t>STJ, TEMAS 555 e 556: </a:t>
            </a:r>
            <a:r>
              <a:rPr lang="pt-BR" sz="1900" i="1" dirty="0">
                <a:solidFill>
                  <a:srgbClr val="FF0000"/>
                </a:solidFill>
              </a:rPr>
              <a:t>“...A acumulação do auxílio-acidente com proventos de aposentadoria pressupõe que a eclosão da lesão incapacitante, ensejadora do direito ao auxílio-acidente, e o início da aposentadoria sejam anteriores à alteração do art. 86, §§ 2º e 3º, da Lei 8.213/1991 ("§ 2º O auxílio-acidente será devido a partir do dia seguinte ao da cessação do auxílio-doença, independentemente de qualquer remuneração ou rendimento auferido pelo acidentado, vedada sua acumulação com qualquer aposentadoria; § 3º O recebimento de salário ou concessão de outro benefício, exceto de aposentadoria, observado o disposto no § 5º, não prejudicará a continuidade do recebimento do auxílio-acidente."), promovida em 11.11.1997 pela Medida Provisória 1.596-14/1997, que posteriormente foi convertida na Lei 9.528/1997.”</a:t>
            </a:r>
          </a:p>
          <a:p>
            <a:endParaRPr lang="pt-BR" sz="1900" i="1" dirty="0">
              <a:solidFill>
                <a:srgbClr val="FF0000"/>
              </a:solidFill>
            </a:endParaRPr>
          </a:p>
          <a:p>
            <a:r>
              <a:rPr lang="pt-BR" sz="1900" dirty="0">
                <a:solidFill>
                  <a:srgbClr val="FF0000"/>
                </a:solidFill>
              </a:rPr>
              <a:t>IN 128/2022, ART. 224, § 7º </a:t>
            </a:r>
            <a:r>
              <a:rPr lang="pt-BR" sz="1900" i="1" dirty="0">
                <a:solidFill>
                  <a:srgbClr val="FF0000"/>
                </a:solidFill>
              </a:rPr>
              <a:t>“Nas hipóteses em que houver permissão de acumulação do benefício de auxílio-acidente com aposentadoria, o valor mensal do auxílio-acidente não integrará o PBC da aposentadoria.”</a:t>
            </a:r>
            <a:endParaRPr lang="en-US" sz="1900" b="1" i="1" u="sng" dirty="0">
              <a:solidFill>
                <a:srgbClr val="FF0000"/>
              </a:solidFill>
            </a:endParaRPr>
          </a:p>
        </p:txBody>
      </p:sp>
    </p:spTree>
    <p:extLst>
      <p:ext uri="{BB962C8B-B14F-4D97-AF65-F5344CB8AC3E}">
        <p14:creationId xmlns:p14="http://schemas.microsoft.com/office/powerpoint/2010/main" val="40969931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8415" y="0"/>
            <a:ext cx="6347713" cy="811576"/>
          </a:xfrm>
        </p:spPr>
        <p:txBody>
          <a:bodyPr/>
          <a:lstStyle/>
          <a:p>
            <a:r>
              <a:rPr lang="en-US" b="1" dirty="0">
                <a:solidFill>
                  <a:srgbClr val="C00000"/>
                </a:solidFill>
              </a:rPr>
              <a:t>(</a:t>
            </a:r>
            <a:r>
              <a:rPr lang="en-US" b="1" dirty="0" err="1">
                <a:solidFill>
                  <a:srgbClr val="C00000"/>
                </a:solidFill>
              </a:rPr>
              <a:t>Parêntesis</a:t>
            </a:r>
            <a:r>
              <a:rPr lang="en-US" b="1" dirty="0">
                <a:solidFill>
                  <a:srgbClr val="C00000"/>
                </a:solidFill>
              </a:rPr>
              <a:t>): MÁ-FÉ</a:t>
            </a:r>
            <a:endParaRPr lang="pt-BR" b="1" dirty="0">
              <a:solidFill>
                <a:srgbClr val="C00000"/>
              </a:solidFill>
            </a:endParaRPr>
          </a:p>
        </p:txBody>
      </p:sp>
      <p:sp>
        <p:nvSpPr>
          <p:cNvPr id="3" name="Espaço Reservado para Conteúdo 2"/>
          <p:cNvSpPr>
            <a:spLocks noGrp="1"/>
          </p:cNvSpPr>
          <p:nvPr>
            <p:ph idx="1"/>
          </p:nvPr>
        </p:nvSpPr>
        <p:spPr>
          <a:xfrm>
            <a:off x="488414" y="1421176"/>
            <a:ext cx="6347714" cy="4638101"/>
          </a:xfrm>
        </p:spPr>
        <p:txBody>
          <a:bodyPr>
            <a:normAutofit fontScale="92500" lnSpcReduction="10000"/>
          </a:bodyPr>
          <a:lstStyle/>
          <a:p>
            <a:r>
              <a:rPr lang="pt-BR" b="1" dirty="0">
                <a:solidFill>
                  <a:srgbClr val="C00000"/>
                </a:solidFill>
              </a:rPr>
              <a:t>Benefício indevido. Pagamento indevido ou além do devido.</a:t>
            </a:r>
          </a:p>
          <a:p>
            <a:r>
              <a:rPr lang="pt-BR" b="1" dirty="0">
                <a:solidFill>
                  <a:srgbClr val="C00000"/>
                </a:solidFill>
              </a:rPr>
              <a:t>Presunções.</a:t>
            </a:r>
          </a:p>
          <a:p>
            <a:r>
              <a:rPr lang="pt-BR" b="1" dirty="0">
                <a:solidFill>
                  <a:srgbClr val="C00000"/>
                </a:solidFill>
              </a:rPr>
              <a:t>Ônus de provar a má-fé. Decadência. Consciência do erro no ato administrativo. </a:t>
            </a:r>
          </a:p>
          <a:p>
            <a:r>
              <a:rPr lang="pt-BR" b="1" dirty="0">
                <a:solidFill>
                  <a:srgbClr val="C00000"/>
                </a:solidFill>
              </a:rPr>
              <a:t>Comportamento contraditório.</a:t>
            </a:r>
          </a:p>
          <a:p>
            <a:r>
              <a:rPr lang="pt-BR" b="1" dirty="0">
                <a:solidFill>
                  <a:srgbClr val="C00000"/>
                </a:solidFill>
              </a:rPr>
              <a:t>Dolo, fraude ou coação para fins de ter a seu favor ato administrativo.</a:t>
            </a:r>
          </a:p>
          <a:p>
            <a:r>
              <a:rPr lang="pt-BR" b="1" dirty="0">
                <a:solidFill>
                  <a:srgbClr val="C00000"/>
                </a:solidFill>
              </a:rPr>
              <a:t>O benefício assistencial e a pensão por morte.</a:t>
            </a:r>
          </a:p>
          <a:p>
            <a:r>
              <a:rPr lang="pt-BR" b="1" dirty="0">
                <a:solidFill>
                  <a:srgbClr val="C00000"/>
                </a:solidFill>
              </a:rPr>
              <a:t>As aposentadorias recebidas fraudulentamente.</a:t>
            </a:r>
          </a:p>
          <a:p>
            <a:r>
              <a:rPr lang="pt-BR" b="1" dirty="0">
                <a:solidFill>
                  <a:srgbClr val="C00000"/>
                </a:solidFill>
              </a:rPr>
              <a:t>Os valores recebidos por decisão de antecipação de tutela posteriormente revogada. </a:t>
            </a:r>
          </a:p>
        </p:txBody>
      </p:sp>
    </p:spTree>
    <p:extLst>
      <p:ext uri="{BB962C8B-B14F-4D97-AF65-F5344CB8AC3E}">
        <p14:creationId xmlns:p14="http://schemas.microsoft.com/office/powerpoint/2010/main" val="21703780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8414" y="0"/>
            <a:ext cx="6347713" cy="811576"/>
          </a:xfrm>
        </p:spPr>
        <p:txBody>
          <a:bodyPr/>
          <a:lstStyle/>
          <a:p>
            <a:r>
              <a:rPr lang="en-US" b="1" dirty="0">
                <a:solidFill>
                  <a:srgbClr val="C00000"/>
                </a:solidFill>
              </a:rPr>
              <a:t>(</a:t>
            </a:r>
            <a:r>
              <a:rPr lang="en-US" b="1" dirty="0" err="1">
                <a:solidFill>
                  <a:srgbClr val="C00000"/>
                </a:solidFill>
              </a:rPr>
              <a:t>Parêntesis</a:t>
            </a:r>
            <a:r>
              <a:rPr lang="en-US" b="1" dirty="0">
                <a:solidFill>
                  <a:srgbClr val="C00000"/>
                </a:solidFill>
              </a:rPr>
              <a:t>) MÁ-FÉ</a:t>
            </a:r>
            <a:endParaRPr lang="pt-BR" b="1" dirty="0">
              <a:solidFill>
                <a:srgbClr val="C00000"/>
              </a:solidFill>
            </a:endParaRPr>
          </a:p>
        </p:txBody>
      </p:sp>
      <p:sp>
        <p:nvSpPr>
          <p:cNvPr id="3" name="Espaço Reservado para Conteúdo 2"/>
          <p:cNvSpPr>
            <a:spLocks noGrp="1"/>
          </p:cNvSpPr>
          <p:nvPr>
            <p:ph idx="1"/>
          </p:nvPr>
        </p:nvSpPr>
        <p:spPr>
          <a:xfrm>
            <a:off x="241526" y="811576"/>
            <a:ext cx="7850914" cy="6126480"/>
          </a:xfrm>
        </p:spPr>
        <p:txBody>
          <a:bodyPr>
            <a:normAutofit fontScale="70000" lnSpcReduction="20000"/>
          </a:bodyPr>
          <a:lstStyle/>
          <a:p>
            <a:r>
              <a:rPr lang="pt-BR" sz="2600" dirty="0">
                <a:solidFill>
                  <a:srgbClr val="C00000"/>
                </a:solidFill>
              </a:rPr>
              <a:t>Art. 115.  Podem ser descontados dos benefícios: [...] </a:t>
            </a:r>
          </a:p>
          <a:p>
            <a:r>
              <a:rPr lang="pt-BR" sz="2600" dirty="0">
                <a:solidFill>
                  <a:srgbClr val="C00000"/>
                </a:solidFill>
              </a:rPr>
              <a:t>II - pagamento administrativo ou judicial de benefício previdenciário ou assistencial indevido, ou além do devido, inclusive na hipótese de cessação do benefício pela revogação de decisão judicial, em valor que não exceda 30% (trinta por cento) da sua importância, nos termos do regulamento;    </a:t>
            </a:r>
          </a:p>
          <a:p>
            <a:pPr>
              <a:buFontTx/>
              <a:buChar char="-"/>
            </a:pPr>
            <a:r>
              <a:rPr lang="pt-BR" sz="2600" dirty="0">
                <a:solidFill>
                  <a:srgbClr val="C00000"/>
                </a:solidFill>
              </a:rPr>
              <a:t>§ 3º Serão inscritos em dívida ativa pela Procuradoria-Geral Federal os créditos constituídos pelo INSS em decorrência de benefício previdenciário ou assistencial pago indevidamente ou além do devido, inclusive na hipótese de cessação do benefício pela revogação de decisão judicial, nos termos da </a:t>
            </a:r>
            <a:r>
              <a:rPr lang="pt-BR" sz="2600" dirty="0">
                <a:solidFill>
                  <a:srgbClr val="C00000"/>
                </a:solidFill>
                <a:hlinkClick r:id="rId2"/>
              </a:rPr>
              <a:t>Lei nº 6.830, de 22 de setembro de 1980</a:t>
            </a:r>
            <a:r>
              <a:rPr lang="pt-BR" sz="2600" dirty="0">
                <a:solidFill>
                  <a:srgbClr val="C00000"/>
                </a:solidFill>
              </a:rPr>
              <a:t>, para a execução judicial.                    </a:t>
            </a:r>
            <a:r>
              <a:rPr lang="pt-BR" sz="2600" dirty="0">
                <a:solidFill>
                  <a:srgbClr val="C00000"/>
                </a:solidFill>
                <a:hlinkClick r:id="rId3"/>
              </a:rPr>
              <a:t>(Redação dada pela Lei nº 13.846, de 2019)</a:t>
            </a:r>
            <a:endParaRPr lang="pt-BR" sz="2600" dirty="0">
              <a:solidFill>
                <a:srgbClr val="C00000"/>
              </a:solidFill>
            </a:endParaRPr>
          </a:p>
          <a:p>
            <a:endParaRPr lang="pt-BR" sz="2600" b="1" dirty="0">
              <a:solidFill>
                <a:srgbClr val="C00000"/>
              </a:solidFill>
            </a:endParaRPr>
          </a:p>
          <a:p>
            <a:r>
              <a:rPr lang="pt-BR" sz="2600" b="1" dirty="0">
                <a:solidFill>
                  <a:srgbClr val="C00000"/>
                </a:solidFill>
              </a:rPr>
              <a:t>DECRETO 10.410, de 01/07/2020:</a:t>
            </a:r>
          </a:p>
          <a:p>
            <a:r>
              <a:rPr lang="pt-BR" sz="2600" dirty="0">
                <a:solidFill>
                  <a:srgbClr val="C00000"/>
                </a:solidFill>
              </a:rPr>
              <a:t>Descontos em benefícios: Art. 154 do Decreto 3048: “</a:t>
            </a:r>
            <a:r>
              <a:rPr lang="pt-BR" sz="2600" i="1" dirty="0">
                <a:solidFill>
                  <a:srgbClr val="C00000"/>
                </a:solidFill>
              </a:rPr>
              <a:t>O INSS pode descontar...: II - pagamento administrativo ou judicial de benefício previdenciário ou assistencial </a:t>
            </a:r>
            <a:r>
              <a:rPr lang="pt-BR" sz="2600" i="1" u="sng" dirty="0">
                <a:solidFill>
                  <a:srgbClr val="C00000"/>
                </a:solidFill>
              </a:rPr>
              <a:t>indevido, ou além do devido</a:t>
            </a:r>
            <a:r>
              <a:rPr lang="pt-BR" sz="2600" i="1" dirty="0">
                <a:solidFill>
                  <a:srgbClr val="C00000"/>
                </a:solidFill>
              </a:rPr>
              <a:t>, inclusive na hipótese de cessação do benefício pela </a:t>
            </a:r>
            <a:r>
              <a:rPr lang="pt-BR" sz="2600" i="1" u="sng" dirty="0">
                <a:solidFill>
                  <a:srgbClr val="C00000"/>
                </a:solidFill>
              </a:rPr>
              <a:t>revogação de decisão judicial</a:t>
            </a:r>
            <a:r>
              <a:rPr lang="pt-BR" sz="2600" i="1" dirty="0">
                <a:solidFill>
                  <a:srgbClr val="C00000"/>
                </a:solidFill>
              </a:rPr>
              <a:t>, em valor que não exceda trinta por cento da importância da renda mensal do benefício, nos termos do disposto neste Regulamento</a:t>
            </a:r>
            <a:r>
              <a:rPr lang="pt-BR" sz="2600" dirty="0">
                <a:solidFill>
                  <a:srgbClr val="C00000"/>
                </a:solidFill>
              </a:rPr>
              <a:t>”</a:t>
            </a:r>
          </a:p>
          <a:p>
            <a:r>
              <a:rPr lang="pt-BR" sz="2600" i="1" dirty="0">
                <a:solidFill>
                  <a:srgbClr val="C00000"/>
                </a:solidFill>
              </a:rPr>
              <a:t>§2º: A restituição de importância recebida indevidamente por beneficiário da previdência social, </a:t>
            </a:r>
            <a:r>
              <a:rPr lang="pt-BR" sz="2600" i="1" u="sng" dirty="0">
                <a:solidFill>
                  <a:srgbClr val="C00000"/>
                </a:solidFill>
              </a:rPr>
              <a:t>nos casos comprovados de dolo, fraude ou má-fé, deverá ser atualizada nos moldes do art. 175, e feita de uma só vez ou mediante acordo de parcelamento na forma do art. 244</a:t>
            </a:r>
            <a:r>
              <a:rPr lang="pt-BR" sz="2600" i="1" dirty="0">
                <a:solidFill>
                  <a:srgbClr val="C00000"/>
                </a:solidFill>
              </a:rPr>
              <a:t>, independentemente de outras penalidades legais</a:t>
            </a:r>
            <a:endParaRPr lang="pt-BR" sz="2600" dirty="0">
              <a:solidFill>
                <a:srgbClr val="C00000"/>
              </a:solidFill>
            </a:endParaRPr>
          </a:p>
        </p:txBody>
      </p:sp>
    </p:spTree>
    <p:extLst>
      <p:ext uri="{BB962C8B-B14F-4D97-AF65-F5344CB8AC3E}">
        <p14:creationId xmlns:p14="http://schemas.microsoft.com/office/powerpoint/2010/main" val="34306494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endParaRPr lang="pt-BR"/>
          </a:p>
        </p:txBody>
      </p:sp>
      <p:pic>
        <p:nvPicPr>
          <p:cNvPr id="9" name="Espaço Reservado para Conteúdo 8"/>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35859" y="786384"/>
            <a:ext cx="8555483" cy="4251960"/>
          </a:xfrm>
        </p:spPr>
      </p:pic>
    </p:spTree>
    <p:extLst>
      <p:ext uri="{BB962C8B-B14F-4D97-AF65-F5344CB8AC3E}">
        <p14:creationId xmlns:p14="http://schemas.microsoft.com/office/powerpoint/2010/main" val="6237471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64527" y="1418104"/>
            <a:ext cx="7717808" cy="5470728"/>
          </a:xfrm>
          <a:prstGeom prst="rect">
            <a:avLst/>
          </a:prstGeom>
        </p:spPr>
        <p:txBody>
          <a:bodyPr wrap="square">
            <a:spAutoFit/>
          </a:bodyPr>
          <a:lstStyle/>
          <a:p>
            <a:r>
              <a:rPr lang="pt-BR" sz="2100" b="1" dirty="0">
                <a:solidFill>
                  <a:srgbClr val="C00000"/>
                </a:solidFill>
              </a:rPr>
              <a:t>ASSISTÊNCIA SOCIAL. DIREITO OU CARIDADE?</a:t>
            </a:r>
          </a:p>
          <a:p>
            <a:endParaRPr lang="pt-BR" dirty="0">
              <a:solidFill>
                <a:srgbClr val="C00000"/>
              </a:solidFill>
            </a:endParaRPr>
          </a:p>
          <a:p>
            <a:r>
              <a:rPr lang="pt-BR" dirty="0">
                <a:solidFill>
                  <a:srgbClr val="C00000"/>
                </a:solidFill>
              </a:rPr>
              <a:t>CF, Art. 203. A assistência social será prestada a quem dela necessitar, independentemente de contribuição à seguridade social, e tem por objetivos:</a:t>
            </a:r>
          </a:p>
          <a:p>
            <a:r>
              <a:rPr lang="pt-BR" dirty="0">
                <a:solidFill>
                  <a:srgbClr val="C00000"/>
                </a:solidFill>
              </a:rPr>
              <a:t>I - a proteção à família, à maternidade, à infância, à adolescência e à velhice;</a:t>
            </a:r>
          </a:p>
          <a:p>
            <a:r>
              <a:rPr lang="pt-BR" dirty="0">
                <a:solidFill>
                  <a:srgbClr val="C00000"/>
                </a:solidFill>
              </a:rPr>
              <a:t>II - o amparo às crianças e adolescentes carentes;</a:t>
            </a:r>
          </a:p>
          <a:p>
            <a:r>
              <a:rPr lang="pt-BR" dirty="0">
                <a:solidFill>
                  <a:srgbClr val="C00000"/>
                </a:solidFill>
              </a:rPr>
              <a:t>III - a promoção da integração ao mercado de trabalho;</a:t>
            </a:r>
          </a:p>
          <a:p>
            <a:r>
              <a:rPr lang="pt-BR" dirty="0">
                <a:solidFill>
                  <a:srgbClr val="C00000"/>
                </a:solidFill>
              </a:rPr>
              <a:t>IV - a habilitação e reabilitação das pessoas portadoras de deficiência e a promoção de sua integração à vida comunitária;</a:t>
            </a:r>
          </a:p>
          <a:p>
            <a:r>
              <a:rPr lang="pt-BR" dirty="0">
                <a:solidFill>
                  <a:srgbClr val="C00000"/>
                </a:solidFill>
              </a:rPr>
              <a:t>V - a garantia de um salário mínimo de benefício mensal à pessoa portadora de deficiência e ao idoso que comprovem não possuir meios de prover à própria manutenção ou de tê-la provida por sua família, conforme dispuser a lei.</a:t>
            </a:r>
          </a:p>
          <a:p>
            <a:r>
              <a:rPr lang="pt-BR" dirty="0">
                <a:solidFill>
                  <a:srgbClr val="C00000"/>
                </a:solidFill>
              </a:rPr>
              <a:t>VI - a redução da vulnerabilidade socioeconômica de famílias em situação de pobreza ou de extrema pobreza.       </a:t>
            </a:r>
            <a:r>
              <a:rPr lang="pt-BR" dirty="0">
                <a:solidFill>
                  <a:srgbClr val="C00000"/>
                </a:solidFill>
                <a:hlinkClick r:id="rId2"/>
              </a:rPr>
              <a:t>(Incluído pela Emenda Constitucional nº 114, de 2021)</a:t>
            </a:r>
            <a:endParaRPr lang="pt-BR" dirty="0">
              <a:solidFill>
                <a:srgbClr val="C00000"/>
              </a:solidFill>
            </a:endParaRPr>
          </a:p>
          <a:p>
            <a:endParaRPr lang="pt-BR" sz="2400" i="1" dirty="0"/>
          </a:p>
          <a:p>
            <a:pPr>
              <a:buFontTx/>
              <a:buChar char="-"/>
            </a:pPr>
            <a:endParaRPr lang="pt-BR" sz="2400" dirty="0"/>
          </a:p>
          <a:p>
            <a:pPr>
              <a:buFontTx/>
              <a:buChar char="-"/>
            </a:pPr>
            <a:endParaRPr lang="pt-BR" sz="1500" dirty="0"/>
          </a:p>
          <a:p>
            <a:endParaRPr lang="pt-BR" sz="1350" u="sng" dirty="0"/>
          </a:p>
        </p:txBody>
      </p:sp>
    </p:spTree>
    <p:extLst>
      <p:ext uri="{BB962C8B-B14F-4D97-AF65-F5344CB8AC3E}">
        <p14:creationId xmlns:p14="http://schemas.microsoft.com/office/powerpoint/2010/main" val="37505541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0078" y="212992"/>
            <a:ext cx="6136641" cy="762000"/>
          </a:xfrm>
        </p:spPr>
        <p:txBody>
          <a:bodyPr>
            <a:normAutofit/>
          </a:bodyPr>
          <a:lstStyle/>
          <a:p>
            <a:r>
              <a:rPr lang="pt-BR" b="1" dirty="0">
                <a:solidFill>
                  <a:srgbClr val="C00000"/>
                </a:solidFill>
              </a:rPr>
              <a:t>DEFICIÊNCIA</a:t>
            </a:r>
          </a:p>
        </p:txBody>
      </p:sp>
      <p:sp>
        <p:nvSpPr>
          <p:cNvPr id="3" name="Espaço Reservado para Conteúdo 2"/>
          <p:cNvSpPr>
            <a:spLocks noGrp="1"/>
          </p:cNvSpPr>
          <p:nvPr>
            <p:ph idx="1"/>
          </p:nvPr>
        </p:nvSpPr>
        <p:spPr>
          <a:xfrm>
            <a:off x="640078" y="859316"/>
            <a:ext cx="6873426" cy="5620316"/>
          </a:xfrm>
        </p:spPr>
        <p:txBody>
          <a:bodyPr>
            <a:noAutofit/>
          </a:bodyPr>
          <a:lstStyle/>
          <a:p>
            <a:r>
              <a:rPr lang="pt-BR" sz="2000" dirty="0">
                <a:solidFill>
                  <a:srgbClr val="C00000"/>
                </a:solidFill>
              </a:rPr>
              <a:t>Considera-se pessoa com deficiência aquela que tem impedimento de longo prazo de natureza física, mental, intelectual ou sensorial, o qual, em interação com uma ou mais barreiras, pode obstruir sua participação plena e efetiva na sociedade em igualdade de condições com as demais pessoas. (Lei 8.742/93, art. 20, §2°).</a:t>
            </a:r>
          </a:p>
          <a:p>
            <a:r>
              <a:rPr lang="pt-BR" sz="2000" dirty="0">
                <a:solidFill>
                  <a:srgbClr val="C00000"/>
                </a:solidFill>
              </a:rPr>
              <a:t>Incapacidade laborativa permite? A incapacidade deve ser permanente (Súmula 48 da TNU)?</a:t>
            </a:r>
          </a:p>
          <a:p>
            <a:r>
              <a:rPr lang="pt-BR" sz="2000" dirty="0">
                <a:solidFill>
                  <a:srgbClr val="C00000"/>
                </a:solidFill>
              </a:rPr>
              <a:t>Prova pericial e laudo social (parecer, pesquisa, estudo exploratório e avaliação) – Decreto 6.214/2007</a:t>
            </a:r>
          </a:p>
          <a:p>
            <a:r>
              <a:rPr lang="pt-BR" sz="2000" dirty="0">
                <a:solidFill>
                  <a:srgbClr val="C00000"/>
                </a:solidFill>
              </a:rPr>
              <a:t>Dispensa de perícia para pessoas com deficiência mental ou intelectual, curateladas ou interditadas, até completarem 21 anos – art. 367, IN 77</a:t>
            </a:r>
          </a:p>
          <a:p>
            <a:r>
              <a:rPr lang="pt-BR" sz="2000" dirty="0">
                <a:solidFill>
                  <a:srgbClr val="C00000"/>
                </a:solidFill>
              </a:rPr>
              <a:t>Dispensa de perícia em face de outros processos.</a:t>
            </a:r>
          </a:p>
        </p:txBody>
      </p:sp>
    </p:spTree>
    <p:extLst>
      <p:ext uri="{BB962C8B-B14F-4D97-AF65-F5344CB8AC3E}">
        <p14:creationId xmlns:p14="http://schemas.microsoft.com/office/powerpoint/2010/main" val="85454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180730" y="1146412"/>
            <a:ext cx="8540189" cy="5126963"/>
          </a:xfrm>
        </p:spPr>
        <p:txBody>
          <a:bodyPr>
            <a:noAutofit/>
          </a:bodyPr>
          <a:lstStyle/>
          <a:p>
            <a:r>
              <a:rPr lang="pt-BR" sz="1600" dirty="0">
                <a:solidFill>
                  <a:srgbClr val="C00000"/>
                </a:solidFill>
              </a:rPr>
              <a:t>Conceito de vulnerabilidade socioeconômica da Lei 8.742/93: </a:t>
            </a:r>
          </a:p>
          <a:p>
            <a:pPr marL="0" indent="0">
              <a:buNone/>
            </a:pPr>
            <a:r>
              <a:rPr lang="pt-BR" sz="1600" i="1" dirty="0">
                <a:solidFill>
                  <a:srgbClr val="C00000"/>
                </a:solidFill>
              </a:rPr>
              <a:t>“Art. 20...§3º  Observados os demais critérios de elegibilidade definidos nesta Lei, terão direito ao benefício financeiro de que trata o caput deste artigo a pessoa com deficiência ou a pessoa idosa com renda familiar mensal per capita igual ou inferior a 1/4 (um quarto) do salário-mínimo.” </a:t>
            </a:r>
            <a:r>
              <a:rPr lang="pt-BR" sz="1600" dirty="0">
                <a:solidFill>
                  <a:srgbClr val="C00000"/>
                </a:solidFill>
              </a:rPr>
              <a:t>    </a:t>
            </a:r>
            <a:r>
              <a:rPr lang="pt-BR" sz="1600" dirty="0">
                <a:solidFill>
                  <a:srgbClr val="C00000"/>
                </a:solidFill>
                <a:hlinkClick r:id="rId2"/>
              </a:rPr>
              <a:t>(Redação dada pela Lei nº 14.176, de 2021)</a:t>
            </a:r>
            <a:endParaRPr lang="pt-BR" sz="1600" dirty="0">
              <a:solidFill>
                <a:srgbClr val="C00000"/>
              </a:solidFill>
            </a:endParaRPr>
          </a:p>
          <a:p>
            <a:r>
              <a:rPr lang="pt-BR" sz="1600" dirty="0">
                <a:solidFill>
                  <a:srgbClr val="C00000"/>
                </a:solidFill>
              </a:rPr>
              <a:t>Mandado de constatação e avaliação por oficial de justiça. Enunciados 122 e 168 do FONAJEF: prévia intimação?</a:t>
            </a:r>
          </a:p>
          <a:p>
            <a:r>
              <a:rPr lang="pt-BR" sz="1600" dirty="0">
                <a:solidFill>
                  <a:srgbClr val="C00000"/>
                </a:solidFill>
              </a:rPr>
              <a:t>Perícia por assistente social.</a:t>
            </a:r>
          </a:p>
          <a:p>
            <a:r>
              <a:rPr lang="pt-BR" sz="1600" dirty="0">
                <a:solidFill>
                  <a:srgbClr val="C00000"/>
                </a:solidFill>
              </a:rPr>
              <a:t>Dispensa de perícia socioeconômica: quando não detectada deficiência. Enunciado 167 do FONAJEF.</a:t>
            </a:r>
          </a:p>
          <a:p>
            <a:pPr marL="0" indent="0">
              <a:buNone/>
            </a:pPr>
            <a:r>
              <a:rPr lang="pt-BR" sz="1600" dirty="0">
                <a:solidFill>
                  <a:srgbClr val="C00000"/>
                </a:solidFill>
              </a:rPr>
              <a:t>- Excerto: a Lei 13.985/2020 e a pensão especial destinada a crianças com Síndrome Congênita do </a:t>
            </a:r>
            <a:r>
              <a:rPr lang="pt-BR" sz="1600" dirty="0" err="1">
                <a:solidFill>
                  <a:srgbClr val="C00000"/>
                </a:solidFill>
              </a:rPr>
              <a:t>Zika</a:t>
            </a:r>
            <a:r>
              <a:rPr lang="pt-BR" sz="1600" dirty="0">
                <a:solidFill>
                  <a:srgbClr val="C00000"/>
                </a:solidFill>
              </a:rPr>
              <a:t> Vírus, nascidas entre 01/01/2015 e 31/12/2019, beneficiárias do BPC de que trata o art. 20 da Lei 8.742/93. Ver, sobre o conceito da síndrome e a microcefalia: </a:t>
            </a:r>
            <a:r>
              <a:rPr lang="pt-BR" sz="1600" dirty="0">
                <a:solidFill>
                  <a:srgbClr val="C00000"/>
                </a:solidFill>
                <a:hlinkClick r:id="rId3"/>
              </a:rPr>
              <a:t>https://doi.org/10.1590/1413-81232020252.30002017</a:t>
            </a:r>
            <a:r>
              <a:rPr lang="pt-BR" sz="1600" dirty="0">
                <a:solidFill>
                  <a:srgbClr val="C00000"/>
                </a:solidFill>
              </a:rPr>
              <a:t>. Ver: https://www.gov.br/saude/pt-br/assuntos/media/pdf/2020/dezembro/11/boletim_epidemiologico_svs_47.pdf</a:t>
            </a:r>
          </a:p>
          <a:p>
            <a:r>
              <a:rPr lang="pt-BR" sz="1600" dirty="0">
                <a:solidFill>
                  <a:srgbClr val="C00000"/>
                </a:solidFill>
              </a:rPr>
              <a:t>CNIS</a:t>
            </a:r>
          </a:p>
          <a:p>
            <a:r>
              <a:rPr lang="pt-BR" sz="1600" dirty="0">
                <a:solidFill>
                  <a:srgbClr val="C00000"/>
                </a:solidFill>
              </a:rPr>
              <a:t>Prova testemunhal – enunciado FONAJEF nº 50 e súmula 79 da TNU</a:t>
            </a:r>
          </a:p>
          <a:p>
            <a:r>
              <a:rPr lang="pt-BR" sz="1600" dirty="0">
                <a:solidFill>
                  <a:srgbClr val="C00000"/>
                </a:solidFill>
              </a:rPr>
              <a:t>Fotografias</a:t>
            </a:r>
          </a:p>
          <a:p>
            <a:pPr marL="0" indent="0">
              <a:buNone/>
            </a:pPr>
            <a:r>
              <a:rPr lang="pt-BR" sz="1600" dirty="0">
                <a:solidFill>
                  <a:srgbClr val="C00000"/>
                </a:solidFill>
              </a:rPr>
              <a:t>- Excerto: a Lei 14.126/2021: </a:t>
            </a:r>
            <a:r>
              <a:rPr lang="pt-BR" sz="1600" i="1" dirty="0">
                <a:solidFill>
                  <a:srgbClr val="C00000"/>
                </a:solidFill>
              </a:rPr>
              <a:t>“Art. 1º Fica a visão monocular classificada como deficiência sensorial, do tipo visual, para todos os efeitos legais.”</a:t>
            </a:r>
          </a:p>
        </p:txBody>
      </p:sp>
    </p:spTree>
    <p:extLst>
      <p:ext uri="{BB962C8B-B14F-4D97-AF65-F5344CB8AC3E}">
        <p14:creationId xmlns:p14="http://schemas.microsoft.com/office/powerpoint/2010/main" val="17240148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8056" y="25591"/>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221674" y="523685"/>
            <a:ext cx="8318822" cy="5126963"/>
          </a:xfrm>
        </p:spPr>
        <p:txBody>
          <a:bodyPr>
            <a:noAutofit/>
          </a:bodyPr>
          <a:lstStyle/>
          <a:p>
            <a:r>
              <a:rPr lang="pt-BR" sz="1800" b="1" u="sng" dirty="0">
                <a:solidFill>
                  <a:srgbClr val="C00000"/>
                </a:solidFill>
              </a:rPr>
              <a:t>O CADÚNICO:</a:t>
            </a:r>
          </a:p>
          <a:p>
            <a:r>
              <a:rPr lang="pt-BR" sz="1800" i="1" dirty="0">
                <a:solidFill>
                  <a:srgbClr val="C00000"/>
                </a:solidFill>
              </a:rPr>
              <a:t>LEI 8742/93:“Art. 20, §12. São requisitos para a concessão, a manutenção e a revisão do benefício </a:t>
            </a:r>
            <a:r>
              <a:rPr lang="pt-BR" sz="1800" i="1" u="sng" dirty="0">
                <a:solidFill>
                  <a:srgbClr val="C00000"/>
                </a:solidFill>
              </a:rPr>
              <a:t>as inscrições</a:t>
            </a:r>
            <a:r>
              <a:rPr lang="pt-BR" sz="1800" i="1" dirty="0">
                <a:solidFill>
                  <a:srgbClr val="C00000"/>
                </a:solidFill>
              </a:rPr>
              <a:t> no Cadastro de Pessoas Físicas (CPF) e no Cadastro Único para Programas Sociais do Governo Federal - </a:t>
            </a:r>
            <a:r>
              <a:rPr lang="pt-BR" sz="1800" i="1" u="sng" dirty="0">
                <a:solidFill>
                  <a:srgbClr val="C00000"/>
                </a:solidFill>
              </a:rPr>
              <a:t>Cadastro Único</a:t>
            </a:r>
            <a:r>
              <a:rPr lang="pt-BR" sz="1800" i="1" dirty="0">
                <a:solidFill>
                  <a:srgbClr val="C00000"/>
                </a:solidFill>
              </a:rPr>
              <a:t>, conforme previsto em regulamento.”      </a:t>
            </a:r>
          </a:p>
          <a:p>
            <a:pPr>
              <a:buFontTx/>
              <a:buChar char="-"/>
            </a:pPr>
            <a:r>
              <a:rPr lang="pt-BR" sz="1800" dirty="0">
                <a:solidFill>
                  <a:srgbClr val="C00000"/>
                </a:solidFill>
              </a:rPr>
              <a:t>Cadastro feito, em geral, no CRAS (Centro de Referência de Assistência Social) da cidade do requerente, apresentando o responsável familiar e os </a:t>
            </a:r>
            <a:r>
              <a:rPr lang="pt-BR" sz="1800" dirty="0" err="1">
                <a:solidFill>
                  <a:srgbClr val="C00000"/>
                </a:solidFill>
              </a:rPr>
              <a:t>docs</a:t>
            </a:r>
            <a:r>
              <a:rPr lang="pt-BR" sz="1800" dirty="0">
                <a:solidFill>
                  <a:srgbClr val="C00000"/>
                </a:solidFill>
              </a:rPr>
              <a:t> pessoais de cada membro da família. Há a realização de uma entrevista sobre o domicílio, escolaridade, trabalho, remuneração, despesas, saúde, de todos. Atribuição de um NIS. Fazer revisão cadastral anual.</a:t>
            </a:r>
          </a:p>
          <a:p>
            <a:pPr marL="0" indent="0">
              <a:buNone/>
            </a:pPr>
            <a:r>
              <a:rPr lang="pt-BR" sz="1800" i="1" dirty="0">
                <a:solidFill>
                  <a:srgbClr val="C00000"/>
                </a:solidFill>
              </a:rPr>
              <a:t>“</a:t>
            </a:r>
            <a:r>
              <a:rPr lang="pt-BR" sz="1800" dirty="0">
                <a:solidFill>
                  <a:srgbClr val="C00000"/>
                </a:solidFill>
              </a:rPr>
              <a:t>Art. 6º-F. Fica instituído o Cadastro Único para Programas Sociais do Governo Federal (</a:t>
            </a:r>
            <a:r>
              <a:rPr lang="pt-BR" sz="1800" dirty="0" err="1">
                <a:solidFill>
                  <a:srgbClr val="C00000"/>
                </a:solidFill>
              </a:rPr>
              <a:t>CadÚnico</a:t>
            </a:r>
            <a:r>
              <a:rPr lang="pt-BR" sz="1800" dirty="0">
                <a:solidFill>
                  <a:srgbClr val="C00000"/>
                </a:solidFill>
              </a:rPr>
              <a:t>), registro público eletrônico com a finalidade de coletar, processar, sistematizar e disseminar informações </a:t>
            </a:r>
            <a:r>
              <a:rPr lang="pt-BR" sz="1800" dirty="0" err="1">
                <a:solidFill>
                  <a:srgbClr val="C00000"/>
                </a:solidFill>
              </a:rPr>
              <a:t>georreferenciadas</a:t>
            </a:r>
            <a:r>
              <a:rPr lang="pt-BR" sz="1800" dirty="0">
                <a:solidFill>
                  <a:srgbClr val="C00000"/>
                </a:solidFill>
              </a:rPr>
              <a:t> para a identificação e a caracterização socioeconômica das famílias de baixa renda.      </a:t>
            </a:r>
          </a:p>
          <a:p>
            <a:pPr marL="0" indent="0">
              <a:buNone/>
            </a:pPr>
            <a:r>
              <a:rPr lang="pt-BR" sz="1800" dirty="0">
                <a:solidFill>
                  <a:srgbClr val="C00000"/>
                </a:solidFill>
              </a:rPr>
              <a:t>	§ 1º As famílias de baixa renda poderão inscrever-se no </a:t>
            </a:r>
            <a:r>
              <a:rPr lang="pt-BR" sz="1800" dirty="0" err="1">
                <a:solidFill>
                  <a:srgbClr val="C00000"/>
                </a:solidFill>
              </a:rPr>
              <a:t>CadÚnico</a:t>
            </a:r>
            <a:r>
              <a:rPr lang="pt-BR" sz="1800" dirty="0">
                <a:solidFill>
                  <a:srgbClr val="C00000"/>
                </a:solidFill>
              </a:rPr>
              <a:t> nas unidades públicas de que tratam os §§ 1º e 2º do art. 6º-C desta Lei ou, nos termos do regulamento, por meio eletrônico.      [CRAS/CREAS]</a:t>
            </a:r>
          </a:p>
          <a:p>
            <a:pPr marL="0" indent="0">
              <a:buNone/>
            </a:pPr>
            <a:r>
              <a:rPr lang="pt-BR" sz="1800" dirty="0">
                <a:solidFill>
                  <a:srgbClr val="C00000"/>
                </a:solidFill>
              </a:rPr>
              <a:t>	§ 2º A inscrição no </a:t>
            </a:r>
            <a:r>
              <a:rPr lang="pt-BR" sz="1800" dirty="0" err="1">
                <a:solidFill>
                  <a:srgbClr val="C00000"/>
                </a:solidFill>
              </a:rPr>
              <a:t>CadÚnico</a:t>
            </a:r>
            <a:r>
              <a:rPr lang="pt-BR" sz="1800" dirty="0">
                <a:solidFill>
                  <a:srgbClr val="C00000"/>
                </a:solidFill>
              </a:rPr>
              <a:t> é obrigatória para acesso a programas sociais do Governo Federal.     </a:t>
            </a:r>
            <a:endParaRPr lang="pt-BR" sz="1600" dirty="0">
              <a:solidFill>
                <a:srgbClr val="C00000"/>
              </a:solidFill>
            </a:endParaRPr>
          </a:p>
          <a:p>
            <a:pPr>
              <a:buFontTx/>
              <a:buChar char="-"/>
            </a:pPr>
            <a:r>
              <a:rPr lang="pt-BR" sz="2000" b="1" dirty="0">
                <a:solidFill>
                  <a:srgbClr val="C00000"/>
                </a:solidFill>
              </a:rPr>
              <a:t>CONSULTA: https://cadunico.dataprev.gov.br/#/comprovante</a:t>
            </a:r>
            <a:endParaRPr lang="pt-BR" sz="1600" b="1" dirty="0">
              <a:solidFill>
                <a:srgbClr val="C00000"/>
              </a:solidFill>
            </a:endParaRPr>
          </a:p>
        </p:txBody>
      </p:sp>
    </p:spTree>
    <p:extLst>
      <p:ext uri="{BB962C8B-B14F-4D97-AF65-F5344CB8AC3E}">
        <p14:creationId xmlns:p14="http://schemas.microsoft.com/office/powerpoint/2010/main" val="2382211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10896" y="155448"/>
            <a:ext cx="8092440" cy="7171194"/>
          </a:xfrm>
          <a:prstGeom prst="rect">
            <a:avLst/>
          </a:prstGeom>
        </p:spPr>
        <p:txBody>
          <a:bodyPr wrap="square">
            <a:spAutoFit/>
          </a:bodyPr>
          <a:lstStyle/>
          <a:p>
            <a:endParaRPr lang="pt-BR" sz="2000" b="1" dirty="0">
              <a:solidFill>
                <a:srgbClr val="C00000"/>
              </a:solidFill>
              <a:latin typeface="+mj-lt"/>
              <a:ea typeface="Times New Roman" panose="02020603050405020304" pitchFamily="18" charset="0"/>
              <a:cs typeface="Times New Roman" panose="02020603050405020304" pitchFamily="18" charset="0"/>
            </a:endParaRPr>
          </a:p>
          <a:p>
            <a:r>
              <a:rPr lang="pt-BR" sz="2000" b="1" dirty="0">
                <a:solidFill>
                  <a:srgbClr val="C00000"/>
                </a:solidFill>
                <a:latin typeface="+mj-lt"/>
                <a:cs typeface="Times New Roman" panose="02020603050405020304" pitchFamily="18" charset="0"/>
              </a:rPr>
              <a:t>(parêntesis)</a:t>
            </a:r>
          </a:p>
          <a:p>
            <a:r>
              <a:rPr lang="pt-BR" sz="2000" b="1" dirty="0">
                <a:solidFill>
                  <a:srgbClr val="C00000"/>
                </a:solidFill>
                <a:latin typeface="+mj-lt"/>
                <a:cs typeface="Times New Roman" panose="02020603050405020304" pitchFamily="18" charset="0"/>
              </a:rPr>
              <a:t>Da inconstitucionalidade de limitações do Decreto</a:t>
            </a:r>
          </a:p>
          <a:p>
            <a:endParaRPr lang="pt-BR" sz="2000" b="1" dirty="0">
              <a:solidFill>
                <a:srgbClr val="C00000"/>
              </a:solidFill>
              <a:latin typeface="+mj-lt"/>
              <a:cs typeface="Times New Roman" panose="02020603050405020304" pitchFamily="18" charset="0"/>
            </a:endParaRPr>
          </a:p>
          <a:p>
            <a:r>
              <a:rPr lang="pt-BR" sz="2000" dirty="0">
                <a:solidFill>
                  <a:srgbClr val="C00000"/>
                </a:solidFill>
                <a:latin typeface="+mj-lt"/>
                <a:cs typeface="Times New Roman" panose="02020603050405020304" pitchFamily="18" charset="0"/>
              </a:rPr>
              <a:t>CF88, ART.</a:t>
            </a:r>
            <a:r>
              <a:rPr lang="pt-BR" sz="2000" dirty="0">
                <a:solidFill>
                  <a:srgbClr val="C00000"/>
                </a:solidFill>
                <a:latin typeface="+mj-lt"/>
                <a:ea typeface="Times New Roman" panose="02020603050405020304" pitchFamily="18" charset="0"/>
                <a:cs typeface="Times New Roman" panose="02020603050405020304" pitchFamily="18" charset="0"/>
              </a:rPr>
              <a:t> 195, §14., CF: </a:t>
            </a:r>
            <a:r>
              <a:rPr lang="pt-BR" sz="2000" i="1" dirty="0">
                <a:solidFill>
                  <a:srgbClr val="C00000"/>
                </a:solidFill>
                <a:latin typeface="+mj-lt"/>
              </a:rPr>
              <a:t>“O segurado somente terá reconhecida como </a:t>
            </a:r>
            <a:r>
              <a:rPr lang="pt-BR" sz="2000" b="1" i="1" u="sng" dirty="0">
                <a:solidFill>
                  <a:srgbClr val="C00000"/>
                </a:solidFill>
                <a:latin typeface="+mj-lt"/>
              </a:rPr>
              <a:t>tempo de contribuição </a:t>
            </a:r>
            <a:r>
              <a:rPr lang="pt-BR" sz="2000" i="1" dirty="0">
                <a:solidFill>
                  <a:srgbClr val="C00000"/>
                </a:solidFill>
                <a:latin typeface="+mj-lt"/>
              </a:rPr>
              <a:t>ao Regime Geral de Previdência Social a competência cuja contribuição seja igual ou superior à contribuição mínima mensal exigida para sua categoria, assegurado o agrupamento de contribuições.”</a:t>
            </a:r>
            <a:endParaRPr lang="pt-BR" sz="2000" i="1" dirty="0">
              <a:solidFill>
                <a:srgbClr val="C00000"/>
              </a:solidFill>
              <a:latin typeface="+mj-lt"/>
              <a:ea typeface="Times New Roman" panose="02020603050405020304" pitchFamily="18" charset="0"/>
              <a:cs typeface="Times New Roman" panose="02020603050405020304" pitchFamily="18" charset="0"/>
            </a:endParaRPr>
          </a:p>
          <a:p>
            <a:pPr marL="285750" indent="-285750">
              <a:buFontTx/>
              <a:buChar char="-"/>
            </a:pPr>
            <a:endParaRPr lang="pt-BR" sz="2000" dirty="0">
              <a:solidFill>
                <a:srgbClr val="C00000"/>
              </a:solidFill>
              <a:latin typeface="+mj-lt"/>
              <a:cs typeface="Times New Roman" panose="02020603050405020304" pitchFamily="18" charset="0"/>
            </a:endParaRPr>
          </a:p>
          <a:p>
            <a:r>
              <a:rPr lang="pt-BR" sz="2000" dirty="0">
                <a:solidFill>
                  <a:srgbClr val="C00000"/>
                </a:solidFill>
                <a:latin typeface="+mj-lt"/>
              </a:rPr>
              <a:t>Art. 13. § 8º , Decreto 3048/99: </a:t>
            </a:r>
            <a:r>
              <a:rPr lang="pt-BR" sz="2000" i="1" dirty="0">
                <a:solidFill>
                  <a:srgbClr val="C00000"/>
                </a:solidFill>
                <a:latin typeface="+mj-lt"/>
              </a:rPr>
              <a:t>“O segurado que receber remuneração inferior ao limite mínimo mensal do salário de contribuição somente </a:t>
            </a:r>
            <a:r>
              <a:rPr lang="pt-BR" sz="2000" b="1" i="1" u="sng" dirty="0">
                <a:solidFill>
                  <a:srgbClr val="C00000"/>
                </a:solidFill>
                <a:latin typeface="+mj-lt"/>
              </a:rPr>
              <a:t>manterá a qualidade de segurado </a:t>
            </a:r>
            <a:r>
              <a:rPr lang="pt-BR" sz="2000" i="1" dirty="0">
                <a:solidFill>
                  <a:srgbClr val="C00000"/>
                </a:solidFill>
                <a:latin typeface="+mj-lt"/>
              </a:rPr>
              <a:t>se efetuar os ajustes de complementação, utilização e agrupamento a que se referem o § 1º do art. 19-E e o § 27-A do art. 216.”</a:t>
            </a:r>
          </a:p>
          <a:p>
            <a:endParaRPr lang="pt-BR" sz="2000" i="1" dirty="0">
              <a:solidFill>
                <a:srgbClr val="C00000"/>
              </a:solidFill>
              <a:latin typeface="+mj-lt"/>
            </a:endParaRPr>
          </a:p>
          <a:p>
            <a:r>
              <a:rPr lang="pt-BR" sz="2000" dirty="0">
                <a:solidFill>
                  <a:srgbClr val="C00000"/>
                </a:solidFill>
              </a:rPr>
              <a:t>Art. 26 do Decreto 3048/99: “Período de carência é o tempo correspondente ao número mínimo de contribuições mensais indispensáveis para que o beneficiário faça jus ao benefício, consideradas as competências </a:t>
            </a:r>
            <a:r>
              <a:rPr lang="pt-BR" sz="2000" b="1" u="sng" dirty="0">
                <a:solidFill>
                  <a:srgbClr val="C00000"/>
                </a:solidFill>
              </a:rPr>
              <a:t>cujo salário de contribuição seja igual ou superior ao seu limite mínimo mensal</a:t>
            </a:r>
            <a:r>
              <a:rPr lang="pt-BR" sz="2000" dirty="0">
                <a:solidFill>
                  <a:srgbClr val="C00000"/>
                </a:solidFill>
              </a:rPr>
              <a:t>.”</a:t>
            </a:r>
            <a:endParaRPr lang="pt-BR" sz="2000" i="1" dirty="0">
              <a:solidFill>
                <a:srgbClr val="C00000"/>
              </a:solidFill>
              <a:latin typeface="+mj-lt"/>
            </a:endParaRPr>
          </a:p>
          <a:p>
            <a:endParaRPr lang="pt-BR" sz="2000" i="1" dirty="0">
              <a:solidFill>
                <a:srgbClr val="C00000"/>
              </a:solidFill>
              <a:latin typeface="+mj-lt"/>
            </a:endParaRPr>
          </a:p>
          <a:p>
            <a:r>
              <a:rPr lang="pt-BR" sz="2000" b="1" i="1" dirty="0">
                <a:solidFill>
                  <a:srgbClr val="C00000"/>
                </a:solidFill>
                <a:latin typeface="+mj-lt"/>
              </a:rPr>
              <a:t>[CÔMPUTO CONDICIONADO DE PERÍODOS DE CARÊNCIA?]</a:t>
            </a:r>
          </a:p>
          <a:p>
            <a:endParaRPr lang="pt-BR" sz="2000" i="1" dirty="0">
              <a:solidFill>
                <a:srgbClr val="C00000"/>
              </a:solidFill>
              <a:latin typeface="+mj-lt"/>
            </a:endParaRPr>
          </a:p>
          <a:p>
            <a:endParaRPr lang="pt-BR" sz="2000" i="1" dirty="0">
              <a:solidFill>
                <a:srgbClr val="C00000"/>
              </a:solidFill>
              <a:latin typeface="+mj-lt"/>
            </a:endParaRPr>
          </a:p>
        </p:txBody>
      </p:sp>
    </p:spTree>
    <p:extLst>
      <p:ext uri="{BB962C8B-B14F-4D97-AF65-F5344CB8AC3E}">
        <p14:creationId xmlns:p14="http://schemas.microsoft.com/office/powerpoint/2010/main" val="26138184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221674" y="914400"/>
            <a:ext cx="7916486" cy="5550408"/>
          </a:xfrm>
        </p:spPr>
        <p:txBody>
          <a:bodyPr>
            <a:noAutofit/>
          </a:bodyPr>
          <a:lstStyle/>
          <a:p>
            <a:r>
              <a:rPr lang="pt-BR" sz="1400" b="1" u="sng" dirty="0">
                <a:solidFill>
                  <a:srgbClr val="C00000"/>
                </a:solidFill>
              </a:rPr>
              <a:t>O QUE É FAMÍLIA PARA A LEI 8.742/93?</a:t>
            </a:r>
          </a:p>
          <a:p>
            <a:endParaRPr lang="pt-BR" sz="1400" u="sng" dirty="0">
              <a:solidFill>
                <a:srgbClr val="C00000"/>
              </a:solidFill>
            </a:endParaRPr>
          </a:p>
          <a:p>
            <a:r>
              <a:rPr lang="pt-BR" sz="1400" i="1" dirty="0">
                <a:solidFill>
                  <a:srgbClr val="C00000"/>
                </a:solidFill>
              </a:rPr>
              <a:t>“Art. 20...§ 1</a:t>
            </a:r>
            <a:r>
              <a:rPr lang="pt-BR" sz="1400" i="1" u="sng" baseline="30000" dirty="0">
                <a:solidFill>
                  <a:srgbClr val="C00000"/>
                </a:solidFill>
              </a:rPr>
              <a:t>o</a:t>
            </a:r>
            <a:r>
              <a:rPr lang="pt-BR" sz="1400" i="1" dirty="0">
                <a:solidFill>
                  <a:srgbClr val="C00000"/>
                </a:solidFill>
              </a:rPr>
              <a:t>  Para os efeitos do disposto no </a:t>
            </a:r>
            <a:r>
              <a:rPr lang="pt-BR" sz="1400" b="1" i="1" dirty="0">
                <a:solidFill>
                  <a:srgbClr val="C00000"/>
                </a:solidFill>
              </a:rPr>
              <a:t>caput</a:t>
            </a:r>
            <a:r>
              <a:rPr lang="pt-BR" sz="1400" i="1" dirty="0">
                <a:solidFill>
                  <a:srgbClr val="C00000"/>
                </a:solidFill>
              </a:rPr>
              <a:t>, a família é composta pelo requerente, o cônjuge ou companheiro, os pais e, </a:t>
            </a:r>
            <a:r>
              <a:rPr lang="pt-BR" sz="1400" i="1" u="sng" dirty="0">
                <a:solidFill>
                  <a:srgbClr val="C00000"/>
                </a:solidFill>
              </a:rPr>
              <a:t>na ausência de um deles,</a:t>
            </a:r>
            <a:r>
              <a:rPr lang="pt-BR" sz="1400" i="1" dirty="0">
                <a:solidFill>
                  <a:srgbClr val="C00000"/>
                </a:solidFill>
              </a:rPr>
              <a:t> a madrasta ou o padrasto, os irmãos solteiros, os filhos e enteados solteiros e os menores tutelados, desde que vivam sob o mesmo teto.”</a:t>
            </a:r>
          </a:p>
          <a:p>
            <a:r>
              <a:rPr lang="pt-BR" sz="1400" dirty="0">
                <a:solidFill>
                  <a:srgbClr val="C00000"/>
                </a:solidFill>
              </a:rPr>
              <a:t>- E os familiares que não estão neste rol? E a elisão acerca de mesmo teto?</a:t>
            </a:r>
          </a:p>
          <a:p>
            <a:r>
              <a:rPr lang="pt-BR" sz="1400" dirty="0">
                <a:solidFill>
                  <a:srgbClr val="C00000"/>
                </a:solidFill>
              </a:rPr>
              <a:t>ENUNCIADO 51 DO FONAJEF: </a:t>
            </a:r>
            <a:r>
              <a:rPr lang="pt-BR" sz="1400" i="1" dirty="0">
                <a:solidFill>
                  <a:srgbClr val="C00000"/>
                </a:solidFill>
              </a:rPr>
              <a:t>“O art. 20, parágrafo primeiro, da Lei 8742/93 não é exauriente para delimitar o conceito de unidade familiar.”</a:t>
            </a:r>
            <a:r>
              <a:rPr lang="pt-BR" sz="1400" dirty="0">
                <a:solidFill>
                  <a:srgbClr val="C00000"/>
                </a:solidFill>
              </a:rPr>
              <a:t> (Aprovado no III FONAJEF) </a:t>
            </a:r>
          </a:p>
          <a:p>
            <a:r>
              <a:rPr lang="pt-BR" sz="1400" dirty="0">
                <a:solidFill>
                  <a:srgbClr val="C00000"/>
                </a:solidFill>
              </a:rPr>
              <a:t>- E o dever de alimentos? </a:t>
            </a:r>
          </a:p>
          <a:p>
            <a:r>
              <a:rPr lang="pt-BR" sz="1400" dirty="0">
                <a:solidFill>
                  <a:srgbClr val="C00000"/>
                </a:solidFill>
              </a:rPr>
              <a:t>    </a:t>
            </a:r>
          </a:p>
          <a:p>
            <a:r>
              <a:rPr lang="pt-BR" sz="1400" b="1" dirty="0">
                <a:solidFill>
                  <a:srgbClr val="C00000"/>
                </a:solidFill>
              </a:rPr>
              <a:t>Art. 8º, §1º, da Portaria Conjunta INSS/MDS Nº 3 DE 21/09/2018:</a:t>
            </a:r>
          </a:p>
          <a:p>
            <a:endParaRPr lang="pt-BR" sz="1400" dirty="0">
              <a:solidFill>
                <a:srgbClr val="C00000"/>
              </a:solidFill>
            </a:endParaRPr>
          </a:p>
          <a:p>
            <a:r>
              <a:rPr lang="pt-BR" sz="1400" i="1" dirty="0">
                <a:solidFill>
                  <a:srgbClr val="C00000"/>
                </a:solidFill>
              </a:rPr>
              <a:t>“§ 1º Não compõem o grupo familiar, para efeitos do cálculo da renda mensal familiar per capita:</a:t>
            </a:r>
          </a:p>
          <a:p>
            <a:r>
              <a:rPr lang="pt-BR" sz="1400" i="1" dirty="0">
                <a:solidFill>
                  <a:srgbClr val="C00000"/>
                </a:solidFill>
              </a:rPr>
              <a:t>I - o internado ou acolhido em instituições de longa permanência como abrigo, hospital ou instituição congênere;</a:t>
            </a:r>
          </a:p>
          <a:p>
            <a:r>
              <a:rPr lang="pt-BR" sz="1400" i="1" dirty="0">
                <a:solidFill>
                  <a:srgbClr val="C00000"/>
                </a:solidFill>
              </a:rPr>
              <a:t>II - o filho ou o enteado que tenha constituído união estável, ainda que resida sob o mesmo teto;</a:t>
            </a:r>
          </a:p>
          <a:p>
            <a:r>
              <a:rPr lang="pt-BR" sz="1400" i="1" dirty="0">
                <a:solidFill>
                  <a:srgbClr val="C00000"/>
                </a:solidFill>
              </a:rPr>
              <a:t>III - o irmão, o filho ou o enteado que seja divorciado, viúvo ou separado de fato, ainda que vivam sob o mesmo teto do requerente; e</a:t>
            </a:r>
          </a:p>
          <a:p>
            <a:r>
              <a:rPr lang="pt-BR" sz="1400" i="1" dirty="0">
                <a:solidFill>
                  <a:srgbClr val="C00000"/>
                </a:solidFill>
              </a:rPr>
              <a:t>IV - o tutor ou curador, desde não seja um dos elencados no rol do § 1º do art. 20 da Lei nº 8.742, de 1993.” </a:t>
            </a:r>
            <a:endParaRPr lang="pt-BR" sz="1600" i="1" dirty="0">
              <a:solidFill>
                <a:srgbClr val="C00000"/>
              </a:solidFill>
            </a:endParaRPr>
          </a:p>
        </p:txBody>
      </p:sp>
    </p:spTree>
    <p:extLst>
      <p:ext uri="{BB962C8B-B14F-4D97-AF65-F5344CB8AC3E}">
        <p14:creationId xmlns:p14="http://schemas.microsoft.com/office/powerpoint/2010/main" val="27423483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221674" y="914400"/>
            <a:ext cx="8465126" cy="5550408"/>
          </a:xfrm>
        </p:spPr>
        <p:txBody>
          <a:bodyPr>
            <a:noAutofit/>
          </a:bodyPr>
          <a:lstStyle/>
          <a:p>
            <a:r>
              <a:rPr lang="pt-BR" sz="1400" b="1" u="sng" dirty="0">
                <a:solidFill>
                  <a:srgbClr val="C00000"/>
                </a:solidFill>
              </a:rPr>
              <a:t>O QUE </a:t>
            </a:r>
            <a:r>
              <a:rPr lang="pt-BR" sz="2800" b="1" u="sng" dirty="0">
                <a:solidFill>
                  <a:srgbClr val="C00000"/>
                </a:solidFill>
              </a:rPr>
              <a:t>É</a:t>
            </a:r>
            <a:r>
              <a:rPr lang="pt-BR" sz="1400" b="1" u="sng" dirty="0">
                <a:solidFill>
                  <a:srgbClr val="C00000"/>
                </a:solidFill>
              </a:rPr>
              <a:t> RENDA BRUTA FAMILIAR? ART. 4º, VI, DECR. 6.214/2007: </a:t>
            </a:r>
          </a:p>
          <a:p>
            <a:pPr marL="0" indent="0">
              <a:buNone/>
            </a:pPr>
            <a:r>
              <a:rPr lang="pt-BR" sz="1400" dirty="0">
                <a:solidFill>
                  <a:srgbClr val="C00000"/>
                </a:solidFill>
              </a:rPr>
              <a:t>Soma dos rendimentos brutos auferidos mensalmente pelos membros da família, compostos por:</a:t>
            </a:r>
          </a:p>
          <a:p>
            <a:r>
              <a:rPr lang="pt-BR" sz="1400" i="1" dirty="0">
                <a:solidFill>
                  <a:srgbClr val="C00000"/>
                </a:solidFill>
              </a:rPr>
              <a:t>Salários, proventos, pensões, </a:t>
            </a:r>
          </a:p>
          <a:p>
            <a:r>
              <a:rPr lang="pt-BR" sz="1400" i="1" dirty="0">
                <a:solidFill>
                  <a:srgbClr val="C00000"/>
                </a:solidFill>
              </a:rPr>
              <a:t>pensões alimentícias, </a:t>
            </a:r>
          </a:p>
          <a:p>
            <a:r>
              <a:rPr lang="pt-BR" sz="1400" i="1" dirty="0">
                <a:solidFill>
                  <a:srgbClr val="C00000"/>
                </a:solidFill>
              </a:rPr>
              <a:t>benefícios de previdência pública ou privada, seguro-desemprego, </a:t>
            </a:r>
          </a:p>
          <a:p>
            <a:r>
              <a:rPr lang="pt-BR" sz="1400" i="1" dirty="0">
                <a:solidFill>
                  <a:srgbClr val="C00000"/>
                </a:solidFill>
              </a:rPr>
              <a:t>comissões, </a:t>
            </a:r>
            <a:r>
              <a:rPr lang="pt-BR" sz="1400" i="1" dirty="0" err="1">
                <a:solidFill>
                  <a:srgbClr val="C00000"/>
                </a:solidFill>
              </a:rPr>
              <a:t>pro-labore</a:t>
            </a:r>
            <a:r>
              <a:rPr lang="pt-BR" sz="1400" i="1" dirty="0">
                <a:solidFill>
                  <a:srgbClr val="C00000"/>
                </a:solidFill>
              </a:rPr>
              <a:t>, outros rendimentos do trabalho não assalariado, </a:t>
            </a:r>
          </a:p>
          <a:p>
            <a:r>
              <a:rPr lang="pt-BR" sz="1400" i="1" dirty="0">
                <a:solidFill>
                  <a:srgbClr val="C00000"/>
                </a:solidFill>
              </a:rPr>
              <a:t>rendimentos do mercado informal ou autônomo, </a:t>
            </a:r>
          </a:p>
          <a:p>
            <a:r>
              <a:rPr lang="pt-BR" sz="1400" i="1" dirty="0">
                <a:solidFill>
                  <a:srgbClr val="C00000"/>
                </a:solidFill>
              </a:rPr>
              <a:t>rendimentos auferidos do patrimônio.</a:t>
            </a:r>
          </a:p>
          <a:p>
            <a:r>
              <a:rPr lang="pt-BR" sz="1400" b="1" u="sng" dirty="0">
                <a:solidFill>
                  <a:srgbClr val="C00000"/>
                </a:solidFill>
              </a:rPr>
              <a:t>O QUE </a:t>
            </a:r>
            <a:r>
              <a:rPr lang="pt-BR" sz="3200" b="1" u="sng" dirty="0">
                <a:solidFill>
                  <a:srgbClr val="C00000"/>
                </a:solidFill>
              </a:rPr>
              <a:t>NÃO É</a:t>
            </a:r>
            <a:r>
              <a:rPr lang="pt-BR" sz="1400" b="1" u="sng" dirty="0">
                <a:solidFill>
                  <a:srgbClr val="C00000"/>
                </a:solidFill>
              </a:rPr>
              <a:t> RENDA BRUTA FAMILIAR? ART. 4º, §2º, DEC. 6.214/2007:</a:t>
            </a:r>
          </a:p>
          <a:p>
            <a:pPr marL="514350" indent="-514350">
              <a:buAutoNum type="alphaLcParenR"/>
            </a:pPr>
            <a:r>
              <a:rPr lang="pt-BR" sz="1400" dirty="0">
                <a:solidFill>
                  <a:srgbClr val="C00000"/>
                </a:solidFill>
              </a:rPr>
              <a:t>benefícios e auxílios assistenciais de natureza eventual e temporária;  </a:t>
            </a:r>
          </a:p>
          <a:p>
            <a:pPr marL="514350" indent="-514350">
              <a:buAutoNum type="alphaLcParenR"/>
            </a:pPr>
            <a:r>
              <a:rPr lang="pt-BR" sz="1400" dirty="0">
                <a:solidFill>
                  <a:srgbClr val="C00000"/>
                </a:solidFill>
              </a:rPr>
              <a:t>valores oriundos de programas sociais de transferência de renda;</a:t>
            </a:r>
          </a:p>
          <a:p>
            <a:pPr marL="514350" indent="-514350">
              <a:buAutoNum type="alphaLcParenR"/>
            </a:pPr>
            <a:r>
              <a:rPr lang="pt-BR" sz="1400" dirty="0">
                <a:solidFill>
                  <a:srgbClr val="C00000"/>
                </a:solidFill>
              </a:rPr>
              <a:t>bolsas de estágio supervisionado;</a:t>
            </a:r>
          </a:p>
          <a:p>
            <a:pPr marL="514350" indent="-514350">
              <a:buAutoNum type="alphaLcParenR"/>
            </a:pPr>
            <a:r>
              <a:rPr lang="pt-BR" sz="1400" dirty="0">
                <a:solidFill>
                  <a:srgbClr val="C00000"/>
                </a:solidFill>
              </a:rPr>
              <a:t>pensão especial de natureza indenizatória e benefícios de assistência médica, conforme disposto no art. 5 </a:t>
            </a:r>
            <a:r>
              <a:rPr lang="pt-BR" sz="1400" u="sng" baseline="30000" dirty="0">
                <a:solidFill>
                  <a:srgbClr val="C00000"/>
                </a:solidFill>
              </a:rPr>
              <a:t>o </a:t>
            </a:r>
            <a:r>
              <a:rPr lang="pt-BR" sz="1400" dirty="0">
                <a:solidFill>
                  <a:srgbClr val="C00000"/>
                </a:solidFill>
              </a:rPr>
              <a:t>;</a:t>
            </a:r>
          </a:p>
          <a:p>
            <a:pPr marL="514350" indent="-514350">
              <a:buAutoNum type="alphaLcParenR"/>
            </a:pPr>
            <a:r>
              <a:rPr lang="pt-BR" sz="1400" dirty="0">
                <a:solidFill>
                  <a:srgbClr val="C00000"/>
                </a:solidFill>
              </a:rPr>
              <a:t>rendas de natureza eventual ou sazonal, a serem regulamentadas em ato conjunto do Ministério do Desenvolvimento Social e Combate à Fome e do INSS;</a:t>
            </a:r>
          </a:p>
          <a:p>
            <a:pPr marL="514350" indent="-514350">
              <a:buAutoNum type="alphaLcParenR"/>
            </a:pPr>
            <a:r>
              <a:rPr lang="pt-BR" sz="1400" dirty="0">
                <a:solidFill>
                  <a:srgbClr val="C00000"/>
                </a:solidFill>
              </a:rPr>
              <a:t>rendimentos decorrentes de contrato de aprendizagem, limitado a dois anos;</a:t>
            </a:r>
          </a:p>
          <a:p>
            <a:pPr marL="514350" indent="-514350">
              <a:buAutoNum type="alphaLcParenR"/>
            </a:pPr>
            <a:r>
              <a:rPr lang="pt-BR" sz="1400" dirty="0">
                <a:solidFill>
                  <a:srgbClr val="C00000"/>
                </a:solidFill>
              </a:rPr>
              <a:t>auxílio-inclusão do art. 94 da Lei 13.146/2015, do beneficiário que ingressa no mercado de trabalho como segurado obrigatório.</a:t>
            </a:r>
          </a:p>
          <a:p>
            <a:endParaRPr lang="pt-BR" sz="1600" i="1" dirty="0"/>
          </a:p>
        </p:txBody>
      </p:sp>
    </p:spTree>
    <p:extLst>
      <p:ext uri="{BB962C8B-B14F-4D97-AF65-F5344CB8AC3E}">
        <p14:creationId xmlns:p14="http://schemas.microsoft.com/office/powerpoint/2010/main" val="5533753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21674" y="91758"/>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130234" y="589852"/>
            <a:ext cx="8465126" cy="5550408"/>
          </a:xfrm>
        </p:spPr>
        <p:txBody>
          <a:bodyPr>
            <a:noAutofit/>
          </a:bodyPr>
          <a:lstStyle/>
          <a:p>
            <a:r>
              <a:rPr lang="pt-BR" sz="2000" b="1" u="sng" dirty="0">
                <a:solidFill>
                  <a:srgbClr val="C00000"/>
                </a:solidFill>
              </a:rPr>
              <a:t>O QUE DEVE SER DEDUZIDO DA RENDA BRUTA FAMILIAR? </a:t>
            </a:r>
          </a:p>
          <a:p>
            <a:endParaRPr lang="pt-BR" sz="2000" u="sng" dirty="0">
              <a:solidFill>
                <a:srgbClr val="C00000"/>
              </a:solidFill>
            </a:endParaRPr>
          </a:p>
          <a:p>
            <a:pPr marL="0" indent="0">
              <a:buNone/>
            </a:pPr>
            <a:r>
              <a:rPr lang="pt-BR" sz="2000" dirty="0">
                <a:solidFill>
                  <a:srgbClr val="C00000"/>
                </a:solidFill>
              </a:rPr>
              <a:t>- o valor mensal gasto exclusivamente os gastos com tratamentos de saúde, médicos, fraldas, alimentos especiais e medicamentos do idoso ou da pessoa com deficiência, não disponibilizados gratuitamente pelo Sistema Único de Saúde (SUS), ou com serviços não prestados pelo Serviço Único de Assistência Social (SUAS), desde que de natureza contínua e comprovadamente necessários à preservação da saúde e da vida. (art. 8º, III, f, da Portaria Conjunta MDS/INSS 3/2018);</a:t>
            </a:r>
          </a:p>
          <a:p>
            <a:pPr marL="0" indent="0">
              <a:buNone/>
            </a:pPr>
            <a:r>
              <a:rPr lang="pt-BR" sz="2000" dirty="0">
                <a:solidFill>
                  <a:srgbClr val="C00000"/>
                </a:solidFill>
              </a:rPr>
              <a:t>- renda mínima de outro idoso ou pessoa com deficiência: da inconstitucionalidade do art. 34, parágrafo único, do Estatuto do Idoso ao art. 20, §14, da Lei 8.742/93: </a:t>
            </a:r>
            <a:r>
              <a:rPr lang="pt-BR" sz="2000" i="1" dirty="0">
                <a:solidFill>
                  <a:srgbClr val="C00000"/>
                </a:solidFill>
              </a:rPr>
              <a:t>“§ 14. O benefício de prestação continuada ou o benefício previdenciário no valor de até 1 (um) salário-mínimo concedido a idoso acima de 65 (sessenta e cinco) anos de idade ou pessoa com deficiência não será computado, para fins de concessão do benefício de prestação continuada a outro idoso ou pessoa com deficiência da mesma família, no cálculo da renda a que se refere o § 3º deste artigo.”</a:t>
            </a:r>
            <a:r>
              <a:rPr lang="pt-BR" sz="2000" dirty="0">
                <a:solidFill>
                  <a:srgbClr val="C00000"/>
                </a:solidFill>
              </a:rPr>
              <a:t> </a:t>
            </a:r>
            <a:r>
              <a:rPr lang="pt-BR" sz="2000" dirty="0">
                <a:solidFill>
                  <a:srgbClr val="C00000"/>
                </a:solidFill>
                <a:hlinkClick r:id="rId2"/>
              </a:rPr>
              <a:t>(Incluído pela Lei nº 13.982, de 2020)</a:t>
            </a:r>
            <a:endParaRPr lang="pt-BR" sz="2000" dirty="0">
              <a:solidFill>
                <a:srgbClr val="C00000"/>
              </a:solidFill>
            </a:endParaRPr>
          </a:p>
          <a:p>
            <a:pPr marL="514350" indent="-514350">
              <a:buAutoNum type="alphaLcParenR"/>
            </a:pPr>
            <a:endParaRPr lang="pt-BR" sz="1600" dirty="0">
              <a:solidFill>
                <a:srgbClr val="C00000"/>
              </a:solidFill>
            </a:endParaRPr>
          </a:p>
          <a:p>
            <a:r>
              <a:rPr lang="pt-BR" sz="1800" i="1" dirty="0">
                <a:solidFill>
                  <a:srgbClr val="C00000"/>
                </a:solidFill>
              </a:rPr>
              <a:t>O que é avaliação social por padrão médio?</a:t>
            </a:r>
          </a:p>
        </p:txBody>
      </p:sp>
    </p:spTree>
    <p:extLst>
      <p:ext uri="{BB962C8B-B14F-4D97-AF65-F5344CB8AC3E}">
        <p14:creationId xmlns:p14="http://schemas.microsoft.com/office/powerpoint/2010/main" val="34981794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498094"/>
          </a:xfrm>
        </p:spPr>
        <p:txBody>
          <a:bodyPr>
            <a:normAutofit fontScale="90000"/>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221674" y="914400"/>
            <a:ext cx="7825046" cy="5126963"/>
          </a:xfrm>
        </p:spPr>
        <p:txBody>
          <a:bodyPr>
            <a:noAutofit/>
          </a:bodyPr>
          <a:lstStyle/>
          <a:p>
            <a:r>
              <a:rPr lang="pt-BR" sz="1400" dirty="0">
                <a:solidFill>
                  <a:srgbClr val="C00000"/>
                </a:solidFill>
              </a:rPr>
              <a:t>-</a:t>
            </a:r>
            <a:r>
              <a:rPr lang="pt-BR" sz="2000" dirty="0">
                <a:solidFill>
                  <a:srgbClr val="C00000"/>
                </a:solidFill>
              </a:rPr>
              <a:t> </a:t>
            </a:r>
            <a:r>
              <a:rPr lang="pt-BR" sz="2000" b="1" u="sng" dirty="0">
                <a:solidFill>
                  <a:srgbClr val="C00000"/>
                </a:solidFill>
              </a:rPr>
              <a:t>O CONCEITO DE RESIDÊNCIA </a:t>
            </a:r>
            <a:r>
              <a:rPr lang="pt-BR" sz="2000" dirty="0">
                <a:solidFill>
                  <a:srgbClr val="C00000"/>
                </a:solidFill>
              </a:rPr>
              <a:t>PARA FINS DE BPC/LOAS e PESSOAS EM ACOLHIMENTO:</a:t>
            </a:r>
          </a:p>
          <a:p>
            <a:pPr marL="0" indent="0">
              <a:buNone/>
            </a:pPr>
            <a:r>
              <a:rPr lang="pt-BR" sz="2000" dirty="0">
                <a:solidFill>
                  <a:srgbClr val="C00000"/>
                </a:solidFill>
              </a:rPr>
              <a:t>Lei 8.742/93: “Art. 20... § 5</a:t>
            </a:r>
            <a:r>
              <a:rPr lang="pt-BR" sz="2000" u="sng" baseline="30000" dirty="0">
                <a:solidFill>
                  <a:srgbClr val="C00000"/>
                </a:solidFill>
              </a:rPr>
              <a:t>o</a:t>
            </a:r>
            <a:r>
              <a:rPr lang="pt-BR" sz="2000" dirty="0">
                <a:solidFill>
                  <a:srgbClr val="C00000"/>
                </a:solidFill>
              </a:rPr>
              <a:t>  A condição de acolhimento em instituições de longa permanência não prejudica o direito do idoso ou da pessoa com deficiência ao benefício de prestação continuada.”</a:t>
            </a:r>
          </a:p>
          <a:p>
            <a:r>
              <a:rPr lang="pt-BR" sz="2000" dirty="0">
                <a:solidFill>
                  <a:srgbClr val="C00000"/>
                </a:solidFill>
              </a:rPr>
              <a:t>- </a:t>
            </a:r>
            <a:r>
              <a:rPr lang="pt-BR" sz="2000" b="1" dirty="0">
                <a:solidFill>
                  <a:srgbClr val="C00000"/>
                </a:solidFill>
              </a:rPr>
              <a:t>AS PESSOAS EM SITUAÇÃO DE RUA:</a:t>
            </a:r>
          </a:p>
          <a:p>
            <a:pPr marL="0" indent="0" fontAlgn="base">
              <a:buNone/>
            </a:pPr>
            <a:r>
              <a:rPr lang="pt-BR" sz="2000" dirty="0">
                <a:solidFill>
                  <a:srgbClr val="C00000"/>
                </a:solidFill>
              </a:rPr>
              <a:t>Enunciado 87 do FOREJEF do TRF da 2ª Região: </a:t>
            </a:r>
            <a:r>
              <a:rPr lang="pt-BR" sz="2000" i="1" dirty="0">
                <a:solidFill>
                  <a:srgbClr val="C00000"/>
                </a:solidFill>
              </a:rPr>
              <a:t>“A falta de indicação de endereço pelo autor em situação de rua não impede o ajuizamento de ação para concessão de benefício assistencial e/ou previdenciário, se houver informação suficiente quanto à sua localização (art. 7º, IX, do Decreto nº 7.053/2009).”</a:t>
            </a:r>
          </a:p>
          <a:p>
            <a:r>
              <a:rPr lang="pt-BR" sz="2000" dirty="0">
                <a:solidFill>
                  <a:srgbClr val="C00000"/>
                </a:solidFill>
              </a:rPr>
              <a:t>Tema 280 da TNU: </a:t>
            </a:r>
            <a:r>
              <a:rPr lang="pt-BR" sz="2000" i="1" dirty="0">
                <a:solidFill>
                  <a:srgbClr val="C00000"/>
                </a:solidFill>
              </a:rPr>
              <a:t>“As situações de extrema vulnerabilidade social, como a das pessoas em situação de rua no momento do requerimento, são suficientes para autorizar o saque do saldo do FGTS e do PIS-PASEP.”</a:t>
            </a:r>
            <a:endParaRPr lang="pt-BR" sz="1400" i="1" dirty="0">
              <a:solidFill>
                <a:srgbClr val="C00000"/>
              </a:solidFill>
            </a:endParaRPr>
          </a:p>
        </p:txBody>
      </p:sp>
    </p:spTree>
    <p:extLst>
      <p:ext uri="{BB962C8B-B14F-4D97-AF65-F5344CB8AC3E}">
        <p14:creationId xmlns:p14="http://schemas.microsoft.com/office/powerpoint/2010/main" val="8689320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6255" y="257578"/>
            <a:ext cx="7467600" cy="567632"/>
          </a:xfrm>
        </p:spPr>
        <p:txBody>
          <a:bodyPr>
            <a:normAutofit/>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152400" y="1107583"/>
            <a:ext cx="8102958" cy="5750417"/>
          </a:xfrm>
        </p:spPr>
        <p:txBody>
          <a:bodyPr>
            <a:normAutofit fontScale="62500" lnSpcReduction="20000"/>
          </a:bodyPr>
          <a:lstStyle/>
          <a:p>
            <a:r>
              <a:rPr lang="pt-BR" sz="2600" b="1" dirty="0">
                <a:solidFill>
                  <a:srgbClr val="C00000"/>
                </a:solidFill>
              </a:rPr>
              <a:t>LEI 8.742/93 e A SUPERAÇÃO DO CRITÉRIO DE ¼ DO SM – O ART. 20-B E A LEI 14.176/2021:</a:t>
            </a:r>
            <a:endParaRPr lang="pt-BR" sz="2600" dirty="0">
              <a:solidFill>
                <a:srgbClr val="C00000"/>
              </a:solidFill>
            </a:endParaRPr>
          </a:p>
          <a:p>
            <a:endParaRPr lang="pt-BR" sz="2600" dirty="0">
              <a:solidFill>
                <a:srgbClr val="C00000"/>
              </a:solidFill>
            </a:endParaRPr>
          </a:p>
          <a:p>
            <a:r>
              <a:rPr lang="pt-BR" sz="2600" dirty="0">
                <a:solidFill>
                  <a:srgbClr val="C00000"/>
                </a:solidFill>
              </a:rPr>
              <a:t>“Art. 20. [...] </a:t>
            </a:r>
            <a:r>
              <a:rPr lang="pt-BR" sz="2600" dirty="0">
                <a:solidFill>
                  <a:srgbClr val="C00000"/>
                </a:solidFill>
                <a:hlinkClick r:id="rId2"/>
              </a:rPr>
              <a:t>§ 11-A.  </a:t>
            </a:r>
            <a:r>
              <a:rPr lang="pt-BR" sz="2600" dirty="0">
                <a:solidFill>
                  <a:srgbClr val="C00000"/>
                </a:solidFill>
              </a:rPr>
              <a:t>O regulamento de que trata o § 11 deste artigo poderá ampliar o limite de renda mensal familiar per capita previsto no § 3º deste artigo para até 1/2 (meio) salário-mínimo, observado o disposto no art. 20-B desta Lei.”</a:t>
            </a:r>
          </a:p>
          <a:p>
            <a:endParaRPr lang="pt-BR" sz="2600" dirty="0">
              <a:solidFill>
                <a:srgbClr val="C00000"/>
              </a:solidFill>
            </a:endParaRPr>
          </a:p>
          <a:p>
            <a:r>
              <a:rPr lang="pt-BR" sz="2600" dirty="0">
                <a:solidFill>
                  <a:srgbClr val="C00000"/>
                </a:solidFill>
                <a:hlinkClick r:id="rId3"/>
              </a:rPr>
              <a:t>“Art. 20-B.  </a:t>
            </a:r>
            <a:r>
              <a:rPr lang="pt-BR" sz="2600" dirty="0">
                <a:solidFill>
                  <a:srgbClr val="C00000"/>
                </a:solidFill>
              </a:rPr>
              <a:t>Na avaliação de outros elementos probatórios da condição de miserabilidade e da situação de vulnerabilidade de que trata o § 11 do art. 20 desta Lei, serão considerados os seguintes aspectos para ampliação do critério de aferição da renda familiar mensal per capita de que trata o § 11-A do referido artigo:    </a:t>
            </a:r>
          </a:p>
          <a:p>
            <a:r>
              <a:rPr lang="pt-BR" sz="2600" dirty="0">
                <a:solidFill>
                  <a:srgbClr val="C00000"/>
                </a:solidFill>
              </a:rPr>
              <a:t>I – o grau da deficiência;</a:t>
            </a:r>
          </a:p>
          <a:p>
            <a:r>
              <a:rPr lang="pt-BR" sz="2600" dirty="0">
                <a:solidFill>
                  <a:srgbClr val="C00000"/>
                </a:solidFill>
              </a:rPr>
              <a:t>II – a dependência de terceiros para o desempenho de atividades básicas da vida diária; e</a:t>
            </a:r>
          </a:p>
          <a:p>
            <a:r>
              <a:rPr lang="pt-BR" sz="2600" dirty="0">
                <a:solidFill>
                  <a:srgbClr val="C00000"/>
                </a:solidFill>
              </a:rPr>
              <a:t>III – o comprometimento do orçamento do núcleo familiar de que trata o § 3º do art. 20 desta Lei exclusivamente com gastos médicos, com tratamentos de saúde, com fraldas, com alimentos especiais e com medicamentos do idoso ou da pessoa com deficiência não disponibilizados gratuitamente pelo SUS, ou com serviços não prestados pelo Suas, desde que comprovadamente necessários à preservação da saúde e da vida.</a:t>
            </a:r>
          </a:p>
          <a:p>
            <a:r>
              <a:rPr lang="pt-BR" sz="2600" dirty="0">
                <a:solidFill>
                  <a:srgbClr val="C00000"/>
                </a:solidFill>
              </a:rPr>
              <a:t>[...]</a:t>
            </a:r>
          </a:p>
          <a:p>
            <a:r>
              <a:rPr lang="pt-BR" sz="2600" dirty="0">
                <a:solidFill>
                  <a:srgbClr val="C00000"/>
                </a:solidFill>
              </a:rPr>
              <a:t>§ 4º  O valor referente ao comprometimento do orçamento do núcleo familiar com gastos de que trata o inciso III do caput deste artigo será definido em ato conjunto do Ministério da Cidadania, da Secretaria Especial de Previdência e Trabalho do Ministério da Economia e do INSS, a partir de valores médios dos gastos realizados pelas famílias exclusivamente com essas finalidades, facultada ao interessado a possibilidade de comprovação, conforme critérios definidos em regulamento, de que os gastos efetivos ultrapassam os valores médios.”</a:t>
            </a:r>
          </a:p>
          <a:p>
            <a:endParaRPr lang="pt-BR" dirty="0"/>
          </a:p>
        </p:txBody>
      </p:sp>
    </p:spTree>
    <p:extLst>
      <p:ext uri="{BB962C8B-B14F-4D97-AF65-F5344CB8AC3E}">
        <p14:creationId xmlns:p14="http://schemas.microsoft.com/office/powerpoint/2010/main" val="9716355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6255" y="257578"/>
            <a:ext cx="7467600" cy="567632"/>
          </a:xfrm>
        </p:spPr>
        <p:txBody>
          <a:bodyPr>
            <a:normAutofit/>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152400" y="1107583"/>
            <a:ext cx="8102958" cy="5750417"/>
          </a:xfrm>
        </p:spPr>
        <p:txBody>
          <a:bodyPr>
            <a:normAutofit fontScale="62500" lnSpcReduction="20000"/>
          </a:bodyPr>
          <a:lstStyle/>
          <a:p>
            <a:r>
              <a:rPr lang="pt-BR" sz="2600" b="1" dirty="0">
                <a:solidFill>
                  <a:srgbClr val="C00000"/>
                </a:solidFill>
              </a:rPr>
              <a:t>AVALIAÇÃO SOCIAL POR VIDEOCONFERÊNCIA – LEI 14.176/2021</a:t>
            </a:r>
          </a:p>
          <a:p>
            <a:endParaRPr lang="pt-BR" sz="2600" dirty="0">
              <a:solidFill>
                <a:srgbClr val="C00000"/>
              </a:solidFill>
            </a:endParaRPr>
          </a:p>
          <a:p>
            <a:r>
              <a:rPr lang="pt-BR" sz="2600" dirty="0">
                <a:solidFill>
                  <a:srgbClr val="C00000"/>
                </a:solidFill>
              </a:rPr>
              <a:t>Art. 3º  Para avaliação da deficiência que justifica o acesso, a manutenção e a revisão do benefício de prestação continuada de que trata o </a:t>
            </a:r>
            <a:r>
              <a:rPr lang="pt-BR" sz="2600" dirty="0">
                <a:solidFill>
                  <a:srgbClr val="C00000"/>
                </a:solidFill>
                <a:hlinkClick r:id="rId2"/>
              </a:rPr>
              <a:t>art. 20 da Lei nº 8.742, de 7 de dezembro de 1993</a:t>
            </a:r>
            <a:r>
              <a:rPr lang="pt-BR" sz="2600" dirty="0">
                <a:solidFill>
                  <a:srgbClr val="C00000"/>
                </a:solidFill>
              </a:rPr>
              <a:t>, fica o Instituto Nacional do Seguro Social (INSS) autorizado a adotar as seguintes medidas excepcionais, até 31 de dezembro de 2021:</a:t>
            </a:r>
          </a:p>
          <a:p>
            <a:r>
              <a:rPr lang="pt-BR" sz="2600" dirty="0">
                <a:solidFill>
                  <a:srgbClr val="C00000"/>
                </a:solidFill>
              </a:rPr>
              <a:t>I – realização da avaliação social, de que tratam o </a:t>
            </a:r>
            <a:r>
              <a:rPr lang="pt-BR" sz="2600" dirty="0">
                <a:solidFill>
                  <a:srgbClr val="C00000"/>
                </a:solidFill>
                <a:hlinkClick r:id="rId3"/>
              </a:rPr>
              <a:t>§ 6º do art. 20</a:t>
            </a:r>
            <a:r>
              <a:rPr lang="pt-BR" sz="2600" dirty="0">
                <a:solidFill>
                  <a:srgbClr val="C00000"/>
                </a:solidFill>
              </a:rPr>
              <a:t> e o </a:t>
            </a:r>
            <a:r>
              <a:rPr lang="pt-BR" sz="2600" dirty="0">
                <a:solidFill>
                  <a:srgbClr val="C00000"/>
                </a:solidFill>
                <a:hlinkClick r:id="rId4"/>
              </a:rPr>
              <a:t>art. 40-B da Lei nº 8.742, de 7 de dezembro de 1993</a:t>
            </a:r>
            <a:r>
              <a:rPr lang="pt-BR" sz="2600" dirty="0">
                <a:solidFill>
                  <a:srgbClr val="C00000"/>
                </a:solidFill>
              </a:rPr>
              <a:t>, por meio de </a:t>
            </a:r>
            <a:r>
              <a:rPr lang="pt-BR" sz="2600" b="1" u="sng" dirty="0">
                <a:solidFill>
                  <a:srgbClr val="C00000"/>
                </a:solidFill>
              </a:rPr>
              <a:t>videoconferência</a:t>
            </a:r>
            <a:r>
              <a:rPr lang="pt-BR" sz="2600" dirty="0">
                <a:solidFill>
                  <a:srgbClr val="C00000"/>
                </a:solidFill>
              </a:rPr>
              <a:t>; e</a:t>
            </a:r>
          </a:p>
          <a:p>
            <a:r>
              <a:rPr lang="pt-BR" sz="2600" dirty="0">
                <a:solidFill>
                  <a:srgbClr val="C00000"/>
                </a:solidFill>
              </a:rPr>
              <a:t>II – concessão ou manutenção do benefício de prestação continuada aplicado </a:t>
            </a:r>
            <a:r>
              <a:rPr lang="pt-BR" sz="2600" b="1" u="sng" dirty="0">
                <a:solidFill>
                  <a:srgbClr val="C00000"/>
                </a:solidFill>
              </a:rPr>
              <a:t>padrão médio à avaliação social</a:t>
            </a:r>
            <a:r>
              <a:rPr lang="pt-BR" sz="2600" dirty="0">
                <a:solidFill>
                  <a:srgbClr val="C00000"/>
                </a:solidFill>
              </a:rPr>
              <a:t>, que compõe a avaliação da deficiência de que trata o </a:t>
            </a:r>
            <a:r>
              <a:rPr lang="pt-BR" sz="2600" dirty="0">
                <a:solidFill>
                  <a:srgbClr val="C00000"/>
                </a:solidFill>
                <a:hlinkClick r:id="rId3"/>
              </a:rPr>
              <a:t>§ 6º do art. 20 da Lei nº 8.742, de 7 de dezembro de 1993</a:t>
            </a:r>
            <a:r>
              <a:rPr lang="pt-BR" sz="2600" dirty="0">
                <a:solidFill>
                  <a:srgbClr val="C00000"/>
                </a:solidFill>
              </a:rPr>
              <a:t>, desde que tenha sido realizada a avaliação médica e constatado o impedimento de longo prazo.</a:t>
            </a:r>
          </a:p>
          <a:p>
            <a:pPr>
              <a:buFontTx/>
              <a:buChar char="-"/>
            </a:pPr>
            <a:endParaRPr lang="pt-BR" sz="2600" u="sng" dirty="0">
              <a:solidFill>
                <a:srgbClr val="C00000"/>
              </a:solidFill>
            </a:endParaRPr>
          </a:p>
          <a:p>
            <a:r>
              <a:rPr lang="pt-BR" sz="2600" u="sng" dirty="0">
                <a:solidFill>
                  <a:srgbClr val="C00000"/>
                </a:solidFill>
              </a:rPr>
              <a:t>Art. 6º Esta Lei entra em vigor:</a:t>
            </a:r>
          </a:p>
          <a:p>
            <a:r>
              <a:rPr lang="pt-BR" sz="2600" u="sng" dirty="0">
                <a:solidFill>
                  <a:srgbClr val="C00000"/>
                </a:solidFill>
              </a:rPr>
              <a:t>I – em 1º de janeiro de 2022, quanto ao art. 1º, na parte que acrescenta o </a:t>
            </a:r>
            <a:r>
              <a:rPr lang="pt-BR" sz="2600" u="sng" dirty="0">
                <a:solidFill>
                  <a:srgbClr val="C00000"/>
                </a:solidFill>
                <a:hlinkClick r:id="rId5"/>
              </a:rPr>
              <a:t>§ 11-A no art. 20</a:t>
            </a:r>
            <a:r>
              <a:rPr lang="pt-BR" sz="2600" u="sng" dirty="0">
                <a:solidFill>
                  <a:srgbClr val="C00000"/>
                </a:solidFill>
              </a:rPr>
              <a:t> e o </a:t>
            </a:r>
            <a:r>
              <a:rPr lang="pt-BR" sz="2600" u="sng" dirty="0">
                <a:solidFill>
                  <a:srgbClr val="C00000"/>
                </a:solidFill>
                <a:hlinkClick r:id="rId5"/>
              </a:rPr>
              <a:t>art. 20-B na Lei nº 8.742, de 7 de dezembro de 1993;</a:t>
            </a:r>
            <a:endParaRPr lang="pt-BR" sz="2600" u="sng" dirty="0">
              <a:solidFill>
                <a:srgbClr val="C00000"/>
              </a:solidFill>
            </a:endParaRPr>
          </a:p>
          <a:p>
            <a:r>
              <a:rPr lang="pt-BR" sz="2600" u="sng" dirty="0">
                <a:solidFill>
                  <a:srgbClr val="C00000"/>
                </a:solidFill>
              </a:rPr>
              <a:t>II – em 1º de outubro de 2021, quanto ao </a:t>
            </a:r>
            <a:r>
              <a:rPr lang="pt-BR" sz="2600" u="sng" dirty="0">
                <a:solidFill>
                  <a:srgbClr val="C00000"/>
                </a:solidFill>
                <a:hlinkClick r:id="rId6"/>
              </a:rPr>
              <a:t>art. 2º</a:t>
            </a:r>
            <a:r>
              <a:rPr lang="pt-BR" sz="2600" u="sng" dirty="0">
                <a:solidFill>
                  <a:srgbClr val="C00000"/>
                </a:solidFill>
              </a:rPr>
              <a:t>, que institui o auxílio-inclusão; e</a:t>
            </a:r>
          </a:p>
          <a:p>
            <a:r>
              <a:rPr lang="pt-BR" sz="2600" u="sng" dirty="0">
                <a:solidFill>
                  <a:srgbClr val="C00000"/>
                </a:solidFill>
              </a:rPr>
              <a:t>III – na data de sua publicação, quanto aos demais dispositivos.</a:t>
            </a:r>
          </a:p>
          <a:p>
            <a:r>
              <a:rPr lang="pt-BR" sz="2600" u="sng" dirty="0">
                <a:solidFill>
                  <a:srgbClr val="C00000"/>
                </a:solidFill>
              </a:rPr>
              <a:t>Parágrafo único. A ampliação do limite de renda mensal de 1/4 (um quarto) para até 1/2 (meio) salário-mínimo mensal, de que trata o </a:t>
            </a:r>
            <a:r>
              <a:rPr lang="pt-BR" sz="2600" u="sng" dirty="0">
                <a:solidFill>
                  <a:srgbClr val="C00000"/>
                </a:solidFill>
                <a:hlinkClick r:id="rId7"/>
              </a:rPr>
              <a:t>§ 11-A do art. 20 da Lei nº 8.742, de 7 de dezembro de 1993</a:t>
            </a:r>
            <a:r>
              <a:rPr lang="pt-BR" sz="2600" u="sng" dirty="0">
                <a:solidFill>
                  <a:srgbClr val="C00000"/>
                </a:solidFill>
              </a:rPr>
              <a:t>, mediante a utilização de outros elementos probatórios da condição de miserabilidade e da situação de vulnerabilidade do grupo familiar, na forma do </a:t>
            </a:r>
            <a:r>
              <a:rPr lang="pt-BR" sz="2600" u="sng" dirty="0">
                <a:solidFill>
                  <a:srgbClr val="C00000"/>
                </a:solidFill>
                <a:hlinkClick r:id="rId8"/>
              </a:rPr>
              <a:t>art. 20-B da referida Lei,</a:t>
            </a:r>
            <a:r>
              <a:rPr lang="pt-BR" sz="2600" u="sng" dirty="0">
                <a:solidFill>
                  <a:srgbClr val="C00000"/>
                </a:solidFill>
              </a:rPr>
              <a:t> </a:t>
            </a:r>
            <a:r>
              <a:rPr lang="pt-BR" sz="2600" b="1" u="sng" dirty="0">
                <a:solidFill>
                  <a:srgbClr val="C00000"/>
                </a:solidFill>
              </a:rPr>
              <a:t>fica condicionada a decreto regulamentador do Poder Executivo, em cuja edição deverá ser comprovado o atendimento aos requisitos fiscais.</a:t>
            </a:r>
          </a:p>
          <a:p>
            <a:endParaRPr lang="pt-BR" dirty="0"/>
          </a:p>
        </p:txBody>
      </p:sp>
    </p:spTree>
    <p:extLst>
      <p:ext uri="{BB962C8B-B14F-4D97-AF65-F5344CB8AC3E}">
        <p14:creationId xmlns:p14="http://schemas.microsoft.com/office/powerpoint/2010/main" val="2348600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6255" y="257578"/>
            <a:ext cx="7467600" cy="567632"/>
          </a:xfrm>
        </p:spPr>
        <p:txBody>
          <a:bodyPr>
            <a:normAutofit/>
          </a:bodyPr>
          <a:lstStyle/>
          <a:p>
            <a:r>
              <a:rPr lang="en-US" b="1" dirty="0">
                <a:solidFill>
                  <a:srgbClr val="C00000"/>
                </a:solidFill>
              </a:rPr>
              <a:t>VULNERABILIDADE SOCIOECONÔMICA</a:t>
            </a:r>
            <a:endParaRPr lang="pt-BR" b="1" dirty="0">
              <a:solidFill>
                <a:srgbClr val="C00000"/>
              </a:solidFill>
            </a:endParaRPr>
          </a:p>
        </p:txBody>
      </p:sp>
      <p:sp>
        <p:nvSpPr>
          <p:cNvPr id="3" name="Espaço Reservado para Conteúdo 2"/>
          <p:cNvSpPr>
            <a:spLocks noGrp="1"/>
          </p:cNvSpPr>
          <p:nvPr>
            <p:ph idx="1"/>
          </p:nvPr>
        </p:nvSpPr>
        <p:spPr>
          <a:xfrm>
            <a:off x="152400" y="1107583"/>
            <a:ext cx="8102958" cy="5750417"/>
          </a:xfrm>
        </p:spPr>
        <p:txBody>
          <a:bodyPr>
            <a:normAutofit lnSpcReduction="10000"/>
          </a:bodyPr>
          <a:lstStyle/>
          <a:p>
            <a:r>
              <a:rPr lang="pt-BR" b="1" u="sng" dirty="0">
                <a:solidFill>
                  <a:srgbClr val="C00000"/>
                </a:solidFill>
              </a:rPr>
              <a:t>CASOS DIFÍCEIS SOBRE BENEFÍCIO ASSISTENCIAL</a:t>
            </a:r>
            <a:endParaRPr lang="pt-BR" u="sng" dirty="0">
              <a:solidFill>
                <a:srgbClr val="C00000"/>
              </a:solidFill>
            </a:endParaRPr>
          </a:p>
          <a:p>
            <a:endParaRPr lang="pt-BR" dirty="0">
              <a:solidFill>
                <a:srgbClr val="C00000"/>
              </a:solidFill>
              <a:hlinkClick r:id="rId2"/>
            </a:endParaRPr>
          </a:p>
          <a:p>
            <a:pPr marL="514350" indent="-514350">
              <a:buAutoNum type="arabicParenR"/>
            </a:pPr>
            <a:r>
              <a:rPr lang="pt-BR" dirty="0">
                <a:solidFill>
                  <a:srgbClr val="C00000"/>
                </a:solidFill>
              </a:rPr>
              <a:t>O que fazer quando a renda per capita familiar é superior a ¼ do salário-mínimo, mas a renda total da família é inferior a um salário-mínimo?</a:t>
            </a:r>
          </a:p>
          <a:p>
            <a:pPr marL="514350" indent="-514350">
              <a:buAutoNum type="arabicParenR"/>
            </a:pPr>
            <a:r>
              <a:rPr lang="pt-BR" dirty="0">
                <a:solidFill>
                  <a:srgbClr val="C00000"/>
                </a:solidFill>
              </a:rPr>
              <a:t>O que fazer quando a única renda de um idoso é uma quota de pensão estatutária inferior a um quarto de salário-mínimo?</a:t>
            </a:r>
          </a:p>
          <a:p>
            <a:pPr marL="514350" indent="-514350">
              <a:buAutoNum type="arabicParenR"/>
            </a:pPr>
            <a:r>
              <a:rPr lang="pt-BR" dirty="0">
                <a:solidFill>
                  <a:srgbClr val="C00000"/>
                </a:solidFill>
              </a:rPr>
              <a:t>O que fazer quando a renda informada é sazonal ou eventual?</a:t>
            </a:r>
          </a:p>
          <a:p>
            <a:pPr marL="514350" indent="-514350">
              <a:buAutoNum type="arabicParenR"/>
            </a:pPr>
            <a:r>
              <a:rPr lang="pt-BR" dirty="0">
                <a:solidFill>
                  <a:srgbClr val="C00000"/>
                </a:solidFill>
              </a:rPr>
              <a:t>Renda zero no CNIS é prova de vulnerabilidade?</a:t>
            </a:r>
          </a:p>
          <a:p>
            <a:pPr marL="514350" indent="-514350">
              <a:buAutoNum type="arabicParenR"/>
            </a:pPr>
            <a:r>
              <a:rPr lang="pt-BR" dirty="0">
                <a:solidFill>
                  <a:srgbClr val="C00000"/>
                </a:solidFill>
              </a:rPr>
              <a:t>Benefício gera pensão por morte? </a:t>
            </a:r>
          </a:p>
          <a:p>
            <a:pPr marL="514350" indent="-514350">
              <a:buAutoNum type="arabicParenR"/>
            </a:pPr>
            <a:r>
              <a:rPr lang="pt-BR" dirty="0">
                <a:solidFill>
                  <a:srgbClr val="C00000"/>
                </a:solidFill>
              </a:rPr>
              <a:t>Valores não recebidos em vida podem ser pagos a quem?</a:t>
            </a:r>
          </a:p>
          <a:p>
            <a:pPr marL="514350" indent="-514350">
              <a:buAutoNum type="arabicParenR"/>
            </a:pPr>
            <a:r>
              <a:rPr lang="pt-BR" dirty="0">
                <a:solidFill>
                  <a:srgbClr val="C00000"/>
                </a:solidFill>
              </a:rPr>
              <a:t>BPC/LOAS concedido indevidamente e a pensão por morte.</a:t>
            </a:r>
          </a:p>
          <a:p>
            <a:endParaRPr lang="pt-BR" dirty="0"/>
          </a:p>
        </p:txBody>
      </p:sp>
    </p:spTree>
    <p:extLst>
      <p:ext uri="{BB962C8B-B14F-4D97-AF65-F5344CB8AC3E}">
        <p14:creationId xmlns:p14="http://schemas.microsoft.com/office/powerpoint/2010/main" val="4565863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940088"/>
          </a:xfrm>
          <a:prstGeom prst="rect">
            <a:avLst/>
          </a:prstGeom>
        </p:spPr>
        <p:txBody>
          <a:bodyPr wrap="square">
            <a:spAutoFit/>
          </a:bodyPr>
          <a:lstStyle/>
          <a:p>
            <a:r>
              <a:rPr lang="pt-BR" sz="2400" b="1" u="sng" dirty="0">
                <a:solidFill>
                  <a:schemeClr val="accent1">
                    <a:lumMod val="75000"/>
                  </a:schemeClr>
                </a:solidFill>
              </a:rPr>
              <a:t>A JURISPRUDÊNCIA SOBRE BENEFÍCIOS ASSISTENCIAIS</a:t>
            </a:r>
            <a:endParaRPr lang="pt-BR" sz="2400" dirty="0"/>
          </a:p>
          <a:p>
            <a:endParaRPr lang="en-US" sz="2400" b="1" u="sng" dirty="0">
              <a:solidFill>
                <a:schemeClr val="accent1">
                  <a:lumMod val="75000"/>
                </a:schemeClr>
              </a:solidFill>
            </a:endParaRPr>
          </a:p>
          <a:p>
            <a:r>
              <a:rPr lang="pt-BR" sz="2200" b="1" u="sng" dirty="0">
                <a:solidFill>
                  <a:srgbClr val="C00000"/>
                </a:solidFill>
              </a:rPr>
              <a:t>Tema 299 da TNU</a:t>
            </a:r>
            <a:r>
              <a:rPr lang="pt-BR" sz="2200" dirty="0">
                <a:solidFill>
                  <a:srgbClr val="C00000"/>
                </a:solidFill>
              </a:rPr>
              <a:t>: </a:t>
            </a:r>
            <a:r>
              <a:rPr lang="pt-BR" sz="2200" i="1" dirty="0">
                <a:solidFill>
                  <a:srgbClr val="C00000"/>
                </a:solidFill>
              </a:rPr>
              <a:t>“A análise da deficiência em caso de menor 16 (dezesseis) anos de idade, não se restringe à limitação física, intelectual, sensorial ou mental sob o aspecto da capacidade laboral, devendo o exame abranger análise social do núcleo familiar.”</a:t>
            </a:r>
          </a:p>
          <a:p>
            <a:r>
              <a:rPr lang="pt-BR" sz="2200" b="1" u="sng" dirty="0">
                <a:solidFill>
                  <a:srgbClr val="C00000"/>
                </a:solidFill>
              </a:rPr>
              <a:t>Tema 253 da TNU: </a:t>
            </a:r>
            <a:r>
              <a:rPr lang="pt-BR" sz="2200" i="1" dirty="0">
                <a:solidFill>
                  <a:srgbClr val="C00000"/>
                </a:solidFill>
              </a:rPr>
              <a:t>“É </a:t>
            </a:r>
            <a:r>
              <a:rPr lang="pt-BR" sz="2200" i="1" dirty="0" err="1">
                <a:solidFill>
                  <a:srgbClr val="C00000"/>
                </a:solidFill>
              </a:rPr>
              <a:t>inacumulável</a:t>
            </a:r>
            <a:r>
              <a:rPr lang="pt-BR" sz="2200" i="1" dirty="0">
                <a:solidFill>
                  <a:srgbClr val="C00000"/>
                </a:solidFill>
              </a:rPr>
              <a:t> o benefício de prestação continuada - BPC/LOAS com o auxílio-acidente, na forma do art. 20, §4º, da Lei nº 8.742/1993, sendo facultado ao beneficiário, quando preenchidos os requisitos legais de ambos os benefícios, a opção pelo mais vantajoso.”</a:t>
            </a:r>
          </a:p>
          <a:p>
            <a:r>
              <a:rPr lang="pt-BR" sz="2200" b="1" u="sng" dirty="0">
                <a:solidFill>
                  <a:srgbClr val="C00000"/>
                </a:solidFill>
              </a:rPr>
              <a:t>Tema 217 da TNU:</a:t>
            </a:r>
            <a:r>
              <a:rPr lang="pt-BR" sz="2200" i="1" dirty="0">
                <a:solidFill>
                  <a:srgbClr val="C00000"/>
                </a:solidFill>
              </a:rPr>
              <a:t> “Em relação ao benefício assistencial e aos benefícios por incapacidade, é possível conhecer de um deles em juízo, ainda que não seja o especificamente requerido na via administrativa, desde que preenchidos os requisitos legais, observando-se o contraditório e o disposto no artigo 9º e 10 do CPC.”</a:t>
            </a:r>
          </a:p>
          <a:p>
            <a:endParaRPr lang="en-US" sz="2400" b="1" i="1" u="sng" dirty="0">
              <a:solidFill>
                <a:schemeClr val="accent1">
                  <a:lumMod val="75000"/>
                </a:schemeClr>
              </a:solidFill>
            </a:endParaRPr>
          </a:p>
        </p:txBody>
      </p:sp>
    </p:spTree>
    <p:extLst>
      <p:ext uri="{BB962C8B-B14F-4D97-AF65-F5344CB8AC3E}">
        <p14:creationId xmlns:p14="http://schemas.microsoft.com/office/powerpoint/2010/main" val="34785932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847755"/>
          </a:xfrm>
          <a:prstGeom prst="rect">
            <a:avLst/>
          </a:prstGeom>
        </p:spPr>
        <p:txBody>
          <a:bodyPr wrap="square">
            <a:spAutoFit/>
          </a:bodyPr>
          <a:lstStyle/>
          <a:p>
            <a:r>
              <a:rPr lang="pt-BR" sz="2400" b="1" u="sng" dirty="0">
                <a:solidFill>
                  <a:schemeClr val="accent1">
                    <a:lumMod val="75000"/>
                  </a:schemeClr>
                </a:solidFill>
              </a:rPr>
              <a:t>A JURISPRUDÊNCIA SOBRE BENEFÍCIOS ASSISTENCIAIS</a:t>
            </a:r>
            <a:endParaRPr lang="pt-BR" sz="2400" dirty="0"/>
          </a:p>
          <a:p>
            <a:endParaRPr lang="en-US" sz="2400" b="1" u="sng" dirty="0">
              <a:solidFill>
                <a:schemeClr val="accent1">
                  <a:lumMod val="75000"/>
                </a:schemeClr>
              </a:solidFill>
            </a:endParaRPr>
          </a:p>
          <a:p>
            <a:r>
              <a:rPr lang="pt-BR" sz="2000" b="1" u="sng" dirty="0">
                <a:solidFill>
                  <a:srgbClr val="C00000"/>
                </a:solidFill>
              </a:rPr>
              <a:t>TNU, Tema 187</a:t>
            </a:r>
            <a:r>
              <a:rPr lang="pt-BR" sz="2000" dirty="0">
                <a:solidFill>
                  <a:srgbClr val="C00000"/>
                </a:solidFill>
              </a:rPr>
              <a:t>: </a:t>
            </a:r>
            <a:r>
              <a:rPr lang="pt-BR" sz="2000" i="1" dirty="0">
                <a:solidFill>
                  <a:srgbClr val="C00000"/>
                </a:solidFill>
              </a:rPr>
              <a:t>“(i) Para os requerimentos administrativos formulados a partir de 07 de novembro de 2016 (Decreto n. 8.805/16), em que o indeferimento do Benefício da Prestação Continuada pelo INSS ocorrer em virtude do não reconhecimento da deficiência, é desnecessária a produção em juízo da prova da miserabilidade, salvo nos casos de impugnação específica e fundamentada da autarquia previdenciária ou decurso de prazo superior a 2 (dois) anos do indeferimento administrativo; e (</a:t>
            </a:r>
            <a:r>
              <a:rPr lang="pt-BR" sz="2000" i="1" dirty="0" err="1">
                <a:solidFill>
                  <a:srgbClr val="C00000"/>
                </a:solidFill>
              </a:rPr>
              <a:t>ii</a:t>
            </a:r>
            <a:r>
              <a:rPr lang="pt-BR" sz="2000" i="1" dirty="0">
                <a:solidFill>
                  <a:srgbClr val="C00000"/>
                </a:solidFill>
              </a:rPr>
              <a:t>) Para os requerimentos administrativos anteriores a 07 de novembro de 2016 (Decreto n. 8.805/16), em que o indeferimento pelo INSS do Benefício da Prestação Continuada ocorrer em virtude de não constatação da deficiência, é dispensável a realização em juízo da prova da miserabilidade quando tiver ocorrido o seu reconhecimento na via administrativa, desde que inexista impugnação específica e fundamentada da autarquia previdenciária e não tenha decorrido prazo superior a 2 (dois) anos do indeferimento administrativo.”</a:t>
            </a:r>
          </a:p>
          <a:p>
            <a:endParaRPr lang="en-US" sz="2400" b="1" i="1" u="sng" dirty="0">
              <a:solidFill>
                <a:schemeClr val="accent1">
                  <a:lumMod val="75000"/>
                </a:schemeClr>
              </a:solidFill>
            </a:endParaRPr>
          </a:p>
        </p:txBody>
      </p:sp>
    </p:spTree>
    <p:extLst>
      <p:ext uri="{BB962C8B-B14F-4D97-AF65-F5344CB8AC3E}">
        <p14:creationId xmlns:p14="http://schemas.microsoft.com/office/powerpoint/2010/main" val="12896978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3046988"/>
          </a:xfrm>
          <a:prstGeom prst="rect">
            <a:avLst/>
          </a:prstGeom>
        </p:spPr>
        <p:txBody>
          <a:bodyPr wrap="square">
            <a:spAutoFit/>
          </a:bodyPr>
          <a:lstStyle/>
          <a:p>
            <a:r>
              <a:rPr lang="pt-BR" sz="2400" b="1" u="sng" dirty="0">
                <a:solidFill>
                  <a:schemeClr val="accent1">
                    <a:lumMod val="75000"/>
                  </a:schemeClr>
                </a:solidFill>
              </a:rPr>
              <a:t>A JURISPRUDÊNCIA SOBRE BENEFÍCIOS ASSISTENCIAIS</a:t>
            </a:r>
            <a:endParaRPr lang="pt-BR" sz="2400" dirty="0"/>
          </a:p>
          <a:p>
            <a:endParaRPr lang="en-US" sz="2400" b="1" u="sng" dirty="0">
              <a:solidFill>
                <a:schemeClr val="accent1">
                  <a:lumMod val="75000"/>
                </a:schemeClr>
              </a:solidFill>
            </a:endParaRPr>
          </a:p>
          <a:p>
            <a:r>
              <a:rPr lang="pt-BR" sz="2000" b="1" u="sng" dirty="0">
                <a:solidFill>
                  <a:srgbClr val="C00000"/>
                </a:solidFill>
              </a:rPr>
              <a:t>TNU, Tema 173</a:t>
            </a:r>
            <a:r>
              <a:rPr lang="pt-BR" sz="2000" dirty="0">
                <a:solidFill>
                  <a:srgbClr val="C00000"/>
                </a:solidFill>
              </a:rPr>
              <a:t>: “</a:t>
            </a:r>
            <a:r>
              <a:rPr lang="pt-BR" sz="2000" i="1" dirty="0">
                <a:solidFill>
                  <a:srgbClr val="C00000"/>
                </a:solidFill>
              </a:rPr>
              <a:t>Para fins de concessão do benefício assistencial de prestação continuada, o conceito de pessoa com deficiência, que não se confunde necessariamente com situação de incapacidade laborativa, exige a configuração de impedimento de longo prazo com duração mínima de 2 (dois) anos, a ser aferido no caso concreto, desde o início do impedimento até a data prevista para a sua cessação”.</a:t>
            </a:r>
          </a:p>
          <a:p>
            <a:endParaRPr lang="en-US" sz="2400" b="1" i="1" u="sng" dirty="0">
              <a:solidFill>
                <a:schemeClr val="accent1">
                  <a:lumMod val="75000"/>
                </a:schemeClr>
              </a:solidFill>
            </a:endParaRPr>
          </a:p>
        </p:txBody>
      </p:sp>
    </p:spTree>
    <p:extLst>
      <p:ext uri="{BB962C8B-B14F-4D97-AF65-F5344CB8AC3E}">
        <p14:creationId xmlns:p14="http://schemas.microsoft.com/office/powerpoint/2010/main" val="305993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760" y="466344"/>
            <a:ext cx="8138160" cy="6340197"/>
          </a:xfrm>
          <a:prstGeom prst="rect">
            <a:avLst/>
          </a:prstGeom>
        </p:spPr>
        <p:txBody>
          <a:bodyPr wrap="square">
            <a:spAutoFit/>
          </a:bodyPr>
          <a:lstStyle/>
          <a:p>
            <a:r>
              <a:rPr lang="pt-BR" b="1" dirty="0">
                <a:solidFill>
                  <a:schemeClr val="accent1">
                    <a:lumMod val="75000"/>
                  </a:schemeClr>
                </a:solidFill>
                <a:ea typeface="Times New Roman" panose="02020603050405020304" pitchFamily="18" charset="0"/>
                <a:cs typeface="Times New Roman" panose="02020603050405020304" pitchFamily="18" charset="0"/>
              </a:rPr>
              <a:t>Decreto 3048/99, </a:t>
            </a:r>
            <a:r>
              <a:rPr lang="pt-BR" b="1" dirty="0">
                <a:solidFill>
                  <a:schemeClr val="accent1">
                    <a:lumMod val="75000"/>
                  </a:schemeClr>
                </a:solidFill>
              </a:rPr>
              <a:t>Art. 19-E.</a:t>
            </a:r>
            <a:r>
              <a:rPr lang="pt-BR" dirty="0">
                <a:solidFill>
                  <a:schemeClr val="accent1">
                    <a:lumMod val="75000"/>
                  </a:schemeClr>
                </a:solidFill>
              </a:rPr>
              <a:t>  </a:t>
            </a:r>
            <a:r>
              <a:rPr lang="pt-BR" u="sng" dirty="0">
                <a:solidFill>
                  <a:schemeClr val="accent1">
                    <a:lumMod val="75000"/>
                  </a:schemeClr>
                </a:solidFill>
              </a:rPr>
              <a:t>A partir de 13 de novembro de 2019, </a:t>
            </a:r>
            <a:r>
              <a:rPr lang="pt-BR" dirty="0">
                <a:solidFill>
                  <a:schemeClr val="accent1">
                    <a:lumMod val="75000"/>
                  </a:schemeClr>
                </a:solidFill>
              </a:rPr>
              <a:t>para fins de </a:t>
            </a:r>
            <a:r>
              <a:rPr lang="pt-BR" u="sng" dirty="0">
                <a:solidFill>
                  <a:schemeClr val="accent1">
                    <a:lumMod val="75000"/>
                  </a:schemeClr>
                </a:solidFill>
              </a:rPr>
              <a:t>aquisição e manutenção da qualidade de segurado (?), de carência (?), de tempo de contribuição e de cálculo do salário de benefício (?) </a:t>
            </a:r>
            <a:r>
              <a:rPr lang="pt-BR" dirty="0">
                <a:solidFill>
                  <a:schemeClr val="accent1">
                    <a:lumMod val="75000"/>
                  </a:schemeClr>
                </a:solidFill>
              </a:rPr>
              <a:t>exigidos para o reconhecimento do direito aos benefícios do RGPS </a:t>
            </a:r>
            <a:r>
              <a:rPr lang="pt-BR" u="sng" dirty="0">
                <a:solidFill>
                  <a:schemeClr val="accent1">
                    <a:lumMod val="75000"/>
                  </a:schemeClr>
                </a:solidFill>
              </a:rPr>
              <a:t>e para fins de contagem recíproca</a:t>
            </a:r>
            <a:r>
              <a:rPr lang="pt-BR" dirty="0">
                <a:solidFill>
                  <a:schemeClr val="accent1">
                    <a:lumMod val="75000"/>
                  </a:schemeClr>
                </a:solidFill>
              </a:rPr>
              <a:t>, somente serão consideradas as competências cujo salário de contribuição seja igual ou superior ao limite mínimo mensal  do salário de contribuição. </a:t>
            </a:r>
            <a:r>
              <a:rPr lang="pt-BR" dirty="0">
                <a:solidFill>
                  <a:schemeClr val="accent1">
                    <a:lumMod val="75000"/>
                  </a:schemeClr>
                </a:solidFill>
                <a:hlinkClick r:id="rId2"/>
              </a:rPr>
              <a:t>(Incluído pelo Decreto nº 10.410, de 2020)</a:t>
            </a:r>
            <a:endParaRPr lang="pt-BR" dirty="0">
              <a:solidFill>
                <a:schemeClr val="accent1">
                  <a:lumMod val="75000"/>
                </a:schemeClr>
              </a:solidFill>
            </a:endParaRPr>
          </a:p>
          <a:p>
            <a:r>
              <a:rPr lang="pt-BR" dirty="0">
                <a:solidFill>
                  <a:schemeClr val="accent1">
                    <a:lumMod val="75000"/>
                  </a:schemeClr>
                </a:solidFill>
              </a:rPr>
              <a:t>§ 1º  Para fins do disposto no </a:t>
            </a:r>
            <a:r>
              <a:rPr lang="pt-BR" b="1" dirty="0">
                <a:solidFill>
                  <a:schemeClr val="accent1">
                    <a:lumMod val="75000"/>
                  </a:schemeClr>
                </a:solidFill>
              </a:rPr>
              <a:t>caput</a:t>
            </a:r>
            <a:r>
              <a:rPr lang="pt-BR" dirty="0">
                <a:solidFill>
                  <a:schemeClr val="accent1">
                    <a:lumMod val="75000"/>
                  </a:schemeClr>
                </a:solidFill>
              </a:rPr>
              <a:t>, ao segurado que, no somatório de remunerações auferidas no período de um mês, receber remuneração inferior ao limite mínimo mensal do salário de contribuição será assegurado:     </a:t>
            </a:r>
          </a:p>
          <a:p>
            <a:r>
              <a:rPr lang="pt-BR" dirty="0">
                <a:solidFill>
                  <a:schemeClr val="accent1">
                    <a:lumMod val="75000"/>
                  </a:schemeClr>
                </a:solidFill>
              </a:rPr>
              <a:t>I - </a:t>
            </a:r>
            <a:r>
              <a:rPr lang="pt-BR" u="sng" dirty="0">
                <a:solidFill>
                  <a:schemeClr val="accent1">
                    <a:lumMod val="75000"/>
                  </a:schemeClr>
                </a:solidFill>
              </a:rPr>
              <a:t>complementar</a:t>
            </a:r>
            <a:r>
              <a:rPr lang="pt-BR" dirty="0">
                <a:solidFill>
                  <a:schemeClr val="accent1">
                    <a:lumMod val="75000"/>
                  </a:schemeClr>
                </a:solidFill>
              </a:rPr>
              <a:t> a contribuição das competências, de forma a alcançar o limite mínimo do salário de contribuição exigido;     </a:t>
            </a:r>
          </a:p>
          <a:p>
            <a:r>
              <a:rPr lang="pt-BR" dirty="0">
                <a:solidFill>
                  <a:schemeClr val="accent1">
                    <a:lumMod val="75000"/>
                  </a:schemeClr>
                </a:solidFill>
              </a:rPr>
              <a:t>II - </a:t>
            </a:r>
            <a:r>
              <a:rPr lang="pt-BR" u="sng" dirty="0">
                <a:solidFill>
                  <a:schemeClr val="accent1">
                    <a:lumMod val="75000"/>
                  </a:schemeClr>
                </a:solidFill>
              </a:rPr>
              <a:t>utilizar</a:t>
            </a:r>
            <a:r>
              <a:rPr lang="pt-BR" dirty="0">
                <a:solidFill>
                  <a:schemeClr val="accent1">
                    <a:lumMod val="75000"/>
                  </a:schemeClr>
                </a:solidFill>
              </a:rPr>
              <a:t> o excedente do salário de contribuição superior ao limite mínimo de uma competência para completar o salário de contribuição de outra competência até atingir o limite mínimo; ou     </a:t>
            </a:r>
          </a:p>
          <a:p>
            <a:r>
              <a:rPr lang="pt-BR" dirty="0">
                <a:solidFill>
                  <a:schemeClr val="accent1">
                    <a:lumMod val="75000"/>
                  </a:schemeClr>
                </a:solidFill>
              </a:rPr>
              <a:t>III - </a:t>
            </a:r>
            <a:r>
              <a:rPr lang="pt-BR" u="sng" dirty="0">
                <a:solidFill>
                  <a:schemeClr val="accent1">
                    <a:lumMod val="75000"/>
                  </a:schemeClr>
                </a:solidFill>
              </a:rPr>
              <a:t>agrupar</a:t>
            </a:r>
            <a:r>
              <a:rPr lang="pt-BR" dirty="0">
                <a:solidFill>
                  <a:schemeClr val="accent1">
                    <a:lumMod val="75000"/>
                  </a:schemeClr>
                </a:solidFill>
              </a:rPr>
              <a:t> os salários de contribuição inferiores ao limite mínimo de diferentes competências para aproveitamento em uma ou mais competências até que estas atinjam o limite mínimo.   </a:t>
            </a:r>
          </a:p>
          <a:p>
            <a:r>
              <a:rPr lang="pt-BR" dirty="0">
                <a:solidFill>
                  <a:schemeClr val="accent1">
                    <a:lumMod val="75000"/>
                  </a:schemeClr>
                </a:solidFill>
              </a:rPr>
              <a:t>§ 2º  Os ajustes de complementação, utilização e agrupamento previstos no § 1º poderão ser efetivados, </a:t>
            </a:r>
            <a:r>
              <a:rPr lang="pt-BR" u="sng" dirty="0">
                <a:solidFill>
                  <a:schemeClr val="accent1">
                    <a:lumMod val="75000"/>
                  </a:schemeClr>
                </a:solidFill>
              </a:rPr>
              <a:t>a qualquer tempo</a:t>
            </a:r>
            <a:r>
              <a:rPr lang="pt-BR" dirty="0">
                <a:solidFill>
                  <a:schemeClr val="accent1">
                    <a:lumMod val="75000"/>
                  </a:schemeClr>
                </a:solidFill>
              </a:rPr>
              <a:t>, por iniciativa do segurado, hipótese em que se tornarão </a:t>
            </a:r>
            <a:r>
              <a:rPr lang="pt-BR" u="sng" dirty="0">
                <a:solidFill>
                  <a:schemeClr val="accent1">
                    <a:lumMod val="75000"/>
                  </a:schemeClr>
                </a:solidFill>
              </a:rPr>
              <a:t>irreversíveis e irrenunciáveis </a:t>
            </a:r>
            <a:r>
              <a:rPr lang="pt-BR" dirty="0">
                <a:solidFill>
                  <a:schemeClr val="accent1">
                    <a:lumMod val="75000"/>
                  </a:schemeClr>
                </a:solidFill>
              </a:rPr>
              <a:t>após processados.     </a:t>
            </a:r>
          </a:p>
          <a:p>
            <a:r>
              <a:rPr lang="pt-BR" sz="1400" dirty="0"/>
              <a:t>   </a:t>
            </a:r>
          </a:p>
          <a:p>
            <a:r>
              <a:rPr lang="pt-BR" sz="1400" i="1" dirty="0">
                <a:solidFill>
                  <a:schemeClr val="accent1">
                    <a:lumMod val="75000"/>
                  </a:schemeClr>
                </a:solidFill>
              </a:rPr>
              <a:t>......</a:t>
            </a:r>
            <a:endParaRPr lang="pt-BR" i="1" dirty="0">
              <a:solidFill>
                <a:schemeClr val="accent1">
                  <a:lumMod val="75000"/>
                </a:schemeClr>
              </a:solidFill>
            </a:endParaRPr>
          </a:p>
        </p:txBody>
      </p:sp>
    </p:spTree>
    <p:extLst>
      <p:ext uri="{BB962C8B-B14F-4D97-AF65-F5344CB8AC3E}">
        <p14:creationId xmlns:p14="http://schemas.microsoft.com/office/powerpoint/2010/main" val="6892316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693515" cy="5970865"/>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303</a:t>
            </a:r>
            <a:r>
              <a:rPr lang="pt-BR" u="sng" dirty="0">
                <a:solidFill>
                  <a:srgbClr val="C00000"/>
                </a:solidFill>
              </a:rPr>
              <a:t>: </a:t>
            </a:r>
            <a:r>
              <a:rPr lang="pt-BR" dirty="0">
                <a:solidFill>
                  <a:srgbClr val="C00000"/>
                </a:solidFill>
              </a:rPr>
              <a:t>Saber se a regularidade do Registro Geral da Atividade Pesqueira (RGP) é requisito indispensável para concessão de seguro-defeso ao(à) pescador(a) artesanal, nos termos do artigo 2º, § 2º, inciso I, da Lei nº 10.779/2003.</a:t>
            </a:r>
          </a:p>
          <a:p>
            <a:r>
              <a:rPr lang="pt-BR" b="1" u="sng" dirty="0">
                <a:solidFill>
                  <a:srgbClr val="C00000"/>
                </a:solidFill>
              </a:rPr>
              <a:t>Tema 301: </a:t>
            </a:r>
            <a:r>
              <a:rPr lang="pt-BR" dirty="0">
                <a:solidFill>
                  <a:srgbClr val="C00000"/>
                </a:solidFill>
              </a:rPr>
              <a:t>Saber se, à luz da exigência de que o período de exercício de atividade rural seja imediatamente anterior ao requerimento de benefício ou implemento da idade, ainda que descontínuo, conforme </a:t>
            </a:r>
            <a:r>
              <a:rPr lang="pt-BR" dirty="0" err="1">
                <a:solidFill>
                  <a:srgbClr val="C00000"/>
                </a:solidFill>
              </a:rPr>
              <a:t>arts</a:t>
            </a:r>
            <a:r>
              <a:rPr lang="pt-BR" dirty="0">
                <a:solidFill>
                  <a:srgbClr val="C00000"/>
                </a:solidFill>
              </a:rPr>
              <a:t>. 39, i, 48, §2º e 143, todos da Lei 8.213/91, o exercício de atividade urbana por mais de 120 dias, corridos ou intercalados, no ano civil, na vigência da Lei 11.718/2008, implica, além da perda da qualidade de segurado especial, ruptura do perfil de trabalhador rural e interrupção da contagem do tempo de atividade rural (carência), impedindo o somatório dos períodos de atividade campesina anterior e posterior ao vínculo urbano que extrapolou o limite legal, exigindo nova contagem integral do intervalo exigido por lei para a aposentadoria por idade rural pura.</a:t>
            </a:r>
          </a:p>
          <a:p>
            <a:r>
              <a:rPr lang="pt-BR" b="1" u="sng" dirty="0">
                <a:solidFill>
                  <a:srgbClr val="C00000"/>
                </a:solidFill>
              </a:rPr>
              <a:t>Tema 300:</a:t>
            </a:r>
            <a:r>
              <a:rPr lang="pt-BR" dirty="0">
                <a:solidFill>
                  <a:srgbClr val="C00000"/>
                </a:solidFill>
              </a:rPr>
              <a:t> Como é contado o período de graça do art. 15, II, da Lei n.º 8.213/91, quando o empregador não autoriza o retorno do segurado ao trabalho por considerá-lo incapacitado, mesmo após a cessação de benefício por incapacidade pelo INSS?</a:t>
            </a:r>
          </a:p>
        </p:txBody>
      </p:sp>
    </p:spTree>
    <p:extLst>
      <p:ext uri="{BB962C8B-B14F-4D97-AF65-F5344CB8AC3E}">
        <p14:creationId xmlns:p14="http://schemas.microsoft.com/office/powerpoint/2010/main" val="1852730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894684" cy="5139869"/>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298</a:t>
            </a:r>
            <a:r>
              <a:rPr lang="pt-BR" u="sng" dirty="0">
                <a:solidFill>
                  <a:srgbClr val="C00000"/>
                </a:solidFill>
              </a:rPr>
              <a:t>: </a:t>
            </a:r>
            <a:r>
              <a:rPr lang="pt-BR" dirty="0">
                <a:solidFill>
                  <a:srgbClr val="C00000"/>
                </a:solidFill>
              </a:rPr>
              <a:t>A indicação genérica de exposição a "hidrocarbonetos" ou "óleos e graxas" é suficiente para caracterizar a atividade como especial?</a:t>
            </a:r>
          </a:p>
          <a:p>
            <a:r>
              <a:rPr lang="pt-BR" b="1" u="sng" dirty="0">
                <a:solidFill>
                  <a:srgbClr val="C00000"/>
                </a:solidFill>
              </a:rPr>
              <a:t>Tema 296</a:t>
            </a:r>
            <a:r>
              <a:rPr lang="pt-BR" dirty="0">
                <a:solidFill>
                  <a:srgbClr val="C00000"/>
                </a:solidFill>
              </a:rPr>
              <a:t>: Saber se o BPC/LOAS (idoso ou deficiente) integra os conceitos de renda familiar mensal e renda familiar per capita para fins de aferição dos critérios de acesso ao programa Bolsa-família.</a:t>
            </a:r>
          </a:p>
          <a:p>
            <a:r>
              <a:rPr lang="pt-BR" b="1" u="sng" dirty="0">
                <a:solidFill>
                  <a:srgbClr val="C00000"/>
                </a:solidFill>
              </a:rPr>
              <a:t>Tema 295: </a:t>
            </a:r>
            <a:r>
              <a:rPr lang="pt-BR" dirty="0">
                <a:solidFill>
                  <a:srgbClr val="C00000"/>
                </a:solidFill>
              </a:rPr>
              <a:t>Saber se as condições estabelecidas no artigo 2º, inciso IV, da Lei nº 13.982/2020 - que impedem a concessão do Auxílio Emergencial a quem auferiu (i) renda familiar mensal per capita superior a 1/2 (meio) salário-mínimo ou (</a:t>
            </a:r>
            <a:r>
              <a:rPr lang="pt-BR" dirty="0" err="1">
                <a:solidFill>
                  <a:srgbClr val="C00000"/>
                </a:solidFill>
              </a:rPr>
              <a:t>ii</a:t>
            </a:r>
            <a:r>
              <a:rPr lang="pt-BR" dirty="0">
                <a:solidFill>
                  <a:srgbClr val="C00000"/>
                </a:solidFill>
              </a:rPr>
              <a:t>) renda familiar mensal total acima de 3 (três) salários mínimos - devem ser concomitantemente exigidas ou se basta a comprovação do atendimento de uma delas para concessão do benefício.</a:t>
            </a:r>
          </a:p>
          <a:p>
            <a:r>
              <a:rPr lang="pt-BR" b="1" u="sng" dirty="0">
                <a:solidFill>
                  <a:srgbClr val="C00000"/>
                </a:solidFill>
              </a:rPr>
              <a:t>Tema 292: </a:t>
            </a:r>
            <a:r>
              <a:rPr lang="pt-BR" dirty="0">
                <a:solidFill>
                  <a:srgbClr val="C00000"/>
                </a:solidFill>
              </a:rPr>
              <a:t>Qual o marco temporal de fixação da Data de Início do Benefício (DIB) nos casos em que o interessado, apesar de reunir os requisitos para a concessão na Data do Requerimento Administrativo (DER), apenas apresenta os elementos de prova essenciais ao reconhecimento do direito na via judicial, quando poderia tê-lo feito antes. (sobrestado pelo tema 1124 do STJ)</a:t>
            </a:r>
          </a:p>
        </p:txBody>
      </p:sp>
    </p:spTree>
    <p:extLst>
      <p:ext uri="{BB962C8B-B14F-4D97-AF65-F5344CB8AC3E}">
        <p14:creationId xmlns:p14="http://schemas.microsoft.com/office/powerpoint/2010/main" val="42452121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894684" cy="3754874"/>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286: </a:t>
            </a:r>
            <a:r>
              <a:rPr lang="pt-BR" dirty="0">
                <a:solidFill>
                  <a:srgbClr val="C00000"/>
                </a:solidFill>
              </a:rPr>
              <a:t>Saber se para fins de aquisição/manutenção da qualidade de segurado e pensão por morte, é possível a complementação, após o óbito, pelos dependentes, das contribuições recolhidas em vida pelo segurado facultativo de baixa renda do art. 21, §2º, II, 'b', da Lei 8.212/91, da alíquota de 5% para as de 11% ou 20%, no caso de não validação dos recolhimentos. [ver art. 127 da IN 128]</a:t>
            </a:r>
          </a:p>
          <a:p>
            <a:r>
              <a:rPr lang="pt-BR" b="1" u="sng" dirty="0">
                <a:solidFill>
                  <a:srgbClr val="C00000"/>
                </a:solidFill>
              </a:rPr>
              <a:t>Tema 284:</a:t>
            </a:r>
            <a:r>
              <a:rPr lang="pt-BR" dirty="0">
                <a:solidFill>
                  <a:srgbClr val="C00000"/>
                </a:solidFill>
              </a:rPr>
              <a:t> Saber se, ao beneficiário da cota-parte de pensão por morte, é possível optar pelo benefício assistencial, mais vantajoso, e em quais condições caberia tal opção.</a:t>
            </a:r>
          </a:p>
          <a:p>
            <a:r>
              <a:rPr lang="pt-BR" b="1" u="sng" dirty="0">
                <a:solidFill>
                  <a:srgbClr val="C00000"/>
                </a:solidFill>
              </a:rPr>
              <a:t>Tema 219: </a:t>
            </a:r>
            <a:r>
              <a:rPr lang="pt-BR" dirty="0">
                <a:solidFill>
                  <a:srgbClr val="C00000"/>
                </a:solidFill>
              </a:rPr>
              <a:t>Saber se é possível o cômputo do tempo de serviço rural àquele que tenha menos de 12 anos de idade.</a:t>
            </a:r>
          </a:p>
          <a:p>
            <a:endParaRPr lang="pt-BR" dirty="0">
              <a:solidFill>
                <a:srgbClr val="C00000"/>
              </a:solidFill>
            </a:endParaRPr>
          </a:p>
        </p:txBody>
      </p:sp>
    </p:spTree>
    <p:extLst>
      <p:ext uri="{BB962C8B-B14F-4D97-AF65-F5344CB8AC3E}">
        <p14:creationId xmlns:p14="http://schemas.microsoft.com/office/powerpoint/2010/main" val="15892492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FFFF0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74320" y="109728"/>
            <a:ext cx="8092440" cy="7417415"/>
          </a:xfrm>
          <a:prstGeom prst="rect">
            <a:avLst/>
          </a:prstGeom>
        </p:spPr>
        <p:txBody>
          <a:bodyPr wrap="square">
            <a:spAutoFit/>
          </a:bodyPr>
          <a:lstStyle/>
          <a:p>
            <a:r>
              <a:rPr lang="pt-BR" sz="2400" b="1" u="sng" dirty="0">
                <a:solidFill>
                  <a:srgbClr val="C00000"/>
                </a:solidFill>
              </a:rPr>
              <a:t>A DOUTRINA PERSUASIVA DO FONAJEF</a:t>
            </a:r>
          </a:p>
          <a:p>
            <a:endParaRPr lang="pt-BR" sz="2400" b="1" u="sng" dirty="0">
              <a:solidFill>
                <a:srgbClr val="C00000"/>
              </a:solidFill>
            </a:endParaRPr>
          </a:p>
          <a:p>
            <a:r>
              <a:rPr lang="pt-BR" sz="2000" b="1" dirty="0">
                <a:solidFill>
                  <a:srgbClr val="C00000"/>
                </a:solidFill>
              </a:rPr>
              <a:t>Enunciado 222</a:t>
            </a:r>
            <a:r>
              <a:rPr lang="pt-BR" sz="2000" dirty="0">
                <a:solidFill>
                  <a:srgbClr val="C00000"/>
                </a:solidFill>
              </a:rPr>
              <a:t>: “É possível o julgamento do mérito dos pedidos de benefício previdenciário rural com base em prova exclusivamente documental, caso seja suficiente para a comprovação do período de atividade rural alegado na petição inicial.”</a:t>
            </a:r>
          </a:p>
          <a:p>
            <a:r>
              <a:rPr lang="pt-BR" sz="2000" b="1" dirty="0">
                <a:solidFill>
                  <a:srgbClr val="C00000"/>
                </a:solidFill>
              </a:rPr>
              <a:t>Enunciado 215</a:t>
            </a:r>
            <a:r>
              <a:rPr lang="pt-BR" sz="2000" dirty="0">
                <a:solidFill>
                  <a:srgbClr val="C00000"/>
                </a:solidFill>
              </a:rPr>
              <a:t>: “É possível o cômputo do tempo de serviço rural antes do início de vigência a Lei 8213/91, bem como o tempo especial convertido para comum até o advento da EC 103/2019, para fins de concessão de aposentadoria programada.”</a:t>
            </a:r>
          </a:p>
          <a:p>
            <a:r>
              <a:rPr lang="pt-BR" sz="2000" b="1" dirty="0">
                <a:solidFill>
                  <a:srgbClr val="C00000"/>
                </a:solidFill>
              </a:rPr>
              <a:t>Enunciado 188</a:t>
            </a:r>
            <a:r>
              <a:rPr lang="pt-BR" sz="2000" dirty="0">
                <a:solidFill>
                  <a:srgbClr val="C00000"/>
                </a:solidFill>
              </a:rPr>
              <a:t>: “O benefício concedido ao segurado especial, administrativamente ou judicialmente, configura início de prova material válida para posterior concessão aos demais integrantes do núcleo familiar, assim como ao próprio beneficiário.”</a:t>
            </a:r>
          </a:p>
          <a:p>
            <a:r>
              <a:rPr lang="pt-BR" sz="2000" b="1" dirty="0">
                <a:solidFill>
                  <a:srgbClr val="C00000"/>
                </a:solidFill>
              </a:rPr>
              <a:t>Enunciado 186</a:t>
            </a:r>
            <a:r>
              <a:rPr lang="pt-BR" sz="2000" dirty="0">
                <a:solidFill>
                  <a:srgbClr val="C00000"/>
                </a:solidFill>
              </a:rPr>
              <a:t>: “É requisito de admissibilidade da petição inicial a indicação precisa dos períodos e locais de efetivo exercício de atividade rural que se pretende reconhecer, sob pena de indeferimento.”</a:t>
            </a:r>
          </a:p>
          <a:p>
            <a:r>
              <a:rPr lang="pt-BR" sz="2000" b="1" dirty="0">
                <a:solidFill>
                  <a:srgbClr val="C00000"/>
                </a:solidFill>
              </a:rPr>
              <a:t>Enunciado 163</a:t>
            </a:r>
            <a:r>
              <a:rPr lang="pt-BR" sz="2000" dirty="0">
                <a:solidFill>
                  <a:srgbClr val="C00000"/>
                </a:solidFill>
              </a:rPr>
              <a:t>: “Não havendo pedido expresso na petição inicial de aposentadoria proporcional, o juiz deve se limitar a determinar a averbar os períodos reconhecidos em sentença, na hipótese do segurado não possuir tempo de contribuição para concessão de aposentadoria integral.”</a:t>
            </a:r>
            <a:endParaRPr lang="pt-BR" sz="2400" dirty="0">
              <a:solidFill>
                <a:srgbClr val="C00000"/>
              </a:solidFill>
            </a:endParaRPr>
          </a:p>
          <a:p>
            <a:endParaRPr lang="pt-BR" sz="2400"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680376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760" y="466344"/>
            <a:ext cx="8138160" cy="6001643"/>
          </a:xfrm>
          <a:prstGeom prst="rect">
            <a:avLst/>
          </a:prstGeom>
        </p:spPr>
        <p:txBody>
          <a:bodyPr wrap="square">
            <a:spAutoFit/>
          </a:bodyPr>
          <a:lstStyle/>
          <a:p>
            <a:r>
              <a:rPr lang="pt-BR" b="1" dirty="0">
                <a:solidFill>
                  <a:schemeClr val="accent1">
                    <a:lumMod val="75000"/>
                  </a:schemeClr>
                </a:solidFill>
                <a:ea typeface="Times New Roman" panose="02020603050405020304" pitchFamily="18" charset="0"/>
                <a:cs typeface="Times New Roman" panose="02020603050405020304" pitchFamily="18" charset="0"/>
              </a:rPr>
              <a:t>Decreto 3048/99, </a:t>
            </a:r>
            <a:r>
              <a:rPr lang="pt-BR" b="1" dirty="0">
                <a:solidFill>
                  <a:schemeClr val="accent1">
                    <a:lumMod val="75000"/>
                  </a:schemeClr>
                </a:solidFill>
              </a:rPr>
              <a:t>Art. 19-E.</a:t>
            </a:r>
            <a:r>
              <a:rPr lang="pt-BR" dirty="0">
                <a:solidFill>
                  <a:schemeClr val="accent1">
                    <a:lumMod val="75000"/>
                  </a:schemeClr>
                </a:solidFill>
              </a:rPr>
              <a:t>  </a:t>
            </a:r>
            <a:endParaRPr lang="pt-BR" u="sng" dirty="0">
              <a:solidFill>
                <a:schemeClr val="accent1">
                  <a:lumMod val="75000"/>
                </a:schemeClr>
              </a:solidFill>
            </a:endParaRPr>
          </a:p>
          <a:p>
            <a:r>
              <a:rPr lang="pt-BR" sz="1400" dirty="0"/>
              <a:t>  </a:t>
            </a:r>
          </a:p>
          <a:p>
            <a:r>
              <a:rPr lang="pt-BR" sz="1400" i="1" dirty="0">
                <a:solidFill>
                  <a:schemeClr val="accent1">
                    <a:lumMod val="75000"/>
                  </a:schemeClr>
                </a:solidFill>
              </a:rPr>
              <a:t>......</a:t>
            </a:r>
          </a:p>
          <a:p>
            <a:endParaRPr lang="pt-BR" sz="1400" i="1" dirty="0">
              <a:solidFill>
                <a:schemeClr val="accent1">
                  <a:lumMod val="75000"/>
                </a:schemeClr>
              </a:solidFill>
            </a:endParaRPr>
          </a:p>
          <a:p>
            <a:r>
              <a:rPr lang="pt-BR" dirty="0">
                <a:solidFill>
                  <a:schemeClr val="accent1">
                    <a:lumMod val="75000"/>
                  </a:schemeClr>
                </a:solidFill>
              </a:rPr>
              <a:t>§ 3º  A complementação de que trata o inciso I do § 1º poderá ser recolhida até o dia quinze do mês subsequente ao da prestação do serviço e, a partir dessa data, com os acréscimos previstos no art. 35 da Lei nº 8.212, de 1991.  </a:t>
            </a:r>
          </a:p>
          <a:p>
            <a:r>
              <a:rPr lang="pt-BR" dirty="0">
                <a:solidFill>
                  <a:schemeClr val="accent1">
                    <a:lumMod val="75000"/>
                  </a:schemeClr>
                </a:solidFill>
              </a:rPr>
              <a:t>§ 4º  Os ajustes de que tratam os incisos II e III do § 1º serão efetuados na forma indicada ou autorizada pelo segurado, desde que utilizadas as competências do mesmo ano civil definido no art. 181-E, em conformidade com o disposto nos § 27-A ao § 27-D do art. 216.     </a:t>
            </a:r>
          </a:p>
          <a:p>
            <a:r>
              <a:rPr lang="pt-BR" dirty="0">
                <a:solidFill>
                  <a:schemeClr val="accent1">
                    <a:lumMod val="75000"/>
                  </a:schemeClr>
                </a:solidFill>
              </a:rPr>
              <a:t>§ 5º  A efetivação do ajuste previsto no inciso III do § 1º não impede o recolhimento da contribuição referente à competência que tenha o salário de contribuição transferido, em todo ou em parte, para agrupamento com outra competência a fim de atingir o limite mínimo mensal do salário de contribuição.   </a:t>
            </a:r>
          </a:p>
          <a:p>
            <a:r>
              <a:rPr lang="pt-BR" dirty="0">
                <a:solidFill>
                  <a:schemeClr val="accent1">
                    <a:lumMod val="75000"/>
                  </a:schemeClr>
                </a:solidFill>
              </a:rPr>
              <a:t>§ 6º  Para complementação ou recolhimento da competência que tenha o salário de contribuição transferido, em todo ou em parte, na forma prevista no § 5º, será observado o disposto no § 3º.   </a:t>
            </a:r>
          </a:p>
          <a:p>
            <a:r>
              <a:rPr lang="pt-BR" dirty="0">
                <a:solidFill>
                  <a:schemeClr val="accent1">
                    <a:lumMod val="75000"/>
                  </a:schemeClr>
                </a:solidFill>
              </a:rPr>
              <a:t>§ 7º </a:t>
            </a:r>
            <a:r>
              <a:rPr lang="pt-BR" u="sng" dirty="0">
                <a:solidFill>
                  <a:schemeClr val="accent1">
                    <a:lumMod val="75000"/>
                  </a:schemeClr>
                </a:solidFill>
              </a:rPr>
              <a:t> Na hipótese de falecimento do segurado</a:t>
            </a:r>
            <a:r>
              <a:rPr lang="pt-BR" dirty="0">
                <a:solidFill>
                  <a:schemeClr val="accent1">
                    <a:lumMod val="75000"/>
                  </a:schemeClr>
                </a:solidFill>
              </a:rPr>
              <a:t>, os ajustes previstos no § 1º poderão ser solicitados por seus dependentes para fins de reconhecimento de direito para benefício a eles devidos até o dia quinze do mês de janeiro subsequente ao do ano civil correspondente, observado o disposto no § 4º. </a:t>
            </a:r>
            <a:endParaRPr lang="pt-BR" i="1" dirty="0">
              <a:solidFill>
                <a:schemeClr val="accent1">
                  <a:lumMod val="75000"/>
                </a:schemeClr>
              </a:solidFill>
            </a:endParaRPr>
          </a:p>
        </p:txBody>
      </p:sp>
    </p:spTree>
    <p:extLst>
      <p:ext uri="{BB962C8B-B14F-4D97-AF65-F5344CB8AC3E}">
        <p14:creationId xmlns:p14="http://schemas.microsoft.com/office/powerpoint/2010/main" val="52568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02336" y="0"/>
            <a:ext cx="8138160" cy="7725192"/>
          </a:xfrm>
          <a:prstGeom prst="rect">
            <a:avLst/>
          </a:prstGeom>
        </p:spPr>
        <p:txBody>
          <a:bodyPr wrap="square">
            <a:spAutoFit/>
          </a:bodyPr>
          <a:lstStyle/>
          <a:p>
            <a:r>
              <a:rPr lang="pt-BR" sz="2800" b="1" i="1" dirty="0">
                <a:solidFill>
                  <a:schemeClr val="accent1">
                    <a:lumMod val="75000"/>
                  </a:schemeClr>
                </a:solidFill>
                <a:cs typeface="Times New Roman" panose="02020603050405020304" pitchFamily="18" charset="0"/>
              </a:rPr>
              <a:t>PROBLEMAS:</a:t>
            </a:r>
          </a:p>
          <a:p>
            <a:endParaRPr lang="pt-BR" b="1" i="1" dirty="0">
              <a:solidFill>
                <a:schemeClr val="accent1">
                  <a:lumMod val="75000"/>
                </a:schemeClr>
              </a:solidFill>
              <a:cs typeface="Times New Roman" panose="02020603050405020304" pitchFamily="18" charset="0"/>
            </a:endParaRPr>
          </a:p>
          <a:p>
            <a:pPr marL="285750" indent="-285750">
              <a:buFontTx/>
              <a:buChar char="-"/>
            </a:pPr>
            <a:r>
              <a:rPr lang="pt-BR" b="1" i="1" dirty="0">
                <a:solidFill>
                  <a:schemeClr val="accent1">
                    <a:lumMod val="75000"/>
                  </a:schemeClr>
                </a:solidFill>
                <a:cs typeface="Times New Roman" panose="02020603050405020304" pitchFamily="18" charset="0"/>
              </a:rPr>
              <a:t>COMPLEMENTAÇÃO: </a:t>
            </a:r>
            <a:r>
              <a:rPr lang="pt-BR" i="1" dirty="0">
                <a:solidFill>
                  <a:schemeClr val="accent1">
                    <a:lumMod val="75000"/>
                  </a:schemeClr>
                </a:solidFill>
                <a:cs typeface="Times New Roman" panose="02020603050405020304" pitchFamily="18" charset="0"/>
              </a:rPr>
              <a:t>a) só posso fazer no mesmo ano civil do recolhimento principal?</a:t>
            </a:r>
          </a:p>
          <a:p>
            <a:pPr marL="285750" indent="-285750">
              <a:buFontTx/>
              <a:buChar char="-"/>
            </a:pPr>
            <a:endParaRPr lang="pt-BR" b="1" i="1" dirty="0">
              <a:solidFill>
                <a:schemeClr val="accent1">
                  <a:lumMod val="75000"/>
                </a:schemeClr>
              </a:solidFill>
              <a:cs typeface="Times New Roman" panose="02020603050405020304" pitchFamily="18" charset="0"/>
            </a:endParaRPr>
          </a:p>
          <a:p>
            <a:pPr marL="285750" indent="-285750">
              <a:buFontTx/>
              <a:buChar char="-"/>
            </a:pPr>
            <a:r>
              <a:rPr lang="pt-BR" b="1" i="1" dirty="0">
                <a:solidFill>
                  <a:schemeClr val="accent1">
                    <a:lumMod val="75000"/>
                  </a:schemeClr>
                </a:solidFill>
                <a:cs typeface="Times New Roman" panose="02020603050405020304" pitchFamily="18" charset="0"/>
              </a:rPr>
              <a:t>UTILIZAÇÃO DE EXCEDENTES: </a:t>
            </a:r>
            <a:r>
              <a:rPr lang="pt-BR" i="1" dirty="0">
                <a:solidFill>
                  <a:schemeClr val="accent1">
                    <a:lumMod val="75000"/>
                  </a:schemeClr>
                </a:solidFill>
                <a:cs typeface="Times New Roman" panose="02020603050405020304" pitchFamily="18" charset="0"/>
              </a:rPr>
              <a:t>a) o excedente de uma contribuição só pode ser dirigido a uma única contribuição? b) o excedente de uma contribuição como contribuinte individual pode ser utilizado para complementar contribuições como segurado empregado? c) posso utilizar excedentes de uma contribuição de 2020 para complementar contribuição inferior do ano de 2018?</a:t>
            </a:r>
          </a:p>
          <a:p>
            <a:endParaRPr lang="pt-BR" i="1" dirty="0">
              <a:solidFill>
                <a:schemeClr val="accent1">
                  <a:lumMod val="75000"/>
                </a:schemeClr>
              </a:solidFill>
              <a:cs typeface="Times New Roman" panose="02020603050405020304" pitchFamily="18" charset="0"/>
            </a:endParaRPr>
          </a:p>
          <a:p>
            <a:pPr marL="285750" indent="-285750">
              <a:buFontTx/>
              <a:buChar char="-"/>
            </a:pPr>
            <a:r>
              <a:rPr lang="pt-BR" b="1" i="1" dirty="0">
                <a:solidFill>
                  <a:schemeClr val="accent1">
                    <a:lumMod val="75000"/>
                  </a:schemeClr>
                </a:solidFill>
                <a:cs typeface="Times New Roman" panose="02020603050405020304" pitchFamily="18" charset="0"/>
              </a:rPr>
              <a:t>AGRUPAMENTO DE CONTRIBUIÇÕES: </a:t>
            </a:r>
            <a:r>
              <a:rPr lang="pt-BR" i="1" dirty="0">
                <a:solidFill>
                  <a:schemeClr val="accent1">
                    <a:lumMod val="75000"/>
                  </a:schemeClr>
                </a:solidFill>
                <a:cs typeface="Times New Roman" panose="02020603050405020304" pitchFamily="18" charset="0"/>
              </a:rPr>
              <a:t>a) posso agrupar 5 contribuições inferiores ao salário-mínimo para se transformarem em 2 contribuições de 2 salários-mínimos?  b) posso agrupar contribuições de anos distintos? c) </a:t>
            </a:r>
            <a:r>
              <a:rPr lang="pt-BR" i="1" dirty="0">
                <a:solidFill>
                  <a:schemeClr val="accent1">
                    <a:lumMod val="75000"/>
                  </a:schemeClr>
                </a:solidFill>
              </a:rPr>
              <a:t>o agrupamento impede o recolhimento da complementação? </a:t>
            </a:r>
          </a:p>
          <a:p>
            <a:pPr marL="285750" indent="-285750">
              <a:buFontTx/>
              <a:buChar char="-"/>
            </a:pPr>
            <a:endParaRPr lang="pt-BR" i="1" dirty="0">
              <a:solidFill>
                <a:schemeClr val="accent1">
                  <a:lumMod val="75000"/>
                </a:schemeClr>
              </a:solidFill>
              <a:cs typeface="Times New Roman" panose="02020603050405020304" pitchFamily="18" charset="0"/>
            </a:endParaRPr>
          </a:p>
          <a:p>
            <a:pPr marL="285750" indent="-285750">
              <a:buFontTx/>
              <a:buChar char="-"/>
            </a:pPr>
            <a:r>
              <a:rPr lang="pt-BR" b="1" i="1" dirty="0">
                <a:solidFill>
                  <a:schemeClr val="accent1">
                    <a:lumMod val="75000"/>
                  </a:schemeClr>
                </a:solidFill>
              </a:rPr>
              <a:t>Ajustes pedidos por dependentes só podem ser feitos até 15/01 do ano subsequente ao óbito?</a:t>
            </a:r>
          </a:p>
          <a:p>
            <a:pPr marL="285750" indent="-285750">
              <a:buFontTx/>
              <a:buChar char="-"/>
            </a:pPr>
            <a:r>
              <a:rPr lang="pt-BR" b="1" i="1" dirty="0">
                <a:solidFill>
                  <a:schemeClr val="accent1">
                    <a:lumMod val="75000"/>
                  </a:schemeClr>
                </a:solidFill>
              </a:rPr>
              <a:t>Segurados empregado, empregado doméstico e trabalhador avulso têm direito a estes ajustes?</a:t>
            </a:r>
          </a:p>
          <a:p>
            <a:pPr marL="285750" indent="-285750">
              <a:buFontTx/>
              <a:buChar char="-"/>
            </a:pPr>
            <a:r>
              <a:rPr lang="pt-BR" b="1" i="1" dirty="0">
                <a:solidFill>
                  <a:schemeClr val="accent1">
                    <a:lumMod val="75000"/>
                  </a:schemeClr>
                </a:solidFill>
              </a:rPr>
              <a:t>E o contrato de trabalho intermitente (</a:t>
            </a:r>
            <a:r>
              <a:rPr lang="pt-BR" b="1" i="1" dirty="0" err="1">
                <a:solidFill>
                  <a:schemeClr val="accent1">
                    <a:lumMod val="75000"/>
                  </a:schemeClr>
                </a:solidFill>
              </a:rPr>
              <a:t>arts</a:t>
            </a:r>
            <a:r>
              <a:rPr lang="pt-BR" b="1" i="1" dirty="0">
                <a:solidFill>
                  <a:schemeClr val="accent1">
                    <a:lumMod val="75000"/>
                  </a:schemeClr>
                </a:solidFill>
              </a:rPr>
              <a:t>. 443, §3º e 452-A, e o falecido art. 911-A da CLT)?</a:t>
            </a:r>
          </a:p>
          <a:p>
            <a:pPr marL="285750" indent="-285750">
              <a:buFontTx/>
              <a:buChar char="-"/>
            </a:pPr>
            <a:r>
              <a:rPr lang="pt-BR" i="1" dirty="0">
                <a:solidFill>
                  <a:schemeClr val="accent1">
                    <a:lumMod val="75000"/>
                  </a:schemeClr>
                </a:solidFill>
                <a:cs typeface="Times New Roman" panose="02020603050405020304" pitchFamily="18" charset="0"/>
              </a:rPr>
              <a:t>E a suspensão temporária do contrato de trabalho pela pandemia? Art. 8º da Lei 14.020/2020</a:t>
            </a:r>
          </a:p>
          <a:p>
            <a:endParaRPr lang="pt-BR" b="1" i="1" dirty="0">
              <a:solidFill>
                <a:schemeClr val="accent1">
                  <a:lumMod val="75000"/>
                </a:schemeClr>
              </a:solidFill>
              <a:cs typeface="Times New Roman" panose="02020603050405020304" pitchFamily="18" charset="0"/>
            </a:endParaRPr>
          </a:p>
          <a:p>
            <a:endParaRPr lang="pt-BR" b="1" i="1" dirty="0">
              <a:solidFill>
                <a:schemeClr val="accent1">
                  <a:lumMod val="75000"/>
                </a:schemeClr>
              </a:solidFill>
              <a:cs typeface="Times New Roman" panose="02020603050405020304" pitchFamily="18" charset="0"/>
            </a:endParaRPr>
          </a:p>
          <a:p>
            <a:endParaRPr lang="pt-BR" i="1" dirty="0">
              <a:solidFill>
                <a:schemeClr val="accent1">
                  <a:lumMod val="75000"/>
                </a:schemeClr>
              </a:solidFill>
            </a:endParaRPr>
          </a:p>
        </p:txBody>
      </p:sp>
    </p:spTree>
    <p:extLst>
      <p:ext uri="{BB962C8B-B14F-4D97-AF65-F5344CB8AC3E}">
        <p14:creationId xmlns:p14="http://schemas.microsoft.com/office/powerpoint/2010/main" val="23242619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Patrimônio Líquid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10223</TotalTime>
  <Words>13389</Words>
  <Application>Microsoft Office PowerPoint</Application>
  <PresentationFormat>Apresentação na tela (4:3)</PresentationFormat>
  <Paragraphs>521</Paragraphs>
  <Slides>73</Slides>
  <Notes>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73</vt:i4>
      </vt:variant>
    </vt:vector>
  </HeadingPairs>
  <TitlesOfParts>
    <vt:vector size="78" baseType="lpstr">
      <vt:lpstr>Arial</vt:lpstr>
      <vt:lpstr>Calibri</vt:lpstr>
      <vt:lpstr>Wingdings</vt:lpstr>
      <vt:lpstr>Wingdings 2</vt:lpstr>
      <vt:lpstr>Balcão Envidraçado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INCAPACIDADE LABORATIVA - provas</vt:lpstr>
      <vt:lpstr>INCAPACIDADE LABORATIVA</vt:lpstr>
      <vt:lpstr>O AUXÍLIO-DOENÇA</vt:lpstr>
      <vt:lpstr>O AUXÍLIO-DOENÇA</vt:lpstr>
      <vt:lpstr>Apresentação do PowerPoint</vt:lpstr>
      <vt:lpstr>A APOSENTADORIA POR INCAPACIDADE PERMANENTE</vt:lpstr>
      <vt:lpstr>INCAPACIDADE LABORATIVA - DATAS</vt:lpstr>
      <vt:lpstr>INCAPACIDADE LABORATIVA - DATAS</vt:lpstr>
      <vt:lpstr>INCAPACIDADE LABORATIVA</vt:lpstr>
      <vt:lpstr>INCAPACIDADE LABORATIVA</vt:lpstr>
      <vt:lpstr>INCAPACIDADE LABORATIVA</vt:lpstr>
      <vt:lpstr>INCAPACIDADE LABORATIVA</vt:lpstr>
      <vt:lpstr>INCAPACIDADE LABORATIVA</vt:lpstr>
      <vt:lpstr>O ACIDENTE DO TRABALHO</vt:lpstr>
      <vt:lpstr>O ACIDENTE DO TRABALHO</vt:lpstr>
      <vt:lpstr>Apresentação do PowerPoint</vt:lpstr>
      <vt:lpstr>Apresentação do PowerPoint</vt:lpstr>
      <vt:lpstr>Apresentação do PowerPoint</vt:lpstr>
      <vt:lpstr>Apresentação do PowerPoint</vt:lpstr>
      <vt:lpstr>Apresentação do PowerPoint</vt:lpstr>
      <vt:lpstr>Apresentação do PowerPoint</vt:lpstr>
      <vt:lpstr>Incapacidade laborativa e reabilitação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(Parêntesis): MÁ-FÉ</vt:lpstr>
      <vt:lpstr>(Parêntesis) MÁ-FÉ</vt:lpstr>
      <vt:lpstr>Apresentação do PowerPoint</vt:lpstr>
      <vt:lpstr>Apresentação do PowerPoint</vt:lpstr>
      <vt:lpstr>DEFICIÊNCIA</vt:lpstr>
      <vt:lpstr>VULNERABILIDADE SOCIOECONÔMICA</vt:lpstr>
      <vt:lpstr>VULNERABILIDADE SOCIOECONÔMICA</vt:lpstr>
      <vt:lpstr>VULNERABILIDADE SOCIOECONÔMICA</vt:lpstr>
      <vt:lpstr>VULNERABILIDADE SOCIOECONÔMICA</vt:lpstr>
      <vt:lpstr>VULNERABILIDADE SOCIOECONÔMICA</vt:lpstr>
      <vt:lpstr>VULNERABILIDADE SOCIOECONÔMICA</vt:lpstr>
      <vt:lpstr>VULNERABILIDADE SOCIOECONÔMICA</vt:lpstr>
      <vt:lpstr>VULNERABILIDADE SOCIOECONÔMICA</vt:lpstr>
      <vt:lpstr>VULNERABILIDADE SOCIOECONÔMICA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Seção Judiciária do Rio de Janeiro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PROVA E PREVIDÊNCIA</dc:title>
  <dc:creator>Vitor Roberto</dc:creator>
  <cp:lastModifiedBy>Caio Igreja</cp:lastModifiedBy>
  <cp:revision>350</cp:revision>
  <dcterms:created xsi:type="dcterms:W3CDTF">2017-10-08T12:24:06Z</dcterms:created>
  <dcterms:modified xsi:type="dcterms:W3CDTF">2022-07-18T16:03:08Z</dcterms:modified>
</cp:coreProperties>
</file>