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0"/>
  </p:notesMasterIdLst>
  <p:sldIdLst>
    <p:sldId id="256" r:id="rId2"/>
    <p:sldId id="257" r:id="rId3"/>
    <p:sldId id="258" r:id="rId4"/>
    <p:sldId id="260" r:id="rId5"/>
    <p:sldId id="261" r:id="rId6"/>
    <p:sldId id="262" r:id="rId7"/>
    <p:sldId id="259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A0FF"/>
    <a:srgbClr val="0D6A97"/>
    <a:srgbClr val="4DFF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599"/>
  </p:normalViewPr>
  <p:slideViewPr>
    <p:cSldViewPr snapToGrid="0" snapToObjects="1">
      <p:cViewPr>
        <p:scale>
          <a:sx n="100" d="100"/>
          <a:sy n="100" d="100"/>
        </p:scale>
        <p:origin x="904" y="1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Antes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Qualidade da internet</c:v>
                </c:pt>
                <c:pt idx="1">
                  <c:v>Estabilidade da rede</c:v>
                </c:pt>
                <c:pt idx="2">
                  <c:v>Resolução de problemas</c:v>
                </c:pt>
                <c:pt idx="3">
                  <c:v>Satisfação geral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3.5</c:v>
                </c:pt>
                <c:pt idx="1">
                  <c:v>3</c:v>
                </c:pt>
                <c:pt idx="2">
                  <c:v>3.5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C4E-8E4C-9FE4-5B6D982334F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Depois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en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Qualidade da internet</c:v>
                </c:pt>
                <c:pt idx="1">
                  <c:v>Estabilidade da rede</c:v>
                </c:pt>
                <c:pt idx="2">
                  <c:v>Resolução de problemas</c:v>
                </c:pt>
                <c:pt idx="3">
                  <c:v>Satisfação geral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4.5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C4E-8E4C-9FE4-5B6D982334F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861816112"/>
        <c:axId val="861817744"/>
      </c:barChart>
      <c:catAx>
        <c:axId val="861816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BR"/>
          </a:p>
        </c:txPr>
        <c:crossAx val="861817744"/>
        <c:crosses val="autoZero"/>
        <c:auto val="1"/>
        <c:lblAlgn val="ctr"/>
        <c:lblOffset val="100"/>
        <c:noMultiLvlLbl val="0"/>
      </c:catAx>
      <c:valAx>
        <c:axId val="8618177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618161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528813976377953"/>
          <c:y val="1.0085506269346322E-3"/>
          <c:w val="0.28804207677165355"/>
          <c:h val="6.589831041472007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B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B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72BCBA-9589-EA4D-81DA-F54F74D4547F}" type="datetimeFigureOut">
              <a:rPr lang="pt-BR" smtClean="0"/>
              <a:t>14/04/2020</a:t>
            </a:fld>
            <a:endParaRPr lang="pt-B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14EE1C-2BAD-4B4B-AC26-3451DB6942E8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74269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drão texto - cinz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9403F01-0853-7147-82A8-02C79EF2DCC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7FA28E9-3E24-E046-9AA6-7776FDAEE70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50974" y="644525"/>
            <a:ext cx="7915763" cy="515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5180762-A02E-8F47-86F3-6780FBE747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50975" y="1933574"/>
            <a:ext cx="7997825" cy="13254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>
                <a:solidFill>
                  <a:schemeClr val="accent2"/>
                </a:solidFill>
              </a:defRPr>
            </a:lvl1pPr>
            <a:lvl2pPr marL="457200" indent="-446088">
              <a:buNone/>
              <a:tabLst/>
              <a:defRPr sz="2000">
                <a:solidFill>
                  <a:schemeClr val="accent2"/>
                </a:solidFill>
              </a:defRPr>
            </a:lvl2pPr>
            <a:lvl3pPr marL="11113" indent="-11113">
              <a:buNone/>
              <a:tabLst/>
              <a:defRPr>
                <a:solidFill>
                  <a:schemeClr val="accent5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32929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14/04/2020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01452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14/04/2020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98419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drão texto - degrad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9B3B98A-4B54-7046-8986-6B7D167D315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4">
                  <a:lumMod val="60000"/>
                  <a:lumOff val="4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ECE43C1-44A9-7F44-BC6C-37196F1794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50974" y="644525"/>
            <a:ext cx="7915763" cy="515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4419CE99-B9BB-4D49-B5AD-D46D201FB46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50975" y="1933574"/>
            <a:ext cx="7997825" cy="13254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>
                <a:solidFill>
                  <a:schemeClr val="accent2"/>
                </a:solidFill>
              </a:defRPr>
            </a:lvl1pPr>
            <a:lvl2pPr marL="457200" indent="-446088">
              <a:buNone/>
              <a:tabLst/>
              <a:defRPr sz="2000">
                <a:solidFill>
                  <a:schemeClr val="accent2"/>
                </a:solidFill>
              </a:defRPr>
            </a:lvl2pPr>
            <a:lvl3pPr marL="11113" indent="-11113">
              <a:buNone/>
              <a:tabLst/>
              <a:defRPr>
                <a:solidFill>
                  <a:schemeClr val="accent5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799892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14/04/2020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09612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14/04/2020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498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14/04/2020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49935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14/04/2020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0070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14/04/2020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93864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14/04/2020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6584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14/04/2020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24861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3887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434" userDrawn="1">
          <p15:clr>
            <a:srgbClr val="F26B43"/>
          </p15:clr>
        </p15:guide>
        <p15:guide id="2" pos="2570" userDrawn="1">
          <p15:clr>
            <a:srgbClr val="F26B43"/>
          </p15:clr>
        </p15:guide>
        <p15:guide id="3" pos="5110" userDrawn="1">
          <p15:clr>
            <a:srgbClr val="F26B43"/>
          </p15:clr>
        </p15:guide>
        <p15:guide id="4" orient="horz" pos="2886" userDrawn="1">
          <p15:clr>
            <a:srgbClr val="F26B43"/>
          </p15:clr>
        </p15:guide>
        <p15:guide id="5" pos="914" userDrawn="1">
          <p15:clr>
            <a:srgbClr val="9FCC3B"/>
          </p15:clr>
        </p15:guide>
        <p15:guide id="6" orient="horz" pos="731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653F3FD-3A60-6340-85E5-51A5B8A6E9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000" y="1841500"/>
            <a:ext cx="6350000" cy="31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4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FFA60A-1C61-4D4C-8D60-12696C42E6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67596" y="1115580"/>
            <a:ext cx="8856808" cy="515938"/>
          </a:xfrm>
        </p:spPr>
        <p:txBody>
          <a:bodyPr/>
          <a:lstStyle/>
          <a:p>
            <a:pPr algn="ctr"/>
            <a:r>
              <a:rPr lang="pt-BR" dirty="0"/>
              <a:t>Infraestrutura para sua empresa</a:t>
            </a:r>
            <a:r>
              <a:rPr lang="en-BR" dirty="0"/>
              <a:t> </a:t>
            </a:r>
            <a:endParaRPr lang="pt-BR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4D83CEA-1435-D048-8A81-02701EA21880}"/>
              </a:ext>
            </a:extLst>
          </p:cNvPr>
          <p:cNvGrpSpPr/>
          <p:nvPr/>
        </p:nvGrpSpPr>
        <p:grpSpPr>
          <a:xfrm>
            <a:off x="1456302" y="2460810"/>
            <a:ext cx="9279396" cy="2535567"/>
            <a:chOff x="1282387" y="2460810"/>
            <a:chExt cx="9279396" cy="253556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868596EF-75CA-534C-94B8-A93E618C7C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82387" y="2474849"/>
              <a:ext cx="3327731" cy="2521528"/>
            </a:xfrm>
            <a:prstGeom prst="rect">
              <a:avLst/>
            </a:prstGeom>
            <a:effectLst>
              <a:reflection blurRad="38100" stA="40000" endPos="35000" dist="25400" dir="5400000" sy="-100000" algn="bl" rotWithShape="0"/>
            </a:effectLst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A5DF79C-8AA1-AB42-855B-9797A05EAF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b="1701"/>
            <a:stretch/>
          </p:blipFill>
          <p:spPr>
            <a:xfrm>
              <a:off x="5329112" y="2474849"/>
              <a:ext cx="2255141" cy="2478656"/>
            </a:xfrm>
            <a:prstGeom prst="rect">
              <a:avLst/>
            </a:prstGeom>
            <a:effectLst>
              <a:reflection blurRad="25400" stA="40000" endPos="35000" dir="5400000" sy="-100000" algn="bl" rotWithShape="0"/>
            </a:effectLst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0E00956A-E747-9D4D-B223-730F9CFABE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9081" r="19593" b="1102"/>
            <a:stretch/>
          </p:blipFill>
          <p:spPr>
            <a:xfrm>
              <a:off x="8306642" y="2460810"/>
              <a:ext cx="2255141" cy="2521528"/>
            </a:xfrm>
            <a:prstGeom prst="rect">
              <a:avLst/>
            </a:prstGeom>
            <a:effectLst>
              <a:reflection blurRad="25400" stA="40000" endPos="35000" dir="5400000" sy="-100000" algn="bl" rotWithShape="0"/>
            </a:effectLst>
          </p:spPr>
        </p:pic>
      </p:grpSp>
    </p:spTree>
    <p:extLst>
      <p:ext uri="{BB962C8B-B14F-4D97-AF65-F5344CB8AC3E}">
        <p14:creationId xmlns:p14="http://schemas.microsoft.com/office/powerpoint/2010/main" val="37233819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2D1F16-849F-6F4D-917C-A6A6825331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BR" dirty="0"/>
              <a:t>Nossos serviços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001587-4F75-1E47-8ED6-72A928D5C3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50976" y="1707356"/>
            <a:ext cx="4249738" cy="515938"/>
          </a:xfrm>
        </p:spPr>
        <p:txBody>
          <a:bodyPr/>
          <a:lstStyle/>
          <a:p>
            <a:pPr lvl="2"/>
            <a:r>
              <a:rPr lang="pt-BR" dirty="0"/>
              <a:t>As melhores soluções em tecnologia para o seu negócio</a:t>
            </a:r>
            <a:r>
              <a:rPr lang="en-BR" dirty="0"/>
              <a:t>.</a:t>
            </a:r>
            <a:endParaRPr lang="pt-BR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F90618E-BDC1-9140-89A2-DD4E3A4FA295}"/>
              </a:ext>
            </a:extLst>
          </p:cNvPr>
          <p:cNvGrpSpPr/>
          <p:nvPr/>
        </p:nvGrpSpPr>
        <p:grpSpPr>
          <a:xfrm>
            <a:off x="1450975" y="2681644"/>
            <a:ext cx="4272072" cy="790780"/>
            <a:chOff x="1450975" y="2846744"/>
            <a:chExt cx="4272072" cy="790780"/>
          </a:xfrm>
        </p:grpSpPr>
        <p:sp>
          <p:nvSpPr>
            <p:cNvPr id="7" name="Text Placeholder 4">
              <a:extLst>
                <a:ext uri="{FF2B5EF4-FFF2-40B4-BE49-F238E27FC236}">
                  <a16:creationId xmlns:a16="http://schemas.microsoft.com/office/drawing/2014/main" id="{CD6866C0-FAE5-C74C-9F3F-A83435EC14C8}"/>
                </a:ext>
              </a:extLst>
            </p:cNvPr>
            <p:cNvSpPr txBox="1">
              <a:spLocks/>
            </p:cNvSpPr>
            <p:nvPr/>
          </p:nvSpPr>
          <p:spPr>
            <a:xfrm>
              <a:off x="2398334" y="3105451"/>
              <a:ext cx="3324713" cy="273366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1"/>
              <a:r>
                <a:rPr lang="pt-BR" dirty="0"/>
                <a:t>Segurança da informação</a:t>
              </a:r>
              <a:r>
                <a:rPr lang="en-BR" dirty="0"/>
                <a:t> </a:t>
              </a:r>
              <a:endParaRPr lang="pt-BR" dirty="0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280DE92-7711-7043-9B0F-A42852898FBD}"/>
                </a:ext>
              </a:extLst>
            </p:cNvPr>
            <p:cNvGrpSpPr/>
            <p:nvPr/>
          </p:nvGrpSpPr>
          <p:grpSpPr>
            <a:xfrm>
              <a:off x="1450975" y="2846744"/>
              <a:ext cx="790780" cy="790780"/>
              <a:chOff x="1450975" y="2676508"/>
              <a:chExt cx="961016" cy="961016"/>
            </a:xfrm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301C68D5-281C-1F4E-8347-4480876E77B1}"/>
                  </a:ext>
                </a:extLst>
              </p:cNvPr>
              <p:cNvSpPr/>
              <p:nvPr/>
            </p:nvSpPr>
            <p:spPr>
              <a:xfrm>
                <a:off x="1450975" y="2676508"/>
                <a:ext cx="961016" cy="961016"/>
              </a:xfrm>
              <a:prstGeom prst="ellipse">
                <a:avLst/>
              </a:prstGeom>
              <a:solidFill>
                <a:schemeClr val="accent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9B4DA2A3-E8F1-9A4D-A815-F9C12E8AD8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619606" y="2845139"/>
                <a:ext cx="623754" cy="623754"/>
              </a:xfrm>
              <a:prstGeom prst="rect">
                <a:avLst/>
              </a:prstGeom>
            </p:spPr>
          </p:pic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BD22272-49AE-0D41-BB4E-3CD446B7FCAC}"/>
              </a:ext>
            </a:extLst>
          </p:cNvPr>
          <p:cNvGrpSpPr/>
          <p:nvPr/>
        </p:nvGrpSpPr>
        <p:grpSpPr>
          <a:xfrm>
            <a:off x="1450975" y="3824164"/>
            <a:ext cx="4868484" cy="790780"/>
            <a:chOff x="1450975" y="4185910"/>
            <a:chExt cx="4868484" cy="790780"/>
          </a:xfrm>
        </p:grpSpPr>
        <p:sp>
          <p:nvSpPr>
            <p:cNvPr id="8" name="Text Placeholder 4">
              <a:extLst>
                <a:ext uri="{FF2B5EF4-FFF2-40B4-BE49-F238E27FC236}">
                  <a16:creationId xmlns:a16="http://schemas.microsoft.com/office/drawing/2014/main" id="{5A0AE8C5-DD7F-9E45-84E5-F2B82A96486C}"/>
                </a:ext>
              </a:extLst>
            </p:cNvPr>
            <p:cNvSpPr txBox="1">
              <a:spLocks/>
            </p:cNvSpPr>
            <p:nvPr/>
          </p:nvSpPr>
          <p:spPr>
            <a:xfrm>
              <a:off x="2398334" y="4323331"/>
              <a:ext cx="3921125" cy="515938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 lvl="1" indent="-12700"/>
              <a:r>
                <a:rPr lang="pt-BR" dirty="0"/>
                <a:t>Instalação de pacotes completos de conectividade</a:t>
              </a:r>
              <a:r>
                <a:rPr lang="en-BR" dirty="0"/>
                <a:t> </a:t>
              </a:r>
              <a:endParaRPr lang="pt-BR" dirty="0"/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E73178AC-BE60-9240-8D21-146D08B82A5D}"/>
                </a:ext>
              </a:extLst>
            </p:cNvPr>
            <p:cNvGrpSpPr/>
            <p:nvPr/>
          </p:nvGrpSpPr>
          <p:grpSpPr>
            <a:xfrm>
              <a:off x="1450975" y="4185910"/>
              <a:ext cx="790780" cy="790780"/>
              <a:chOff x="1461387" y="4030798"/>
              <a:chExt cx="961016" cy="961016"/>
            </a:xfrm>
          </p:grpSpPr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B445F333-2324-634A-B967-5588B312FD5B}"/>
                  </a:ext>
                </a:extLst>
              </p:cNvPr>
              <p:cNvSpPr/>
              <p:nvPr/>
            </p:nvSpPr>
            <p:spPr>
              <a:xfrm>
                <a:off x="1461387" y="4030798"/>
                <a:ext cx="961016" cy="961016"/>
              </a:xfrm>
              <a:prstGeom prst="ellipse">
                <a:avLst/>
              </a:prstGeom>
              <a:solidFill>
                <a:schemeClr val="accent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E31BE63B-6051-404B-8FF9-ADB02F9A08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05164" y="4174575"/>
                <a:ext cx="673462" cy="673462"/>
              </a:xfrm>
              <a:prstGeom prst="rect">
                <a:avLst/>
              </a:prstGeom>
            </p:spPr>
          </p:pic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5D2E2FA-3E65-2F43-9410-425B97AB8D65}"/>
              </a:ext>
            </a:extLst>
          </p:cNvPr>
          <p:cNvGrpSpPr/>
          <p:nvPr/>
        </p:nvGrpSpPr>
        <p:grpSpPr>
          <a:xfrm>
            <a:off x="1450975" y="4967422"/>
            <a:ext cx="4868484" cy="790780"/>
            <a:chOff x="1450975" y="5428052"/>
            <a:chExt cx="4868484" cy="790780"/>
          </a:xfrm>
        </p:grpSpPr>
        <p:sp>
          <p:nvSpPr>
            <p:cNvPr id="9" name="Text Placeholder 4">
              <a:extLst>
                <a:ext uri="{FF2B5EF4-FFF2-40B4-BE49-F238E27FC236}">
                  <a16:creationId xmlns:a16="http://schemas.microsoft.com/office/drawing/2014/main" id="{D3321D25-B05C-FF47-9CA6-BDEB4987A710}"/>
                </a:ext>
              </a:extLst>
            </p:cNvPr>
            <p:cNvSpPr txBox="1">
              <a:spLocks/>
            </p:cNvSpPr>
            <p:nvPr/>
          </p:nvSpPr>
          <p:spPr>
            <a:xfrm>
              <a:off x="2398334" y="5565473"/>
              <a:ext cx="3921125" cy="515938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 lvl="1" indent="-1588"/>
              <a:r>
                <a:rPr lang="pt-BR" dirty="0"/>
                <a:t>Assistência remota, de segunda a sexta-feira, 24h por dia</a:t>
              </a:r>
              <a:r>
                <a:rPr lang="en-BR" dirty="0"/>
                <a:t> </a:t>
              </a:r>
              <a:endParaRPr lang="pt-BR" dirty="0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5251D72-7567-5843-BD5E-5DBB24745DCA}"/>
                </a:ext>
              </a:extLst>
            </p:cNvPr>
            <p:cNvGrpSpPr/>
            <p:nvPr/>
          </p:nvGrpSpPr>
          <p:grpSpPr>
            <a:xfrm>
              <a:off x="1450975" y="5428052"/>
              <a:ext cx="790780" cy="790780"/>
              <a:chOff x="1496434" y="5272940"/>
              <a:chExt cx="961016" cy="961016"/>
            </a:xfrm>
          </p:grpSpPr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65E45FB8-0205-2949-B4D1-07B0E99737CC}"/>
                  </a:ext>
                </a:extLst>
              </p:cNvPr>
              <p:cNvSpPr/>
              <p:nvPr/>
            </p:nvSpPr>
            <p:spPr>
              <a:xfrm>
                <a:off x="1496434" y="5272940"/>
                <a:ext cx="961016" cy="961016"/>
              </a:xfrm>
              <a:prstGeom prst="ellipse">
                <a:avLst/>
              </a:prstGeom>
              <a:solidFill>
                <a:schemeClr val="accent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530FCAEB-B7E0-BB4F-A3D6-D559283378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670935" y="5445157"/>
                <a:ext cx="612014" cy="612014"/>
              </a:xfrm>
              <a:prstGeom prst="rect">
                <a:avLst/>
              </a:prstGeom>
            </p:spPr>
          </p:pic>
        </p:grpSp>
      </p:grp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F83165E-089A-1344-AC87-73A541D3237E}"/>
              </a:ext>
            </a:extLst>
          </p:cNvPr>
          <p:cNvCxnSpPr/>
          <p:nvPr/>
        </p:nvCxnSpPr>
        <p:spPr>
          <a:xfrm>
            <a:off x="0" y="1308100"/>
            <a:ext cx="5700714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EDDC8E45-17FF-1642-BCB6-4809EEC4F4E4}"/>
              </a:ext>
            </a:extLst>
          </p:cNvPr>
          <p:cNvSpPr/>
          <p:nvPr/>
        </p:nvSpPr>
        <p:spPr>
          <a:xfrm>
            <a:off x="7871829" y="-3514"/>
            <a:ext cx="4317999" cy="686151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A7D037A-278C-5044-AF36-ED731220BDE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7685" t="183" r="23637" b="-183"/>
          <a:stretch/>
        </p:blipFill>
        <p:spPr>
          <a:xfrm>
            <a:off x="8112125" y="-3514"/>
            <a:ext cx="4079875" cy="686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711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99D70DA2-2EAD-914D-9CB0-DA9EBF499C84}"/>
              </a:ext>
            </a:extLst>
          </p:cNvPr>
          <p:cNvSpPr/>
          <p:nvPr/>
        </p:nvSpPr>
        <p:spPr>
          <a:xfrm>
            <a:off x="0" y="0"/>
            <a:ext cx="430053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8EA8DE-B61F-F84F-A977-1CE9B0EBFC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686197" y="1833558"/>
            <a:ext cx="5758091" cy="5767391"/>
          </a:xfrm>
        </p:spPr>
        <p:txBody>
          <a:bodyPr/>
          <a:lstStyle/>
          <a:p>
            <a:r>
              <a:rPr lang="pt-BR" dirty="0"/>
              <a:t>Segurança da informação</a:t>
            </a:r>
          </a:p>
          <a:p>
            <a:pPr lvl="2"/>
            <a:endParaRPr lang="pt-BR" dirty="0"/>
          </a:p>
          <a:p>
            <a:pPr lvl="2"/>
            <a:r>
              <a:rPr lang="pt-BR" dirty="0"/>
              <a:t>Dentro das empresas circulam diversas informações sensíveis sobre negócios e pessoas físicas, como movimentações financeiras e contratos sigilosos. </a:t>
            </a:r>
            <a:endParaRPr lang="en-BR" dirty="0"/>
          </a:p>
          <a:p>
            <a:pPr lvl="2"/>
            <a:r>
              <a:rPr lang="pt-BR" dirty="0"/>
              <a:t>Tudo isso deve ser protegido pela Segurança da Informação.</a:t>
            </a:r>
            <a:endParaRPr lang="en-BR" dirty="0"/>
          </a:p>
          <a:p>
            <a:endParaRPr lang="pt-B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C32030F-CC79-7C43-9C04-5F9752050DAB}"/>
              </a:ext>
            </a:extLst>
          </p:cNvPr>
          <p:cNvSpPr/>
          <p:nvPr/>
        </p:nvSpPr>
        <p:spPr>
          <a:xfrm>
            <a:off x="0" y="0"/>
            <a:ext cx="407987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C57BC8E-18B5-7D4C-A0D4-150B2262DD37}"/>
              </a:ext>
            </a:extLst>
          </p:cNvPr>
          <p:cNvGrpSpPr/>
          <p:nvPr/>
        </p:nvGrpSpPr>
        <p:grpSpPr>
          <a:xfrm>
            <a:off x="2890837" y="1122363"/>
            <a:ext cx="2378075" cy="2378075"/>
            <a:chOff x="1450975" y="2676508"/>
            <a:chExt cx="961016" cy="961016"/>
          </a:xfrm>
          <a:effectLst>
            <a:outerShdw blurRad="127000" dist="88900" dir="9000000" algn="tl" rotWithShape="0">
              <a:prstClr val="black">
                <a:alpha val="30000"/>
              </a:prstClr>
            </a:outerShdw>
          </a:effectLst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EEC7FDF4-8B8E-4644-BF16-D1547660C121}"/>
                </a:ext>
              </a:extLst>
            </p:cNvPr>
            <p:cNvSpPr/>
            <p:nvPr/>
          </p:nvSpPr>
          <p:spPr>
            <a:xfrm>
              <a:off x="1450975" y="2676508"/>
              <a:ext cx="961016" cy="9610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4458A00-585D-AC45-8B80-DE767CA0A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19606" y="2845139"/>
              <a:ext cx="623754" cy="6237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121411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06D2F20-57BE-0246-89DB-B072D0ED084F}"/>
              </a:ext>
            </a:extLst>
          </p:cNvPr>
          <p:cNvSpPr/>
          <p:nvPr/>
        </p:nvSpPr>
        <p:spPr>
          <a:xfrm>
            <a:off x="0" y="0"/>
            <a:ext cx="430053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125FBA5D-219F-E741-9200-CF782E34FF1B}"/>
              </a:ext>
            </a:extLst>
          </p:cNvPr>
          <p:cNvSpPr txBox="1">
            <a:spLocks/>
          </p:cNvSpPr>
          <p:nvPr/>
        </p:nvSpPr>
        <p:spPr>
          <a:xfrm>
            <a:off x="5686197" y="1833559"/>
            <a:ext cx="5829527" cy="302419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/>
              <a:t>Instalação de pacotes completos de conectividade</a:t>
            </a:r>
            <a:r>
              <a:rPr lang="en-BR" dirty="0"/>
              <a:t> </a:t>
            </a:r>
            <a:endParaRPr lang="pt-BR" dirty="0"/>
          </a:p>
          <a:p>
            <a:pPr lvl="2"/>
            <a:endParaRPr lang="pt-BR" dirty="0"/>
          </a:p>
          <a:p>
            <a:pPr lvl="2"/>
            <a:r>
              <a:rPr lang="pt-BR" dirty="0"/>
              <a:t>Máquinas em rede, telefonia, instalação de softwares, configuração de internet e manutenção de sistemas. </a:t>
            </a:r>
            <a:endParaRPr lang="en-BR" sz="1600" dirty="0"/>
          </a:p>
          <a:p>
            <a:pPr lvl="2"/>
            <a:r>
              <a:rPr lang="pt-BR" dirty="0"/>
              <a:t>Seu escritório pronto e seguro para receber funcionários e clientes.</a:t>
            </a:r>
            <a:endParaRPr lang="en-BR" sz="16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D795B4E-86C6-EE49-B673-B66634A2C5E2}"/>
              </a:ext>
            </a:extLst>
          </p:cNvPr>
          <p:cNvSpPr/>
          <p:nvPr/>
        </p:nvSpPr>
        <p:spPr>
          <a:xfrm>
            <a:off x="0" y="0"/>
            <a:ext cx="407987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E3284B0-630F-A341-9328-EBE7FE8DEC80}"/>
              </a:ext>
            </a:extLst>
          </p:cNvPr>
          <p:cNvGrpSpPr>
            <a:grpSpLocks noChangeAspect="1"/>
          </p:cNvGrpSpPr>
          <p:nvPr/>
        </p:nvGrpSpPr>
        <p:grpSpPr>
          <a:xfrm>
            <a:off x="2890837" y="1124438"/>
            <a:ext cx="2376000" cy="2376000"/>
            <a:chOff x="1461387" y="4030798"/>
            <a:chExt cx="961016" cy="961016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EB3888D2-36D2-0946-8377-B797FB8CE82C}"/>
                </a:ext>
              </a:extLst>
            </p:cNvPr>
            <p:cNvSpPr/>
            <p:nvPr/>
          </p:nvSpPr>
          <p:spPr>
            <a:xfrm>
              <a:off x="1461387" y="4030798"/>
              <a:ext cx="961016" cy="9610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27000" dist="88900" dir="90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F8C8B251-3642-2647-B04B-72673D4FCC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05164" y="4174575"/>
              <a:ext cx="673462" cy="6734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815913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06D2F20-57BE-0246-89DB-B072D0ED084F}"/>
              </a:ext>
            </a:extLst>
          </p:cNvPr>
          <p:cNvSpPr/>
          <p:nvPr/>
        </p:nvSpPr>
        <p:spPr>
          <a:xfrm>
            <a:off x="0" y="0"/>
            <a:ext cx="430053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125FBA5D-219F-E741-9200-CF782E34FF1B}"/>
              </a:ext>
            </a:extLst>
          </p:cNvPr>
          <p:cNvSpPr txBox="1">
            <a:spLocks/>
          </p:cNvSpPr>
          <p:nvPr/>
        </p:nvSpPr>
        <p:spPr>
          <a:xfrm>
            <a:off x="5686198" y="1833559"/>
            <a:ext cx="5100866" cy="33242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/>
              <a:t>Assistência remota, de segunda a sexta-feira</a:t>
            </a:r>
            <a:r>
              <a:rPr lang="en-BR" dirty="0"/>
              <a:t> </a:t>
            </a:r>
            <a:endParaRPr lang="pt-BR" dirty="0"/>
          </a:p>
          <a:p>
            <a:pPr lvl="2"/>
            <a:endParaRPr lang="pt-BR" dirty="0"/>
          </a:p>
          <a:p>
            <a:pPr lvl="2"/>
            <a:r>
              <a:rPr lang="pt-BR" dirty="0"/>
              <a:t>Algum programa parou de funcionar? Problemas para conectar máquinas à internet? Não se preocupe.</a:t>
            </a:r>
            <a:endParaRPr lang="en-BR" sz="1600" dirty="0"/>
          </a:p>
          <a:p>
            <a:pPr lvl="2"/>
            <a:r>
              <a:rPr lang="pt-BR" dirty="0"/>
              <a:t>Com a Tech você tem assistência técnica remota em todos os dias úteis da semana, 24h por dia.</a:t>
            </a:r>
            <a:endParaRPr lang="en-BR" sz="16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D795B4E-86C6-EE49-B673-B66634A2C5E2}"/>
              </a:ext>
            </a:extLst>
          </p:cNvPr>
          <p:cNvSpPr/>
          <p:nvPr/>
        </p:nvSpPr>
        <p:spPr>
          <a:xfrm>
            <a:off x="0" y="0"/>
            <a:ext cx="407987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C021304-2A2D-4042-955B-ACEA8A202927}"/>
              </a:ext>
            </a:extLst>
          </p:cNvPr>
          <p:cNvGrpSpPr>
            <a:grpSpLocks noChangeAspect="1"/>
          </p:cNvGrpSpPr>
          <p:nvPr/>
        </p:nvGrpSpPr>
        <p:grpSpPr>
          <a:xfrm>
            <a:off x="2890837" y="1124437"/>
            <a:ext cx="2376000" cy="2376000"/>
            <a:chOff x="1496434" y="5272940"/>
            <a:chExt cx="961016" cy="961016"/>
          </a:xfrm>
          <a:effectLst>
            <a:outerShdw blurRad="127000" dist="88900" dir="9000000" algn="tl" rotWithShape="0">
              <a:prstClr val="black">
                <a:alpha val="30000"/>
              </a:prstClr>
            </a:outerShdw>
          </a:effectLst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4FE170B3-EAFB-6A47-B2C4-D4E548E48AAD}"/>
                </a:ext>
              </a:extLst>
            </p:cNvPr>
            <p:cNvSpPr/>
            <p:nvPr/>
          </p:nvSpPr>
          <p:spPr>
            <a:xfrm>
              <a:off x="1496434" y="5272940"/>
              <a:ext cx="961016" cy="9610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191CE8A6-29F7-214F-891C-F053A3BFA23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70935" y="5445157"/>
              <a:ext cx="612014" cy="6120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83560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F3C3EC6-A5C9-064A-AA77-7B52345049F7}"/>
              </a:ext>
            </a:extLst>
          </p:cNvPr>
          <p:cNvSpPr/>
          <p:nvPr/>
        </p:nvSpPr>
        <p:spPr>
          <a:xfrm>
            <a:off x="0" y="3525417"/>
            <a:ext cx="12192000" cy="1562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1300F4C-F59C-1743-A590-C63DA99F6F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38117" y="644525"/>
            <a:ext cx="7915763" cy="515938"/>
          </a:xfrm>
        </p:spPr>
        <p:txBody>
          <a:bodyPr/>
          <a:lstStyle/>
          <a:p>
            <a:pPr algn="ctr"/>
            <a:r>
              <a:rPr lang="pt-BR" dirty="0"/>
              <a:t>Nosso time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CFA5531-F591-8C4C-8DA3-AC46FEBD37A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97200" y="1754186"/>
            <a:ext cx="6197600" cy="515938"/>
          </a:xfrm>
        </p:spPr>
        <p:txBody>
          <a:bodyPr/>
          <a:lstStyle/>
          <a:p>
            <a:pPr lvl="2" algn="ctr"/>
            <a:r>
              <a:rPr lang="pt-BR" dirty="0"/>
              <a:t>Profissionais capacitados e com experiência nas áreas de tecnologia da informação</a:t>
            </a:r>
            <a:r>
              <a:rPr lang="en-BR" dirty="0"/>
              <a:t> </a:t>
            </a:r>
            <a:endParaRPr lang="pt-BR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6374464-2BDE-C340-9E42-6B7A3BF76B21}"/>
              </a:ext>
            </a:extLst>
          </p:cNvPr>
          <p:cNvCxnSpPr>
            <a:cxnSpLocks/>
          </p:cNvCxnSpPr>
          <p:nvPr/>
        </p:nvCxnSpPr>
        <p:spPr>
          <a:xfrm>
            <a:off x="4584699" y="1308100"/>
            <a:ext cx="30226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F8E91921-529C-3F4F-87AD-9A0A3C7C8E2E}"/>
              </a:ext>
            </a:extLst>
          </p:cNvPr>
          <p:cNvSpPr txBox="1">
            <a:spLocks/>
          </p:cNvSpPr>
          <p:nvPr/>
        </p:nvSpPr>
        <p:spPr>
          <a:xfrm>
            <a:off x="1381721" y="5552959"/>
            <a:ext cx="3108324" cy="33654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ctr"/>
            <a:r>
              <a:rPr lang="pt-BR" dirty="0"/>
              <a:t>Técnicos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38BED2D9-4FEC-A34D-8F4C-94A5C4CD1B4B}"/>
              </a:ext>
            </a:extLst>
          </p:cNvPr>
          <p:cNvSpPr txBox="1">
            <a:spLocks/>
          </p:cNvSpPr>
          <p:nvPr/>
        </p:nvSpPr>
        <p:spPr>
          <a:xfrm>
            <a:off x="4694235" y="5552959"/>
            <a:ext cx="2803525" cy="33654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ctr"/>
            <a:r>
              <a:rPr lang="pt-BR" dirty="0"/>
              <a:t>Analistas de sistemas</a:t>
            </a:r>
            <a:r>
              <a:rPr lang="en-BR" dirty="0"/>
              <a:t> </a:t>
            </a:r>
            <a:endParaRPr lang="pt-BR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91550BFC-868B-604A-AD81-AC12C4D51D63}"/>
              </a:ext>
            </a:extLst>
          </p:cNvPr>
          <p:cNvSpPr txBox="1">
            <a:spLocks/>
          </p:cNvSpPr>
          <p:nvPr/>
        </p:nvSpPr>
        <p:spPr>
          <a:xfrm>
            <a:off x="7780337" y="5552959"/>
            <a:ext cx="2828925" cy="45244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ctr"/>
            <a:r>
              <a:rPr lang="pt-BR" dirty="0"/>
              <a:t>Desenvolvedores web</a:t>
            </a:r>
            <a:r>
              <a:rPr lang="en-BR" dirty="0"/>
              <a:t> </a:t>
            </a:r>
            <a:endParaRPr lang="pt-BR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41ED82C-7448-5D4F-877F-36D1BC6283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89" t="680" r="28445" b="-680"/>
          <a:stretch/>
        </p:blipFill>
        <p:spPr>
          <a:xfrm>
            <a:off x="4971739" y="3182206"/>
            <a:ext cx="2248523" cy="2248523"/>
          </a:xfrm>
          <a:prstGeom prst="ellipse">
            <a:avLst/>
          </a:prstGeom>
          <a:effectLst>
            <a:outerShdw blurRad="101600" dist="63500" dir="90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D249E8C-0E19-084A-9E99-65117B0B658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728" r="7671"/>
          <a:stretch/>
        </p:blipFill>
        <p:spPr>
          <a:xfrm>
            <a:off x="8112127" y="3146424"/>
            <a:ext cx="2320087" cy="2320087"/>
          </a:xfrm>
          <a:prstGeom prst="ellipse">
            <a:avLst/>
          </a:prstGeom>
          <a:effectLst>
            <a:outerShdw blurRad="101600" dist="63500" dir="90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D0600F1-67BD-0E40-B458-69DEB490C51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486" r="2912"/>
          <a:stretch/>
        </p:blipFill>
        <p:spPr>
          <a:xfrm>
            <a:off x="1791892" y="3162476"/>
            <a:ext cx="2287983" cy="2287983"/>
          </a:xfrm>
          <a:prstGeom prst="ellipse">
            <a:avLst/>
          </a:prstGeom>
          <a:effectLst>
            <a:outerShdw blurRad="101600" dist="63500" dir="90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402721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7FC5EDE3-D1CD-9C4F-9A08-79163F185B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38117" y="644525"/>
            <a:ext cx="7915763" cy="515938"/>
          </a:xfrm>
        </p:spPr>
        <p:txBody>
          <a:bodyPr/>
          <a:lstStyle/>
          <a:p>
            <a:pPr algn="ctr"/>
            <a:r>
              <a:rPr lang="pt-BR" dirty="0"/>
              <a:t>Quem usa conta...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C901964-6CFB-0946-BEDA-1DB3A78843B6}"/>
              </a:ext>
            </a:extLst>
          </p:cNvPr>
          <p:cNvCxnSpPr>
            <a:cxnSpLocks/>
          </p:cNvCxnSpPr>
          <p:nvPr/>
        </p:nvCxnSpPr>
        <p:spPr>
          <a:xfrm>
            <a:off x="3714750" y="1308100"/>
            <a:ext cx="4700588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558AE514-90EA-794B-87F0-783D0477AD4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47979653"/>
              </p:ext>
            </p:extLst>
          </p:nvPr>
        </p:nvGraphicFramePr>
        <p:xfrm>
          <a:off x="2032000" y="1773238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685256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D5B8C"/>
      </a:accent1>
      <a:accent2>
        <a:srgbClr val="03B2DE"/>
      </a:accent2>
      <a:accent3>
        <a:srgbClr val="0F8AA6"/>
      </a:accent3>
      <a:accent4>
        <a:srgbClr val="9BE2F2"/>
      </a:accent4>
      <a:accent5>
        <a:srgbClr val="AAAAAA"/>
      </a:accent5>
      <a:accent6>
        <a:srgbClr val="F5F5F5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2691</TotalTime>
  <Words>171</Words>
  <Application>Microsoft Macintosh PowerPoint</Application>
  <PresentationFormat>Widescreen</PresentationFormat>
  <Paragraphs>24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Felipe Labouriau</dc:creator>
  <cp:lastModifiedBy>Felipe Labouriau</cp:lastModifiedBy>
  <cp:revision>40</cp:revision>
  <dcterms:created xsi:type="dcterms:W3CDTF">2020-04-09T20:19:06Z</dcterms:created>
  <dcterms:modified xsi:type="dcterms:W3CDTF">2020-04-15T16:53:44Z</dcterms:modified>
</cp:coreProperties>
</file>